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27" r:id="rId4"/>
    <p:sldId id="4029" r:id="rId5"/>
    <p:sldId id="4038" r:id="rId6"/>
    <p:sldId id="4039" r:id="rId7"/>
    <p:sldId id="4019" r:id="rId8"/>
    <p:sldId id="291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  <p:sldId id="4040" r:id="rId18"/>
    <p:sldId id="4041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95"/>
    <p:restoredTop sz="94806"/>
  </p:normalViewPr>
  <p:slideViewPr>
    <p:cSldViewPr snapToGrid="0" snapToObjects="1">
      <p:cViewPr varScale="1">
        <p:scale>
          <a:sx n="95" d="100"/>
          <a:sy n="95" d="100"/>
        </p:scale>
        <p:origin x="200" y="45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Apr. 20,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758236"/>
            <a:ext cx="237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21st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572006" y="4500111"/>
            <a:ext cx="6540500" cy="749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0E89-EFA1-10E1-48EE-69F23B4E7CDB}"/>
              </a:ext>
            </a:extLst>
          </p:cNvPr>
          <p:cNvSpPr txBox="1"/>
          <p:nvPr/>
        </p:nvSpPr>
        <p:spPr>
          <a:xfrm>
            <a:off x="2257532" y="760567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262AD-7FD7-445C-8EDA-0A0952989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68"/>
          <a:stretch/>
        </p:blipFill>
        <p:spPr>
          <a:xfrm>
            <a:off x="1274733" y="1008245"/>
            <a:ext cx="6616700" cy="3543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1F2E20-23F5-0164-6CD6-F07810DC1459}"/>
              </a:ext>
            </a:extLst>
          </p:cNvPr>
          <p:cNvSpPr txBox="1"/>
          <p:nvPr/>
        </p:nvSpPr>
        <p:spPr>
          <a:xfrm>
            <a:off x="225806" y="5164651"/>
            <a:ext cx="891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eastern tropical Pacific Ocean and central African region</a:t>
            </a:r>
          </a:p>
        </p:txBody>
      </p:sp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44322" y="705253"/>
            <a:ext cx="242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95197-0253-F13A-8CCF-AAB880EDE2F4}"/>
              </a:ext>
            </a:extLst>
          </p:cNvPr>
          <p:cNvSpPr txBox="1"/>
          <p:nvPr/>
        </p:nvSpPr>
        <p:spPr>
          <a:xfrm>
            <a:off x="2275217" y="713600"/>
            <a:ext cx="246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0879D-CA21-884E-F37D-2EDE6DCBD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301750" y="4457780"/>
            <a:ext cx="6540500" cy="749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3CAAE9-4265-0812-9193-BC5B1B590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5"/>
          <a:stretch/>
        </p:blipFill>
        <p:spPr>
          <a:xfrm>
            <a:off x="1016729" y="939899"/>
            <a:ext cx="6565900" cy="3487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9D3B-F43F-5807-26C5-57320EBEB8DB}"/>
              </a:ext>
            </a:extLst>
          </p:cNvPr>
          <p:cNvSpPr txBox="1"/>
          <p:nvPr/>
        </p:nvSpPr>
        <p:spPr>
          <a:xfrm>
            <a:off x="225806" y="5164651"/>
            <a:ext cx="891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eastern tropical Pacific, central African region, northwest India and Pakistan</a:t>
            </a:r>
          </a:p>
        </p:txBody>
      </p:sp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562571" y="4552576"/>
            <a:ext cx="6214798" cy="82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8471B-7FF8-7BDF-444B-5006E2227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1012725"/>
            <a:ext cx="6273800" cy="353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235075-18A8-4A3C-19D8-5281A4B328D0}"/>
              </a:ext>
            </a:extLst>
          </p:cNvPr>
          <p:cNvSpPr txBox="1"/>
          <p:nvPr/>
        </p:nvSpPr>
        <p:spPr>
          <a:xfrm>
            <a:off x="2257532" y="854656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93816-9273-61D9-2AC0-F7EFAF55B74A}"/>
              </a:ext>
            </a:extLst>
          </p:cNvPr>
          <p:cNvSpPr txBox="1"/>
          <p:nvPr/>
        </p:nvSpPr>
        <p:spPr>
          <a:xfrm>
            <a:off x="4842256" y="844195"/>
            <a:ext cx="237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21st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6ADE9-7FBE-DBAC-2BDE-274F597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748996" y="4578261"/>
            <a:ext cx="6214798" cy="824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86BE0-3D9B-D9FE-F7FD-360F8D04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978758"/>
            <a:ext cx="6350000" cy="360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8B0423-C9BE-803F-FE9F-386F8502E061}"/>
              </a:ext>
            </a:extLst>
          </p:cNvPr>
          <p:cNvSpPr txBox="1"/>
          <p:nvPr/>
        </p:nvSpPr>
        <p:spPr>
          <a:xfrm>
            <a:off x="4842256" y="865812"/>
            <a:ext cx="237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21st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C47BD-7A51-64F2-6500-03C03B99AFBB}"/>
              </a:ext>
            </a:extLst>
          </p:cNvPr>
          <p:cNvSpPr txBox="1"/>
          <p:nvPr/>
        </p:nvSpPr>
        <p:spPr>
          <a:xfrm>
            <a:off x="2257532" y="868143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63561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3+4)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DD6A8-B8D6-17E3-A511-0A713E60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78" y="1079500"/>
            <a:ext cx="6388100" cy="355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CDC18-F991-B4DD-3F74-C65E87ED2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47"/>
          <a:stretch/>
        </p:blipFill>
        <p:spPr>
          <a:xfrm>
            <a:off x="1468372" y="4635500"/>
            <a:ext cx="6214798" cy="824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F3BC3E-DD28-6D60-AC46-0FC41E3E1EF9}"/>
              </a:ext>
            </a:extLst>
          </p:cNvPr>
          <p:cNvSpPr txBox="1"/>
          <p:nvPr/>
        </p:nvSpPr>
        <p:spPr>
          <a:xfrm>
            <a:off x="4763640" y="947299"/>
            <a:ext cx="242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5D6E0-6429-39BB-0497-F38EE6332790}"/>
              </a:ext>
            </a:extLst>
          </p:cNvPr>
          <p:cNvSpPr txBox="1"/>
          <p:nvPr/>
        </p:nvSpPr>
        <p:spPr>
          <a:xfrm>
            <a:off x="2194535" y="955646"/>
            <a:ext cx="246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33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7244"/>
            <a:ext cx="8686800" cy="25722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l"/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El Niño : Not a matter of if, but how strong?</a:t>
            </a: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 active MJO related convection is ending in western pacific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Another episode of MJO likely to be active in the Indian Ocean by the next week</a:t>
            </a:r>
          </a:p>
          <a:p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impacts, through its teleconnection are expect during coming weeks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BB56C1F-A472-ECA3-A1F2-EA006303E405}"/>
              </a:ext>
            </a:extLst>
          </p:cNvPr>
          <p:cNvGrpSpPr/>
          <p:nvPr/>
        </p:nvGrpSpPr>
        <p:grpSpPr>
          <a:xfrm>
            <a:off x="0" y="814856"/>
            <a:ext cx="8379332" cy="4445162"/>
            <a:chOff x="0" y="814856"/>
            <a:chExt cx="8379332" cy="4445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0506A-ADFE-A070-0FF0-4582AD454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19849"/>
              <a:ext cx="2825277" cy="30753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231156-011C-A7B5-81C1-69AA38A2E729}"/>
                </a:ext>
              </a:extLst>
            </p:cNvPr>
            <p:cNvSpPr txBox="1"/>
            <p:nvPr/>
          </p:nvSpPr>
          <p:spPr>
            <a:xfrm>
              <a:off x="422936" y="1106201"/>
              <a:ext cx="2086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Week:1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: ( 22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nd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-28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th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Apr.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4DE4AA-1924-F2D6-F006-A50CC582FF64}"/>
                </a:ext>
              </a:extLst>
            </p:cNvPr>
            <p:cNvSpPr txBox="1"/>
            <p:nvPr/>
          </p:nvSpPr>
          <p:spPr>
            <a:xfrm>
              <a:off x="1561481" y="814856"/>
              <a:ext cx="5954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IRI-Sub-seasonal  probabilistic temperature forecast (issue date: Apr. 21</a:t>
              </a:r>
              <a:r>
                <a:rPr 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EFA4E7-4E8F-E957-B16F-902672B8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5276" y="1333296"/>
              <a:ext cx="2743172" cy="30618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7C3B3C-8047-9EA8-990E-849A772CCEE3}"/>
                </a:ext>
              </a:extLst>
            </p:cNvPr>
            <p:cNvSpPr txBox="1"/>
            <p:nvPr/>
          </p:nvSpPr>
          <p:spPr>
            <a:xfrm>
              <a:off x="3071485" y="1112172"/>
              <a:ext cx="2304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Week:2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: ( 29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th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Apr.-5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th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May.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51396D-AC2C-DC48-39D7-C91871C19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1554" y="1346743"/>
              <a:ext cx="2837778" cy="30753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3D1F85-A742-9596-FD6E-12BA13B6CAB5}"/>
                </a:ext>
              </a:extLst>
            </p:cNvPr>
            <p:cNvSpPr txBox="1"/>
            <p:nvPr/>
          </p:nvSpPr>
          <p:spPr>
            <a:xfrm>
              <a:off x="5725489" y="1103021"/>
              <a:ext cx="2469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Week:3-4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: ( 6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th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May.-19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th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Mar.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22C791-57C2-A031-5E4F-6273AE7EE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1347"/>
            <a:stretch/>
          </p:blipFill>
          <p:spPr>
            <a:xfrm>
              <a:off x="1466427" y="4435491"/>
              <a:ext cx="6214798" cy="82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28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5E254-FE41-F999-A5BA-BD3CFFE7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91" y="767138"/>
            <a:ext cx="2931459" cy="380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1B09-6588-BABC-2C70-B573B241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73"/>
            <a:ext cx="2931459" cy="378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A5452-354A-46F0-4304-239DE2F1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32" y="789273"/>
            <a:ext cx="2983423" cy="378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EF52E-9836-5D45-4100-CBFB346A6334}"/>
              </a:ext>
            </a:extLst>
          </p:cNvPr>
          <p:cNvSpPr txBox="1"/>
          <p:nvPr/>
        </p:nvSpPr>
        <p:spPr>
          <a:xfrm>
            <a:off x="517065" y="581768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F541C-1D91-BF2F-9D39-D8BDA67C25E9}"/>
              </a:ext>
            </a:extLst>
          </p:cNvPr>
          <p:cNvSpPr txBox="1"/>
          <p:nvPr/>
        </p:nvSpPr>
        <p:spPr>
          <a:xfrm>
            <a:off x="1560556" y="355608"/>
            <a:ext cx="556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IRI-Sub-seasonal  probabilistic rainfall forecast (issue date: Apr. 21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1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311D9-5887-9661-C7F1-C8FB1E339FCB}"/>
              </a:ext>
            </a:extLst>
          </p:cNvPr>
          <p:cNvSpPr txBox="1"/>
          <p:nvPr/>
        </p:nvSpPr>
        <p:spPr>
          <a:xfrm>
            <a:off x="3246296" y="587739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F208B-66F1-3093-79CC-979C3B60F3AF}"/>
              </a:ext>
            </a:extLst>
          </p:cNvPr>
          <p:cNvSpPr txBox="1"/>
          <p:nvPr/>
        </p:nvSpPr>
        <p:spPr>
          <a:xfrm>
            <a:off x="5980982" y="578588"/>
            <a:ext cx="246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412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39B49-2180-5912-36D6-A296628B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77" y="933663"/>
            <a:ext cx="7952560" cy="411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777207" y="5040711"/>
            <a:ext cx="8074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are weaker as compared to previous month</a:t>
            </a:r>
          </a:p>
        </p:txBody>
      </p:sp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102098" y="5086944"/>
            <a:ext cx="669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 active state since 6th April in west Pacific Ocean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C4FD0-3B34-9582-B737-BD31165F0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2"/>
          <a:stretch/>
        </p:blipFill>
        <p:spPr>
          <a:xfrm>
            <a:off x="2438790" y="944164"/>
            <a:ext cx="4266420" cy="39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wave propagation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15D76-2272-E764-4B0F-2C6A792DC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11" y="828545"/>
            <a:ext cx="3409506" cy="38230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-20100" y="477150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MJO is moved through the Indian Ocean and Maritime Continent </a:t>
            </a: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since</a:t>
            </a:r>
            <a:r>
              <a:rPr lang="en-US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 March</a:t>
            </a: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933D95-1EF3-633B-46A9-B000FD4B0DBD}"/>
              </a:ext>
            </a:extLst>
          </p:cNvPr>
          <p:cNvGrpSpPr/>
          <p:nvPr/>
        </p:nvGrpSpPr>
        <p:grpSpPr>
          <a:xfrm>
            <a:off x="779464" y="620333"/>
            <a:ext cx="3312593" cy="3786775"/>
            <a:chOff x="4722814" y="761474"/>
            <a:chExt cx="3312593" cy="3786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42CF47-AFE8-A06A-0031-3EEEDB8DD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660" y="761474"/>
              <a:ext cx="3176747" cy="378677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0E176-B281-7A48-7D67-29CEE3A08983}"/>
                </a:ext>
              </a:extLst>
            </p:cNvPr>
            <p:cNvSpPr txBox="1"/>
            <p:nvPr/>
          </p:nvSpPr>
          <p:spPr>
            <a:xfrm>
              <a:off x="4722814" y="838944"/>
              <a:ext cx="8595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Source : CPC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F15A38-53DB-5F49-8F00-AF58D21CB9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2901" y="1295763"/>
              <a:ext cx="770393" cy="2801224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E024D29-4AF2-B682-AA2E-2FC45963A36B}"/>
              </a:ext>
            </a:extLst>
          </p:cNvPr>
          <p:cNvSpPr txBox="1"/>
          <p:nvPr/>
        </p:nvSpPr>
        <p:spPr>
          <a:xfrm>
            <a:off x="4398519" y="4715020"/>
            <a:ext cx="4883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However, convective phase is disrupted by Kelvin </a:t>
            </a:r>
          </a:p>
          <a:p>
            <a:r>
              <a:rPr lang="en-US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waves moving across the Pacific, and a persistent </a:t>
            </a:r>
          </a:p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</a:t>
            </a:r>
            <a:r>
              <a:rPr lang="en-US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lear sky near the Date Line.</a:t>
            </a: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750F2FD2-A304-DE0A-2A44-29BB69A19B47}"/>
              </a:ext>
            </a:extLst>
          </p:cNvPr>
          <p:cNvSpPr/>
          <p:nvPr/>
        </p:nvSpPr>
        <p:spPr>
          <a:xfrm>
            <a:off x="1880704" y="3557841"/>
            <a:ext cx="770393" cy="706414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 Circulation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628651" y="4811065"/>
            <a:ext cx="788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Trade wind regime over the Pacific is disrupted due to current MJO activity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C82CA0A-5638-BFC7-CB4B-E684FB052F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35" y="617302"/>
            <a:ext cx="4973637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50F2FD2-A304-DE0A-2A44-29BB69A19B47}"/>
              </a:ext>
            </a:extLst>
          </p:cNvPr>
          <p:cNvSpPr/>
          <p:nvPr/>
        </p:nvSpPr>
        <p:spPr>
          <a:xfrm>
            <a:off x="4174434" y="3263461"/>
            <a:ext cx="1875845" cy="453774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:Global 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628650" y="4938826"/>
            <a:ext cx="8313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impact resulted in to enhanced convective activity Observed over the western 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4A083-70EE-6523-779F-6536AE8A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60" y="853961"/>
            <a:ext cx="7021079" cy="3342482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64EEAB1B-7570-FABC-B3B3-470E346523FC}"/>
              </a:ext>
            </a:extLst>
          </p:cNvPr>
          <p:cNvSpPr/>
          <p:nvPr/>
        </p:nvSpPr>
        <p:spPr>
          <a:xfrm>
            <a:off x="4239491" y="2332974"/>
            <a:ext cx="653143" cy="659608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BFC34-7836-DE7E-BA91-6273D052FAAD}"/>
              </a:ext>
            </a:extLst>
          </p:cNvPr>
          <p:cNvSpPr txBox="1"/>
          <p:nvPr/>
        </p:nvSpPr>
        <p:spPr>
          <a:xfrm>
            <a:off x="1247279" y="4372483"/>
            <a:ext cx="7268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scale convection currently ending in western Pacific ocean in phase 8</a:t>
            </a: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6EA68140-8A9C-F49D-5734-FF890F993188}"/>
              </a:ext>
            </a:extLst>
          </p:cNvPr>
          <p:cNvSpPr/>
          <p:nvPr/>
        </p:nvSpPr>
        <p:spPr>
          <a:xfrm>
            <a:off x="5391397" y="1282534"/>
            <a:ext cx="1092530" cy="961901"/>
          </a:xfrm>
          <a:prstGeom prst="donut">
            <a:avLst>
              <a:gd name="adj" fmla="val 684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FD6D32-C664-847C-4C3F-0C54B5652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98"/>
          <a:stretch/>
        </p:blipFill>
        <p:spPr>
          <a:xfrm>
            <a:off x="1408162" y="4780679"/>
            <a:ext cx="4227711" cy="8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C5142-EE07-EF17-EC4B-3312ABE5F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68"/>
          <a:stretch/>
        </p:blipFill>
        <p:spPr>
          <a:xfrm>
            <a:off x="132381" y="462867"/>
            <a:ext cx="4227711" cy="42482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82" y="14926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4524701" y="4114660"/>
            <a:ext cx="452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Due to episode of MJO related westerly wind burst (WWB) forced series of oceanic Kelvin wave</a:t>
            </a: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8EF9E919-8717-F52B-5C63-469DCD21059B}"/>
              </a:ext>
            </a:extLst>
          </p:cNvPr>
          <p:cNvSpPr/>
          <p:nvPr/>
        </p:nvSpPr>
        <p:spPr>
          <a:xfrm rot="335559">
            <a:off x="1933316" y="3121019"/>
            <a:ext cx="2439540" cy="601882"/>
          </a:xfrm>
          <a:prstGeom prst="donut">
            <a:avLst>
              <a:gd name="adj" fmla="val 72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8C4F32-2F7E-E692-5D9D-D323945C5A9F}"/>
              </a:ext>
            </a:extLst>
          </p:cNvPr>
          <p:cNvCxnSpPr/>
          <p:nvPr/>
        </p:nvCxnSpPr>
        <p:spPr>
          <a:xfrm flipV="1">
            <a:off x="2685327" y="844952"/>
            <a:ext cx="0" cy="3252486"/>
          </a:xfrm>
          <a:prstGeom prst="line">
            <a:avLst/>
          </a:prstGeom>
          <a:ln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D92C80-B0D6-0CF8-EC2D-A123A797976F}"/>
              </a:ext>
            </a:extLst>
          </p:cNvPr>
          <p:cNvSpPr txBox="1"/>
          <p:nvPr/>
        </p:nvSpPr>
        <p:spPr>
          <a:xfrm>
            <a:off x="4524702" y="5138922"/>
            <a:ext cx="452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WWB’s are making conditions favorable for El-Niño onset.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9B4960-069A-6A46-D014-24EE2C65BE40}"/>
              </a:ext>
            </a:extLst>
          </p:cNvPr>
          <p:cNvSpPr txBox="1"/>
          <p:nvPr/>
        </p:nvSpPr>
        <p:spPr>
          <a:xfrm>
            <a:off x="586866" y="4873911"/>
            <a:ext cx="380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During March 2023, westerly wind have seen over entire central Pacific Ocean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8AF87-874B-97FB-77D9-8CC8DD4EE6AF}"/>
              </a:ext>
            </a:extLst>
          </p:cNvPr>
          <p:cNvSpPr txBox="1"/>
          <p:nvPr/>
        </p:nvSpPr>
        <p:spPr>
          <a:xfrm>
            <a:off x="4528261" y="4733800"/>
            <a:ext cx="4522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That leads to the expansion of warm pool eastward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9C4890-96CA-9991-BD04-77FA66C5355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3" y="540476"/>
            <a:ext cx="3551468" cy="34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B32FF5FE-0CD5-02AC-1EED-698C3C5A8A1A}"/>
              </a:ext>
            </a:extLst>
          </p:cNvPr>
          <p:cNvSpPr/>
          <p:nvPr/>
        </p:nvSpPr>
        <p:spPr>
          <a:xfrm>
            <a:off x="4984223" y="3268484"/>
            <a:ext cx="3551467" cy="601882"/>
          </a:xfrm>
          <a:prstGeom prst="donut">
            <a:avLst>
              <a:gd name="adj" fmla="val 72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6" grpId="0"/>
      <p:bldP spid="6" grpId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852369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64420" y="5141587"/>
            <a:ext cx="897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Another MJO is likely to be initiated in Indian Ocean  and current event is dying into phase 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3CB05-B30C-FA90-EF7C-B275B736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361"/>
            <a:ext cx="4063178" cy="4063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8074F-0879-7475-DD84-6B5872CAF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1" y="1093295"/>
            <a:ext cx="4823321" cy="37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125A0-1E1A-3B7E-64AC-51B825054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00"/>
          <a:stretch/>
        </p:blipFill>
        <p:spPr>
          <a:xfrm>
            <a:off x="1252070" y="885798"/>
            <a:ext cx="6451600" cy="34936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760527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750066"/>
            <a:ext cx="2377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Apr. 21st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CD6EA-FDE3-3C5B-EA25-431887C9B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30"/>
          <a:stretch/>
        </p:blipFill>
        <p:spPr>
          <a:xfrm>
            <a:off x="1440330" y="4379495"/>
            <a:ext cx="6540500" cy="749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87846-0FB4-F5BF-91B3-5E762E1A8C40}"/>
              </a:ext>
            </a:extLst>
          </p:cNvPr>
          <p:cNvSpPr txBox="1"/>
          <p:nvPr/>
        </p:nvSpPr>
        <p:spPr>
          <a:xfrm>
            <a:off x="164420" y="5141587"/>
            <a:ext cx="897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south-east and eastern United States, Central Africa</a:t>
            </a:r>
          </a:p>
        </p:txBody>
      </p:sp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12418</TotalTime>
  <Words>603</Words>
  <Application>Microsoft Macintosh PowerPoint</Application>
  <PresentationFormat>On-screen Show (16:10)</PresentationFormat>
  <Paragraphs>67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Apr. 20, 2023  Sub-seasonal Update   </vt:lpstr>
      <vt:lpstr>Sub-seasonal climate drivers: State of Climate </vt:lpstr>
      <vt:lpstr>Current and Past evolution of the MJO Wheeler-Hendon Indices</vt:lpstr>
      <vt:lpstr>State of the climate: Cloudiness and wave propagation  </vt:lpstr>
      <vt:lpstr>State of the climate : Circulation</vt:lpstr>
      <vt:lpstr>State of the climate :Global IR</vt:lpstr>
      <vt:lpstr>State of the climate: Cloudiness and circulation  </vt:lpstr>
      <vt:lpstr>Forecast of MJO: Wheeler-Hendon Indices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3+4)</vt:lpstr>
      <vt:lpstr>Summary </vt:lpstr>
      <vt:lpstr>PowerPoint Presentation</vt:lpstr>
      <vt:lpstr>PowerPoint Presentation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77</cp:revision>
  <dcterms:created xsi:type="dcterms:W3CDTF">2022-09-08T16:50:36Z</dcterms:created>
  <dcterms:modified xsi:type="dcterms:W3CDTF">2023-04-21T20:37:57Z</dcterms:modified>
</cp:coreProperties>
</file>