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27" r:id="rId3"/>
    <p:sldId id="4029" r:id="rId4"/>
    <p:sldId id="4038" r:id="rId5"/>
    <p:sldId id="4039" r:id="rId6"/>
    <p:sldId id="4019" r:id="rId7"/>
    <p:sldId id="291" r:id="rId8"/>
    <p:sldId id="4042" r:id="rId9"/>
    <p:sldId id="4021" r:id="rId10"/>
    <p:sldId id="4033" r:id="rId11"/>
    <p:sldId id="4037" r:id="rId12"/>
    <p:sldId id="4024" r:id="rId13"/>
    <p:sldId id="4031" r:id="rId14"/>
    <p:sldId id="4034" r:id="rId15"/>
    <p:sldId id="306" r:id="rId16"/>
    <p:sldId id="258" r:id="rId17"/>
    <p:sldId id="4041" r:id="rId1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64"/>
    <p:restoredTop sz="94780"/>
  </p:normalViewPr>
  <p:slideViewPr>
    <p:cSldViewPr snapToGrid="0" snapToObjects="1">
      <p:cViewPr varScale="1">
        <p:scale>
          <a:sx n="135" d="100"/>
          <a:sy n="135" d="100"/>
        </p:scale>
        <p:origin x="184" y="336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2" y="1489511"/>
            <a:ext cx="5603787" cy="422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91" y="1139119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Jun. 15, 2023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988" y="2556951"/>
            <a:ext cx="162275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Bohar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2 )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87F20-0D4B-F83E-95C8-886C35B514FB}"/>
              </a:ext>
            </a:extLst>
          </p:cNvPr>
          <p:cNvSpPr txBox="1"/>
          <p:nvPr/>
        </p:nvSpPr>
        <p:spPr>
          <a:xfrm>
            <a:off x="4842256" y="758236"/>
            <a:ext cx="245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43C17-F2DB-A34F-1DA1-ED1F9216E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2257532" y="4101647"/>
            <a:ext cx="5438394" cy="623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D0E89-EFA1-10E1-48EE-69F23B4E7CDB}"/>
              </a:ext>
            </a:extLst>
          </p:cNvPr>
          <p:cNvSpPr txBox="1"/>
          <p:nvPr/>
        </p:nvSpPr>
        <p:spPr>
          <a:xfrm>
            <a:off x="2257532" y="760567"/>
            <a:ext cx="2292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May.-30 Jun.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1F2E20-23F5-0164-6CD6-F07810DC1459}"/>
              </a:ext>
            </a:extLst>
          </p:cNvPr>
          <p:cNvSpPr txBox="1"/>
          <p:nvPr/>
        </p:nvSpPr>
        <p:spPr>
          <a:xfrm>
            <a:off x="1006094" y="4822242"/>
            <a:ext cx="8918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Below normal rainfall is likely over central America and maritime Continent</a:t>
            </a:r>
          </a:p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Above normal conditions are also likely over Southern Peninsula of India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BB62B-87B6-E499-AA79-6E671BCEF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599" y="1066013"/>
            <a:ext cx="5263642" cy="30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0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3+4 )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48591-2A28-9CA4-C41D-E1EA44BF1C55}"/>
              </a:ext>
            </a:extLst>
          </p:cNvPr>
          <p:cNvSpPr txBox="1"/>
          <p:nvPr/>
        </p:nvSpPr>
        <p:spPr>
          <a:xfrm>
            <a:off x="4844322" y="705253"/>
            <a:ext cx="2498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95197-0253-F13A-8CCF-AAB880EDE2F4}"/>
              </a:ext>
            </a:extLst>
          </p:cNvPr>
          <p:cNvSpPr txBox="1"/>
          <p:nvPr/>
        </p:nvSpPr>
        <p:spPr>
          <a:xfrm>
            <a:off x="2275217" y="713600"/>
            <a:ext cx="2406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July-14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July.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0879D-CA21-884E-F37D-2EDE6DCBD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2168953" y="3827390"/>
            <a:ext cx="5051580" cy="579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0B9D3B-F43F-5807-26C5-57320EBEB8DB}"/>
              </a:ext>
            </a:extLst>
          </p:cNvPr>
          <p:cNvSpPr txBox="1"/>
          <p:nvPr/>
        </p:nvSpPr>
        <p:spPr>
          <a:xfrm>
            <a:off x="385225" y="4632068"/>
            <a:ext cx="8918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The equatorial Pacific and and north of equator of Atlantic is likely get above normal rainfall. </a:t>
            </a:r>
          </a:p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Maritime continent is likely to get below normal rainfall</a:t>
            </a:r>
          </a:p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Below normal rainfall is likely over central and southern India suggest weak monsoon after delayed monsoon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C28E9-A032-8638-613B-757948F17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10" y="1013030"/>
            <a:ext cx="5051580" cy="291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8" y="421982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7F214-2343-EFF5-A4EA-DBD3D769B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2073555" y="3841063"/>
            <a:ext cx="5192829" cy="688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58BA0-C650-6501-A825-2714096245B7}"/>
              </a:ext>
            </a:extLst>
          </p:cNvPr>
          <p:cNvSpPr txBox="1"/>
          <p:nvPr/>
        </p:nvSpPr>
        <p:spPr>
          <a:xfrm>
            <a:off x="210470" y="4530004"/>
            <a:ext cx="8547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Above normal temperature is likely over greater horn and Sahel regions of Africa,  </a:t>
            </a:r>
          </a:p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Northwest North America and southern Australia likely to   experience below normal temperatures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B901B-8A6F-C7B4-D522-FE5D4E292BFB}"/>
              </a:ext>
            </a:extLst>
          </p:cNvPr>
          <p:cNvSpPr txBox="1"/>
          <p:nvPr/>
        </p:nvSpPr>
        <p:spPr>
          <a:xfrm>
            <a:off x="2257532" y="760527"/>
            <a:ext cx="2120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-23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1B20B-2C2B-2129-231F-394D528CFE67}"/>
              </a:ext>
            </a:extLst>
          </p:cNvPr>
          <p:cNvSpPr txBox="1"/>
          <p:nvPr/>
        </p:nvSpPr>
        <p:spPr>
          <a:xfrm>
            <a:off x="4842256" y="750066"/>
            <a:ext cx="2409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BA5AE1-D0C3-3B09-D513-7C1B14886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02"/>
          <a:stretch/>
        </p:blipFill>
        <p:spPr>
          <a:xfrm>
            <a:off x="2070593" y="1001840"/>
            <a:ext cx="5079312" cy="283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2)</a:t>
            </a: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6ADE9-7FBE-DBAC-2BDE-274F59783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2064989" y="3768481"/>
            <a:ext cx="5129848" cy="680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BE57ED-8018-B499-7D75-6FBB24C54C36}"/>
              </a:ext>
            </a:extLst>
          </p:cNvPr>
          <p:cNvSpPr txBox="1"/>
          <p:nvPr/>
        </p:nvSpPr>
        <p:spPr>
          <a:xfrm>
            <a:off x="923545" y="4438819"/>
            <a:ext cx="7412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Warm conditions likely over north-east Africa and Arabian peninsula  regions</a:t>
            </a:r>
          </a:p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Warm conditions also likely over south east Asia</a:t>
            </a:r>
          </a:p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In Americas, North, central and southeast of south America will likely to remain warm except western United States </a:t>
            </a:r>
          </a:p>
          <a:p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97EB6-14F7-5C76-0472-CB66F830C1C4}"/>
              </a:ext>
            </a:extLst>
          </p:cNvPr>
          <p:cNvSpPr txBox="1"/>
          <p:nvPr/>
        </p:nvSpPr>
        <p:spPr>
          <a:xfrm>
            <a:off x="4842256" y="758236"/>
            <a:ext cx="245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27814-44B6-301F-E445-1C1FB64CD130}"/>
              </a:ext>
            </a:extLst>
          </p:cNvPr>
          <p:cNvSpPr txBox="1"/>
          <p:nvPr/>
        </p:nvSpPr>
        <p:spPr>
          <a:xfrm>
            <a:off x="2257532" y="760567"/>
            <a:ext cx="2372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May.-30 June.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FEF2FE-34A6-4FC3-346A-32EBBABD4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693" y="983793"/>
            <a:ext cx="4799330" cy="276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635619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3+4)</a:t>
            </a: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CDC18-F991-B4DD-3F74-C65E87ED2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2110145" y="3981552"/>
            <a:ext cx="5142230" cy="682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DA361F-1A49-AE37-1A08-73DE1EB9466C}"/>
              </a:ext>
            </a:extLst>
          </p:cNvPr>
          <p:cNvSpPr txBox="1"/>
          <p:nvPr/>
        </p:nvSpPr>
        <p:spPr>
          <a:xfrm>
            <a:off x="4844322" y="705253"/>
            <a:ext cx="2498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C4BD5-9B70-6F4F-5984-AFB4902DA3A4}"/>
              </a:ext>
            </a:extLst>
          </p:cNvPr>
          <p:cNvSpPr txBox="1"/>
          <p:nvPr/>
        </p:nvSpPr>
        <p:spPr>
          <a:xfrm>
            <a:off x="2275217" y="713600"/>
            <a:ext cx="2406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July-14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July.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E373FE-9551-50A7-B4A9-38D31314C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885" y="1021377"/>
            <a:ext cx="5142230" cy="29518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ED13F1-6836-1211-EDD6-B5CD76771339}"/>
              </a:ext>
            </a:extLst>
          </p:cNvPr>
          <p:cNvSpPr txBox="1"/>
          <p:nvPr/>
        </p:nvSpPr>
        <p:spPr>
          <a:xfrm>
            <a:off x="923545" y="4438819"/>
            <a:ext cx="741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Warm conditions are likely all around the globe except Indian monsoon region and central Africa</a:t>
            </a:r>
          </a:p>
        </p:txBody>
      </p:sp>
    </p:spTree>
    <p:extLst>
      <p:ext uri="{BB962C8B-B14F-4D97-AF65-F5344CB8AC3E}">
        <p14:creationId xmlns:p14="http://schemas.microsoft.com/office/powerpoint/2010/main" val="173550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33"/>
            <a:ext cx="8229600" cy="952500"/>
          </a:xfrm>
        </p:spPr>
        <p:txBody>
          <a:bodyPr>
            <a:normAutofit/>
          </a:bodyPr>
          <a:lstStyle/>
          <a:p>
            <a:r>
              <a:rPr lang="en-US" sz="2700" b="1" dirty="0"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54133"/>
            <a:ext cx="8686800" cy="3288913"/>
          </a:xfrm>
        </p:spPr>
        <p:txBody>
          <a:bodyPr>
            <a:normAutofit lnSpcReduction="10000"/>
          </a:bodyPr>
          <a:lstStyle/>
          <a:p>
            <a:r>
              <a:rPr lang="en-US" sz="1800" b="0" i="0" dirty="0"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El Niño : getting stronger by episodic forcing from MJO </a:t>
            </a:r>
            <a:endParaRPr lang="en-US" sz="18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Currently MJO is in active state, is  not likely to be weaken in the Indian Ocean </a:t>
            </a:r>
          </a:p>
          <a:p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Indian monsoon is  expected to progress northward after delayed monsoon onset due to cyclone “</a:t>
            </a:r>
            <a:r>
              <a:rPr lang="en-US" sz="1800" dirty="0" err="1">
                <a:latin typeface="Songti TC" panose="02010600040101010101" pitchFamily="2" charset="-120"/>
                <a:ea typeface="Songti TC" panose="02010600040101010101" pitchFamily="2" charset="-120"/>
              </a:rPr>
              <a:t>BiparJoy</a:t>
            </a:r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” </a:t>
            </a:r>
          </a:p>
          <a:p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Southeast United State, India, western states of Canada and central African regions are likely to be wet in first week of forecast</a:t>
            </a:r>
          </a:p>
          <a:p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During week 2, Central Africa, peninsular India and northwest United states are likely to be wet and dry conditions are expected over Maritime continent and central Americas</a:t>
            </a:r>
          </a:p>
          <a:p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During weeks 3-4. Maritime continent and  central-southern India are likely to get below normal rainfall suggest weak monsoon after delayed monsoon in July .</a:t>
            </a:r>
          </a:p>
          <a:p>
            <a:endParaRPr lang="en-US" sz="18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endParaRPr lang="en-US" sz="18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endParaRPr lang="en-US" sz="18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endParaRPr lang="en-US" sz="18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endParaRPr lang="en-US" sz="18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0" indent="0">
              <a:buNone/>
            </a:pPr>
            <a:endParaRPr lang="en-US" sz="18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5E254-FE41-F999-A5BA-BD3CFFE7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291" y="767138"/>
            <a:ext cx="2931459" cy="3803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61B09-6588-BABC-2C70-B573B2419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273"/>
            <a:ext cx="2931459" cy="3781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A5452-354A-46F0-4304-239DE2F15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832" y="789273"/>
            <a:ext cx="2983423" cy="3781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BEF52E-9836-5D45-4100-CBFB346A6334}"/>
              </a:ext>
            </a:extLst>
          </p:cNvPr>
          <p:cNvSpPr txBox="1"/>
          <p:nvPr/>
        </p:nvSpPr>
        <p:spPr>
          <a:xfrm>
            <a:off x="517065" y="581768"/>
            <a:ext cx="208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F541C-1D91-BF2F-9D39-D8BDA67C25E9}"/>
              </a:ext>
            </a:extLst>
          </p:cNvPr>
          <p:cNvSpPr txBox="1"/>
          <p:nvPr/>
        </p:nvSpPr>
        <p:spPr>
          <a:xfrm>
            <a:off x="1560556" y="355608"/>
            <a:ext cx="556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IRI-Sub-seasonal  probabilistic rainfall forecast (issue date: Apr. 21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14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C311D9-5887-9661-C7F1-C8FB1E339FCB}"/>
              </a:ext>
            </a:extLst>
          </p:cNvPr>
          <p:cNvSpPr txBox="1"/>
          <p:nvPr/>
        </p:nvSpPr>
        <p:spPr>
          <a:xfrm>
            <a:off x="3246296" y="587739"/>
            <a:ext cx="2304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Apr.-5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F208B-66F1-3093-79CC-979C3B60F3AF}"/>
              </a:ext>
            </a:extLst>
          </p:cNvPr>
          <p:cNvSpPr txBox="1"/>
          <p:nvPr/>
        </p:nvSpPr>
        <p:spPr>
          <a:xfrm>
            <a:off x="5980982" y="578588"/>
            <a:ext cx="2498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May.-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19</a:t>
            </a:r>
            <a:r>
              <a:rPr lang="en-US" sz="1400" baseline="3000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23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D79DA7-B3BA-9085-E052-761920784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51" y="914267"/>
            <a:ext cx="2903054" cy="30844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0995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b="1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b="1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277988" y="4433796"/>
            <a:ext cx="4294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MJO is in  active  state since late  January and, currently it is in the phase 3 in the Indian Ocean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49855-8F33-9CAB-51C3-77C9905DBDE3}"/>
              </a:ext>
            </a:extLst>
          </p:cNvPr>
          <p:cNvSpPr txBox="1"/>
          <p:nvPr/>
        </p:nvSpPr>
        <p:spPr>
          <a:xfrm>
            <a:off x="4447813" y="4436318"/>
            <a:ext cx="4294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These multiple MJO events  and subsequent Oceanic Kelvin waves enforcing El Niño to become stronger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2D63B-31DE-CB5F-AF84-924473B7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800" y="881330"/>
            <a:ext cx="2903054" cy="30844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F28839-46E5-6383-1AD6-4A5AB191887B}"/>
              </a:ext>
            </a:extLst>
          </p:cNvPr>
          <p:cNvSpPr txBox="1"/>
          <p:nvPr/>
        </p:nvSpPr>
        <p:spPr>
          <a:xfrm>
            <a:off x="3294098" y="1482872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Event 1: 20</a:t>
            </a:r>
            <a:r>
              <a:rPr lang="en-US" sz="1400" baseline="30000" dirty="0">
                <a:latin typeface="Songti TC" panose="02010600040101010101" pitchFamily="2" charset="-120"/>
                <a:ea typeface="Songti TC" panose="02010600040101010101" pitchFamily="2" charset="-120"/>
              </a:rPr>
              <a:t>th</a:t>
            </a:r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 Jan. -14</a:t>
            </a:r>
            <a:r>
              <a:rPr lang="en-US" sz="1400" baseline="30000" dirty="0">
                <a:latin typeface="Songti TC" panose="02010600040101010101" pitchFamily="2" charset="-120"/>
                <a:ea typeface="Songti TC" panose="02010600040101010101" pitchFamily="2" charset="-120"/>
              </a:rPr>
              <a:t>th</a:t>
            </a:r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 Mar.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2B73B0-58BA-3FF5-1597-39AE9E0F0321}"/>
              </a:ext>
            </a:extLst>
          </p:cNvPr>
          <p:cNvSpPr txBox="1"/>
          <p:nvPr/>
        </p:nvSpPr>
        <p:spPr>
          <a:xfrm>
            <a:off x="3302858" y="1854277"/>
            <a:ext cx="221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Event 2: 15</a:t>
            </a:r>
            <a:r>
              <a:rPr lang="en-US" sz="1400" baseline="30000" dirty="0">
                <a:latin typeface="Songti TC" panose="02010600040101010101" pitchFamily="2" charset="-120"/>
                <a:ea typeface="Songti TC" panose="02010600040101010101" pitchFamily="2" charset="-120"/>
              </a:rPr>
              <a:t>th</a:t>
            </a:r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 Mar. -21</a:t>
            </a:r>
            <a:r>
              <a:rPr lang="en-US" sz="1400" baseline="30000" dirty="0">
                <a:latin typeface="Songti TC" panose="02010600040101010101" pitchFamily="2" charset="-120"/>
                <a:ea typeface="Songti TC" panose="02010600040101010101" pitchFamily="2" charset="-120"/>
              </a:rPr>
              <a:t>st</a:t>
            </a:r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 Apr.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E8325-F2C6-D9F1-D53D-62C6956C9E1D}"/>
              </a:ext>
            </a:extLst>
          </p:cNvPr>
          <p:cNvSpPr txBox="1"/>
          <p:nvPr/>
        </p:nvSpPr>
        <p:spPr>
          <a:xfrm>
            <a:off x="3294098" y="2237842"/>
            <a:ext cx="2271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Event 3: 22</a:t>
            </a:r>
            <a:r>
              <a:rPr lang="en-US" sz="1400" baseline="30000" dirty="0">
                <a:latin typeface="Songti TC" panose="02010600040101010101" pitchFamily="2" charset="-120"/>
                <a:ea typeface="Songti TC" panose="02010600040101010101" pitchFamily="2" charset="-120"/>
              </a:rPr>
              <a:t>nd</a:t>
            </a:r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 Apr. -31</a:t>
            </a:r>
            <a:r>
              <a:rPr lang="en-US" sz="1400" baseline="30000" dirty="0">
                <a:latin typeface="Songti TC" panose="02010600040101010101" pitchFamily="2" charset="-120"/>
                <a:ea typeface="Songti TC" panose="02010600040101010101" pitchFamily="2" charset="-120"/>
              </a:rPr>
              <a:t>th</a:t>
            </a:r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 May.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918C4E-F072-0867-0D5B-24C3E5F31BBF}"/>
              </a:ext>
            </a:extLst>
          </p:cNvPr>
          <p:cNvSpPr txBox="1"/>
          <p:nvPr/>
        </p:nvSpPr>
        <p:spPr>
          <a:xfrm>
            <a:off x="3294098" y="2607331"/>
            <a:ext cx="2194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Event 4: 1st Jun. - continue.</a:t>
            </a:r>
          </a:p>
        </p:txBody>
      </p:sp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4ACBA-FFCD-228E-529C-B6C0AA316616}"/>
              </a:ext>
            </a:extLst>
          </p:cNvPr>
          <p:cNvSpPr txBox="1"/>
          <p:nvPr/>
        </p:nvSpPr>
        <p:spPr>
          <a:xfrm>
            <a:off x="628650" y="488800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Large blob of clear sky over South Asia. </a:t>
            </a:r>
          </a:p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Initiation of cyclone “</a:t>
            </a:r>
            <a:r>
              <a:rPr lang="en-US" sz="1600" dirty="0" err="1">
                <a:latin typeface="Songti TC" panose="02010600040101010101" pitchFamily="2" charset="-120"/>
                <a:ea typeface="Songti TC" panose="02010600040101010101" pitchFamily="2" charset="-120"/>
              </a:rPr>
              <a:t>Biparjoy</a:t>
            </a:r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”  the in Arabian Sea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00BE3-8EC2-2443-73A2-60CB996B5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24" y="634670"/>
            <a:ext cx="3505200" cy="4178300"/>
          </a:xfrm>
          <a:prstGeom prst="rect">
            <a:avLst/>
          </a:prstGeom>
        </p:spPr>
      </p:pic>
      <p:pic>
        <p:nvPicPr>
          <p:cNvPr id="8" name="WhatsApp Video 2023-06-15 at 11.33.23 AM">
            <a:hlinkClick r:id="" action="ppaction://media"/>
            <a:extLst>
              <a:ext uri="{FF2B5EF4-FFF2-40B4-BE49-F238E27FC236}">
                <a16:creationId xmlns:a16="http://schemas.microsoft.com/office/drawing/2014/main" id="{46846D85-87EC-93D8-0221-EC1461847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5200" b="3173"/>
          <a:stretch/>
        </p:blipFill>
        <p:spPr>
          <a:xfrm>
            <a:off x="5593461" y="702256"/>
            <a:ext cx="2695575" cy="46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 : Circulation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4ACBA-FFCD-228E-529C-B6C0AA316616}"/>
              </a:ext>
            </a:extLst>
          </p:cNvPr>
          <p:cNvSpPr txBox="1"/>
          <p:nvPr/>
        </p:nvSpPr>
        <p:spPr>
          <a:xfrm>
            <a:off x="628650" y="4950319"/>
            <a:ext cx="8298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Easterly winds  over the central Pacific strengthen after current MJO activity moved into the Indian Ocean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EED714-6A06-9932-E8A6-AFF9BD30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554" y="634669"/>
            <a:ext cx="5444998" cy="429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7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 :Global IR (12-15 June)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64EEAB1B-7570-FABC-B3B3-470E346523FC}"/>
              </a:ext>
            </a:extLst>
          </p:cNvPr>
          <p:cNvSpPr/>
          <p:nvPr/>
        </p:nvSpPr>
        <p:spPr>
          <a:xfrm>
            <a:off x="3835637" y="2607738"/>
            <a:ext cx="653143" cy="659608"/>
          </a:xfrm>
          <a:prstGeom prst="frame">
            <a:avLst>
              <a:gd name="adj1" fmla="val 57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1089C-F148-3819-11D2-6C0F5AAD422A}"/>
              </a:ext>
            </a:extLst>
          </p:cNvPr>
          <p:cNvSpPr txBox="1"/>
          <p:nvPr/>
        </p:nvSpPr>
        <p:spPr>
          <a:xfrm>
            <a:off x="628650" y="4950319"/>
            <a:ext cx="8298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MJO scale </a:t>
            </a:r>
            <a:r>
              <a:rPr lang="en-US" b="1" dirty="0">
                <a:latin typeface="Songti TC" panose="02010600040101010101" pitchFamily="2" charset="-120"/>
                <a:ea typeface="Songti TC" panose="02010600040101010101" pitchFamily="2" charset="-120"/>
              </a:rPr>
              <a:t>cloudiness</a:t>
            </a:r>
            <a:r>
              <a:rPr 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is rejuvenated recently in the western Pacific after destructive interference with high frequency waves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7F1313-ABF4-A27D-83E9-BA12A24F1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36" y="836626"/>
            <a:ext cx="7667102" cy="36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82" y="14926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 : Upper Ocean heat Content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9C02D-487F-A332-E65B-412ED2583A09}"/>
              </a:ext>
            </a:extLst>
          </p:cNvPr>
          <p:cNvSpPr txBox="1"/>
          <p:nvPr/>
        </p:nvSpPr>
        <p:spPr>
          <a:xfrm>
            <a:off x="543541" y="4481545"/>
            <a:ext cx="8056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Above-normal oceanic subsurface temperatures are present across the entire equatorial Pacific</a:t>
            </a: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C0604-D0C0-FDA8-838B-3C065557C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712207"/>
            <a:ext cx="2896616" cy="3653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95AF5F-2AB5-778D-B206-F79C7A856F49}"/>
              </a:ext>
            </a:extLst>
          </p:cNvPr>
          <p:cNvSpPr txBox="1"/>
          <p:nvPr/>
        </p:nvSpPr>
        <p:spPr>
          <a:xfrm>
            <a:off x="543541" y="4936242"/>
            <a:ext cx="8056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All Niño indices increasing continuously </a:t>
            </a:r>
          </a:p>
        </p:txBody>
      </p:sp>
    </p:spTree>
    <p:extLst>
      <p:ext uri="{BB962C8B-B14F-4D97-AF65-F5344CB8AC3E}">
        <p14:creationId xmlns:p14="http://schemas.microsoft.com/office/powerpoint/2010/main" val="68984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C369EA35-9FAD-5C65-E71B-693ABCD0E05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3" y="1049530"/>
            <a:ext cx="4379913" cy="4379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01575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2185913" y="788384"/>
            <a:ext cx="477217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GEFSv12 and ECMWF models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5E577EA-9FEA-8B9A-1B60-42CD2122C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432" y="1165006"/>
            <a:ext cx="15520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dirty="0">
                <a:latin typeface="Songti TC" panose="02010600040101010101" pitchFamily="2" charset="-120"/>
                <a:ea typeface="Songti TC" panose="02010600040101010101" pitchFamily="2" charset="-120"/>
              </a:rPr>
              <a:t>GEFSv12 Forecast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A14175E-689D-89D6-C1C6-327CC419227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13" y="1049530"/>
            <a:ext cx="4379912" cy="4379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9767E398-1ADE-44C5-B2C0-6BF226404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616" y="1049530"/>
            <a:ext cx="15119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dirty="0">
                <a:latin typeface="Songti TC" panose="02010600040101010101" pitchFamily="2" charset="-120"/>
                <a:ea typeface="Songti TC" panose="02010600040101010101" pitchFamily="2" charset="-120"/>
              </a:rPr>
              <a:t>ECMWF Forecast</a:t>
            </a:r>
          </a:p>
        </p:txBody>
      </p:sp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69E21-8652-54BD-C7DC-A654E92B521E}"/>
              </a:ext>
            </a:extLst>
          </p:cNvPr>
          <p:cNvSpPr txBox="1"/>
          <p:nvPr/>
        </p:nvSpPr>
        <p:spPr>
          <a:xfrm>
            <a:off x="443562" y="4981686"/>
            <a:ext cx="8412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T</a:t>
            </a:r>
            <a:r>
              <a:rPr lang="en-US" alt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he forecast indicates weakening MJO(MISO) and re-emergence between day 11-15 of the forecast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745E0E-5440-7A39-61F8-562CB2F176A5}"/>
              </a:ext>
            </a:extLst>
          </p:cNvPr>
          <p:cNvGrpSpPr/>
          <p:nvPr/>
        </p:nvGrpSpPr>
        <p:grpSpPr>
          <a:xfrm>
            <a:off x="1693202" y="318113"/>
            <a:ext cx="5757596" cy="4558466"/>
            <a:chOff x="1693202" y="318113"/>
            <a:chExt cx="5757596" cy="455846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91EE1D-DED2-10D3-DB18-3695B4C08377}"/>
                </a:ext>
              </a:extLst>
            </p:cNvPr>
            <p:cNvSpPr txBox="1"/>
            <p:nvPr/>
          </p:nvSpPr>
          <p:spPr>
            <a:xfrm>
              <a:off x="1693202" y="318113"/>
              <a:ext cx="57575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Songti TC" panose="02010600040101010101" pitchFamily="2" charset="-120"/>
                  <a:ea typeface="Songti TC" panose="02010600040101010101" pitchFamily="2" charset="-120"/>
                  <a:cs typeface="Times New Roman" panose="02020603050405020304" pitchFamily="18" charset="0"/>
                </a:rPr>
                <a:t>OLR anomalies 15-day Forecast from NCEP GEFS model</a:t>
              </a:r>
              <a:endParaRPr lang="en-US" b="1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167ACE-3E57-E55A-C1D3-DCB1DE7A7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7859" y="687910"/>
              <a:ext cx="5359908" cy="4188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191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68B75-EF7C-6E76-0A79-0601D26AFF0F}"/>
              </a:ext>
            </a:extLst>
          </p:cNvPr>
          <p:cNvSpPr txBox="1"/>
          <p:nvPr/>
        </p:nvSpPr>
        <p:spPr>
          <a:xfrm>
            <a:off x="2257532" y="760527"/>
            <a:ext cx="2120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-23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BD362-9AF6-8C9C-7561-4F0A4072A770}"/>
              </a:ext>
            </a:extLst>
          </p:cNvPr>
          <p:cNvSpPr txBox="1"/>
          <p:nvPr/>
        </p:nvSpPr>
        <p:spPr>
          <a:xfrm>
            <a:off x="4842256" y="750066"/>
            <a:ext cx="2409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CD6EA-FDE3-3C5B-EA25-431887C9B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1383960" y="3977272"/>
            <a:ext cx="6540500" cy="749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87846-0FB4-F5BF-91B3-5E762E1A8C40}"/>
              </a:ext>
            </a:extLst>
          </p:cNvPr>
          <p:cNvSpPr txBox="1"/>
          <p:nvPr/>
        </p:nvSpPr>
        <p:spPr>
          <a:xfrm>
            <a:off x="1286084" y="4737586"/>
            <a:ext cx="7467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is likely over north west pacific and equatorial Pacific Ocean</a:t>
            </a:r>
          </a:p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Dry conditions are likely over central India, Bangladesh and Myanmar</a:t>
            </a:r>
          </a:p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is likely over central African region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5264D4-840A-5109-D80B-7507CA97A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494" y="1068304"/>
            <a:ext cx="5049012" cy="289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19180</TotalTime>
  <Words>756</Words>
  <Application>Microsoft Macintosh PowerPoint</Application>
  <PresentationFormat>On-screen Show (16:10)</PresentationFormat>
  <Paragraphs>76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Songti TC</vt:lpstr>
      <vt:lpstr>Arial</vt:lpstr>
      <vt:lpstr>Calibri</vt:lpstr>
      <vt:lpstr>Roboto</vt:lpstr>
      <vt:lpstr>Times New Roman</vt:lpstr>
      <vt:lpstr>Office Theme</vt:lpstr>
      <vt:lpstr>IRI Climate Briefing: Jun. 15, 2023  Sub-seasonal Update   </vt:lpstr>
      <vt:lpstr>Current and Past evolution of the MJO Wheeler-Hendon Indices</vt:lpstr>
      <vt:lpstr>State of the climate: Cloudiness</vt:lpstr>
      <vt:lpstr>State of the climate : Circulation</vt:lpstr>
      <vt:lpstr>State of the climate :Global IR (12-15 June)</vt:lpstr>
      <vt:lpstr>State of the climate : Upper Ocean heat Content </vt:lpstr>
      <vt:lpstr>Forecast of MJO: Wheeler-Hendon Indices</vt:lpstr>
      <vt:lpstr>PowerPoint Presentation</vt:lpstr>
      <vt:lpstr>IRI Sub-seasonal Forecast: Precipitation (week 1)</vt:lpstr>
      <vt:lpstr>IRI Sub-seasonal Forecast: Precipitation (week 2 )</vt:lpstr>
      <vt:lpstr>IRI Sub-seasonal Forecast: Precipitation (week 3+4 )</vt:lpstr>
      <vt:lpstr>IRI Sub-seasonal Forecast : Near-Surface Temperature (week 1)</vt:lpstr>
      <vt:lpstr>IRI Sub-seasonal Forecast : Near-Surface Temperature (week 2)</vt:lpstr>
      <vt:lpstr>IRI Sub-seasonal Forecast : Near-Surface Temperature (week 3+4)</vt:lpstr>
      <vt:lpstr>Summary </vt:lpstr>
      <vt:lpstr>PowerPoint Presentation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Bohar SIngh</cp:lastModifiedBy>
  <cp:revision>82</cp:revision>
  <dcterms:created xsi:type="dcterms:W3CDTF">2022-09-08T16:50:36Z</dcterms:created>
  <dcterms:modified xsi:type="dcterms:W3CDTF">2023-07-13T15:24:03Z</dcterms:modified>
</cp:coreProperties>
</file>