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27" r:id="rId3"/>
    <p:sldId id="4029" r:id="rId4"/>
    <p:sldId id="4044" r:id="rId5"/>
    <p:sldId id="4045" r:id="rId6"/>
    <p:sldId id="4039" r:id="rId7"/>
    <p:sldId id="291" r:id="rId8"/>
    <p:sldId id="4042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  <p:sldId id="4041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84"/>
    <p:restoredTop sz="94780"/>
  </p:normalViewPr>
  <p:slideViewPr>
    <p:cSldViewPr snapToGrid="0" snapToObjects="1">
      <p:cViewPr varScale="1">
        <p:scale>
          <a:sx n="135" d="100"/>
          <a:sy n="135" d="100"/>
        </p:scale>
        <p:origin x="184" y="33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7/20/23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Jul. 20th,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758236"/>
            <a:ext cx="2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2257532" y="4371665"/>
            <a:ext cx="4341231" cy="497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0E89-EFA1-10E1-48EE-69F23B4E7CDB}"/>
              </a:ext>
            </a:extLst>
          </p:cNvPr>
          <p:cNvSpPr txBox="1"/>
          <p:nvPr/>
        </p:nvSpPr>
        <p:spPr>
          <a:xfrm>
            <a:off x="2257532" y="760567"/>
            <a:ext cx="214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 -4 Aug.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F2E20-23F5-0164-6CD6-F07810DC1459}"/>
              </a:ext>
            </a:extLst>
          </p:cNvPr>
          <p:cNvSpPr txBox="1"/>
          <p:nvPr/>
        </p:nvSpPr>
        <p:spPr>
          <a:xfrm>
            <a:off x="628650" y="4822242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ongti TC" panose="02010600040101010101" pitchFamily="2" charset="-120"/>
                <a:ea typeface="Songti TC" panose="02010600040101010101" pitchFamily="2" charset="-120"/>
              </a:rPr>
              <a:t>Below normal rainfall </a:t>
            </a:r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is likely over central America, north America and maritime Continent</a:t>
            </a:r>
          </a:p>
          <a:p>
            <a:r>
              <a:rPr lang="en-US" sz="1600" b="1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</a:t>
            </a:r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conditions are  likely over equatorial Pacific Ocean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5F1024-1DA9-2322-5504-9295052F6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5"/>
          <a:stretch/>
        </p:blipFill>
        <p:spPr>
          <a:xfrm>
            <a:off x="1439610" y="1030482"/>
            <a:ext cx="5977073" cy="335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44322" y="705253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95197-0253-F13A-8CCF-AAB880EDE2F4}"/>
              </a:ext>
            </a:extLst>
          </p:cNvPr>
          <p:cNvSpPr txBox="1"/>
          <p:nvPr/>
        </p:nvSpPr>
        <p:spPr>
          <a:xfrm>
            <a:off x="2275217" y="713600"/>
            <a:ext cx="2130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Aug.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0879D-CA21-884E-F37D-2EDE6DCBD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2275217" y="4087012"/>
            <a:ext cx="4814946" cy="552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9D3B-F43F-5807-26C5-57320EBEB8DB}"/>
              </a:ext>
            </a:extLst>
          </p:cNvPr>
          <p:cNvSpPr txBox="1"/>
          <p:nvPr/>
        </p:nvSpPr>
        <p:spPr>
          <a:xfrm>
            <a:off x="1368559" y="4660348"/>
            <a:ext cx="7146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The equatorial Pacific is likely get above normal rainfall. </a:t>
            </a:r>
          </a:p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Maritime continent, India and central America are likely to get below normal rainfall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04B6B-066B-6D5C-9C2E-6BC82C52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51" y="961334"/>
            <a:ext cx="5520897" cy="31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45FF3F-55A2-49EF-5F32-B5F7EDE9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651" y="913090"/>
            <a:ext cx="5951608" cy="34044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47"/>
          <a:stretch/>
        </p:blipFill>
        <p:spPr>
          <a:xfrm>
            <a:off x="1762471" y="4267398"/>
            <a:ext cx="5192829" cy="688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58BA0-C650-6501-A825-2714096245B7}"/>
              </a:ext>
            </a:extLst>
          </p:cNvPr>
          <p:cNvSpPr txBox="1"/>
          <p:nvPr/>
        </p:nvSpPr>
        <p:spPr>
          <a:xfrm>
            <a:off x="298418" y="4765222"/>
            <a:ext cx="8547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</a:t>
            </a:r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is likely over Africa, North and South America and Asia </a:t>
            </a:r>
          </a:p>
          <a:p>
            <a:r>
              <a:rPr lang="en-US" sz="1600" b="1" dirty="0">
                <a:latin typeface="Songti TC" panose="02010600040101010101" pitchFamily="2" charset="-120"/>
                <a:ea typeface="Songti TC" panose="02010600040101010101" pitchFamily="2" charset="-120"/>
              </a:rPr>
              <a:t>Below normal temperature </a:t>
            </a:r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is likely over western Australia and the southern tip of south America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8A348-9B15-DFA1-9B9A-E2F5BAE9CBFF}"/>
              </a:ext>
            </a:extLst>
          </p:cNvPr>
          <p:cNvSpPr txBox="1"/>
          <p:nvPr/>
        </p:nvSpPr>
        <p:spPr>
          <a:xfrm>
            <a:off x="1918167" y="760527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25859-4631-4F78-C4A6-BBF6352D51C9}"/>
              </a:ext>
            </a:extLst>
          </p:cNvPr>
          <p:cNvSpPr txBox="1"/>
          <p:nvPr/>
        </p:nvSpPr>
        <p:spPr>
          <a:xfrm>
            <a:off x="4502891" y="750066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6ADE9-7FBE-DBAC-2BDE-274F597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2064989" y="4268104"/>
            <a:ext cx="5129848" cy="680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E57ED-8018-B499-7D75-6FBB24C54C36}"/>
              </a:ext>
            </a:extLst>
          </p:cNvPr>
          <p:cNvSpPr txBox="1"/>
          <p:nvPr/>
        </p:nvSpPr>
        <p:spPr>
          <a:xfrm>
            <a:off x="783636" y="4787487"/>
            <a:ext cx="7692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Warm conditions are likely over Asia, Africa, Brazil western and southwest United States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80CDF-C967-F181-6C63-2F93FDFC4FAB}"/>
              </a:ext>
            </a:extLst>
          </p:cNvPr>
          <p:cNvSpPr txBox="1"/>
          <p:nvPr/>
        </p:nvSpPr>
        <p:spPr>
          <a:xfrm>
            <a:off x="4842256" y="758236"/>
            <a:ext cx="2332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F650C-1456-2425-42DC-BEEE66F8F5D4}"/>
              </a:ext>
            </a:extLst>
          </p:cNvPr>
          <p:cNvSpPr txBox="1"/>
          <p:nvPr/>
        </p:nvSpPr>
        <p:spPr>
          <a:xfrm>
            <a:off x="2257532" y="760567"/>
            <a:ext cx="2143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 -4 Aug.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6EB45-6A66-95AB-DFFC-8AEAE1346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82" y="999537"/>
            <a:ext cx="5727987" cy="32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63561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3+4)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CDC18-F991-B4DD-3F74-C65E87ED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2110145" y="4580218"/>
            <a:ext cx="5142230" cy="6822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D13F1-6836-1211-EDD6-B5CD76771339}"/>
              </a:ext>
            </a:extLst>
          </p:cNvPr>
          <p:cNvSpPr txBox="1"/>
          <p:nvPr/>
        </p:nvSpPr>
        <p:spPr>
          <a:xfrm>
            <a:off x="1336985" y="5050298"/>
            <a:ext cx="6845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Songti TC" panose="02010600040101010101" pitchFamily="2" charset="-120"/>
                <a:ea typeface="Songti TC" panose="02010600040101010101" pitchFamily="2" charset="-120"/>
              </a:rPr>
              <a:t>Warm conditions are likely all around the globe except Indian monsoon region, eastern United States and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B91B8-1A5F-FFC5-7F6B-37AAAD496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60" y="966658"/>
            <a:ext cx="6248400" cy="355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0AE13-3265-4807-0B0C-4225B74DBA9B}"/>
              </a:ext>
            </a:extLst>
          </p:cNvPr>
          <p:cNvSpPr txBox="1"/>
          <p:nvPr/>
        </p:nvSpPr>
        <p:spPr>
          <a:xfrm>
            <a:off x="4844322" y="742961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C2072-35E1-1D6A-C9BE-33EB147622F2}"/>
              </a:ext>
            </a:extLst>
          </p:cNvPr>
          <p:cNvSpPr txBox="1"/>
          <p:nvPr/>
        </p:nvSpPr>
        <p:spPr>
          <a:xfrm>
            <a:off x="2275217" y="751308"/>
            <a:ext cx="2130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-18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Aug.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33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14009"/>
            <a:ext cx="8686800" cy="189072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Currently MJO is inactive , likely to be active in the west pacific Ocean 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Indian monsoon may  expected a northward propagation during early August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Rainfall likely to remain below normal over United States during next 4 weeks</a:t>
            </a:r>
          </a:p>
          <a:p>
            <a:r>
              <a:rPr 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Over the land, temperature around the globe likely to be warm expect few places  </a:t>
            </a: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5E254-FE41-F999-A5BA-BD3CFFE7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91" y="767138"/>
            <a:ext cx="2931459" cy="380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1B09-6588-BABC-2C70-B573B241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73"/>
            <a:ext cx="2931459" cy="378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A5452-354A-46F0-4304-239DE2F1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32" y="789273"/>
            <a:ext cx="2983423" cy="378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EF52E-9836-5D45-4100-CBFB346A6334}"/>
              </a:ext>
            </a:extLst>
          </p:cNvPr>
          <p:cNvSpPr txBox="1"/>
          <p:nvPr/>
        </p:nvSpPr>
        <p:spPr>
          <a:xfrm>
            <a:off x="517065" y="581768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F541C-1D91-BF2F-9D39-D8BDA67C25E9}"/>
              </a:ext>
            </a:extLst>
          </p:cNvPr>
          <p:cNvSpPr txBox="1"/>
          <p:nvPr/>
        </p:nvSpPr>
        <p:spPr>
          <a:xfrm>
            <a:off x="1560556" y="355608"/>
            <a:ext cx="556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IRI-Sub-seasonal  probabilistic rainfall forecast (issue date: Apr. 21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1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311D9-5887-9661-C7F1-C8FB1E339FCB}"/>
              </a:ext>
            </a:extLst>
          </p:cNvPr>
          <p:cNvSpPr txBox="1"/>
          <p:nvPr/>
        </p:nvSpPr>
        <p:spPr>
          <a:xfrm>
            <a:off x="3246296" y="587739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F208B-66F1-3093-79CC-979C3B60F3AF}"/>
              </a:ext>
            </a:extLst>
          </p:cNvPr>
          <p:cNvSpPr txBox="1"/>
          <p:nvPr/>
        </p:nvSpPr>
        <p:spPr>
          <a:xfrm>
            <a:off x="5980982" y="578588"/>
            <a:ext cx="249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19</a:t>
            </a:r>
            <a:r>
              <a:rPr lang="en-US" sz="1400" baseline="300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2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D79DA7-B3BA-9085-E052-761920784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03" y="939915"/>
            <a:ext cx="2903054" cy="30844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49855-8F33-9CAB-51C3-77C9905DBDE3}"/>
              </a:ext>
            </a:extLst>
          </p:cNvPr>
          <p:cNvSpPr txBox="1"/>
          <p:nvPr/>
        </p:nvSpPr>
        <p:spPr>
          <a:xfrm>
            <a:off x="3299231" y="4168560"/>
            <a:ext cx="2649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These multiple MJO events  and subsequent Oceanic Kelvin waves enforcing El Niño to become stronger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2D63B-31DE-CB5F-AF84-924473B7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880" y="938657"/>
            <a:ext cx="2903054" cy="30844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95ACC46-7CC9-1F2B-9DE4-4EAE9B58DD69}"/>
              </a:ext>
            </a:extLst>
          </p:cNvPr>
          <p:cNvGrpSpPr/>
          <p:nvPr/>
        </p:nvGrpSpPr>
        <p:grpSpPr>
          <a:xfrm>
            <a:off x="792678" y="4058766"/>
            <a:ext cx="2271776" cy="1414308"/>
            <a:chOff x="264775" y="4030485"/>
            <a:chExt cx="2271776" cy="14143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F28839-46E5-6383-1AD6-4A5AB191887B}"/>
                </a:ext>
              </a:extLst>
            </p:cNvPr>
            <p:cNvSpPr txBox="1"/>
            <p:nvPr/>
          </p:nvSpPr>
          <p:spPr>
            <a:xfrm>
              <a:off x="264775" y="4030485"/>
              <a:ext cx="22028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Event 1: 20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th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Jan. -14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th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Mar.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2B73B0-58BA-3FF5-1597-39AE9E0F0321}"/>
                </a:ext>
              </a:extLst>
            </p:cNvPr>
            <p:cNvSpPr txBox="1"/>
            <p:nvPr/>
          </p:nvSpPr>
          <p:spPr>
            <a:xfrm>
              <a:off x="273535" y="4401890"/>
              <a:ext cx="22188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Event 2: 15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th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Mar. -21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st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Apr.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E8325-F2C6-D9F1-D53D-62C6956C9E1D}"/>
                </a:ext>
              </a:extLst>
            </p:cNvPr>
            <p:cNvSpPr txBox="1"/>
            <p:nvPr/>
          </p:nvSpPr>
          <p:spPr>
            <a:xfrm>
              <a:off x="264775" y="4779370"/>
              <a:ext cx="2271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Event 3: 22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nd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Apr. -31</a:t>
              </a:r>
              <a:r>
                <a:rPr lang="en-US" sz="1400" baseline="300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th</a:t>
              </a:r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 May.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918C4E-F072-0867-0D5B-24C3E5F31BBF}"/>
                </a:ext>
              </a:extLst>
            </p:cNvPr>
            <p:cNvSpPr txBox="1"/>
            <p:nvPr/>
          </p:nvSpPr>
          <p:spPr>
            <a:xfrm>
              <a:off x="297580" y="5137016"/>
              <a:ext cx="2194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ongti TC" panose="02010600040101010101" pitchFamily="2" charset="-120"/>
                  <a:ea typeface="Songti TC" panose="02010600040101010101" pitchFamily="2" charset="-120"/>
                </a:rPr>
                <a:t>Event 4: 1st Jun. - continue.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E38F21-5ACE-F226-3722-9D29F6C01E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2" t="5442" r="8575"/>
          <a:stretch/>
        </p:blipFill>
        <p:spPr>
          <a:xfrm>
            <a:off x="5872899" y="1066389"/>
            <a:ext cx="2600823" cy="29567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7BC5E-1600-647D-A77E-0FA878C5010B}"/>
              </a:ext>
            </a:extLst>
          </p:cNvPr>
          <p:cNvSpPr txBox="1"/>
          <p:nvPr/>
        </p:nvSpPr>
        <p:spPr>
          <a:xfrm>
            <a:off x="6060934" y="4214727"/>
            <a:ext cx="26490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Due to northward propagation during summer months, eastward propagation are less frequent</a:t>
            </a:r>
          </a:p>
        </p:txBody>
      </p:sp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0" grpId="2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Velocity potential (200hPa)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E2E3B-D1ED-A78C-A656-2C138029E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5" y="821310"/>
            <a:ext cx="6816429" cy="3505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696736-F68B-C5E2-BC2E-EFF77197CB40}"/>
              </a:ext>
            </a:extLst>
          </p:cNvPr>
          <p:cNvSpPr txBox="1"/>
          <p:nvPr/>
        </p:nvSpPr>
        <p:spPr>
          <a:xfrm>
            <a:off x="527901" y="4534293"/>
            <a:ext cx="74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Velocity potential at 200 </a:t>
            </a:r>
            <a:r>
              <a:rPr lang="en-US" altLang="en-US" sz="1400" dirty="0" err="1">
                <a:latin typeface="Songti TC" panose="02010600040101010101" pitchFamily="2" charset="-120"/>
                <a:ea typeface="Songti TC" panose="02010600040101010101" pitchFamily="2" charset="-120"/>
              </a:rPr>
              <a:t>hPa</a:t>
            </a:r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 shows wave-1 pattern favorable for the enhanced convection over the Maritime Continent</a:t>
            </a:r>
            <a:endParaRPr lang="en-US" sz="1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OLR anomalies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96736-F68B-C5E2-BC2E-EFF77197CB40}"/>
              </a:ext>
            </a:extLst>
          </p:cNvPr>
          <p:cNvSpPr txBox="1"/>
          <p:nvPr/>
        </p:nvSpPr>
        <p:spPr>
          <a:xfrm>
            <a:off x="845843" y="4245264"/>
            <a:ext cx="74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Enhanced convection continues along and to the west of the Date Line, while suppressed convection over the Indian Ocean and equatorial Africa.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6C606-9F17-D6B7-8007-D2B27E5F3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98" r="6875"/>
          <a:stretch/>
        </p:blipFill>
        <p:spPr>
          <a:xfrm>
            <a:off x="725864" y="782992"/>
            <a:ext cx="798744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1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Wind anomalies (850hPa)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696736-F68B-C5E2-BC2E-EFF77197CB40}"/>
              </a:ext>
            </a:extLst>
          </p:cNvPr>
          <p:cNvSpPr txBox="1"/>
          <p:nvPr/>
        </p:nvSpPr>
        <p:spPr>
          <a:xfrm>
            <a:off x="1197204" y="4540716"/>
            <a:ext cx="745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Trade winds over the tropical Pacific remained enhanced, although they have significantly weakened near the Date Line due to the presence of weak westerly anomalies.</a:t>
            </a:r>
            <a:endParaRPr lang="en-US" sz="14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074850-CF0F-7491-689C-0AC03B793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78"/>
          <a:stretch/>
        </p:blipFill>
        <p:spPr>
          <a:xfrm>
            <a:off x="772995" y="1026858"/>
            <a:ext cx="7998333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5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:Global IR (16-19 July)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1089C-F148-3819-11D2-6C0F5AAD422A}"/>
              </a:ext>
            </a:extLst>
          </p:cNvPr>
          <p:cNvSpPr txBox="1"/>
          <p:nvPr/>
        </p:nvSpPr>
        <p:spPr>
          <a:xfrm>
            <a:off x="1214961" y="4698928"/>
            <a:ext cx="7212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ongti TC" panose="02010600040101010101" pitchFamily="2" charset="-120"/>
                <a:ea typeface="Songti TC" panose="02010600040101010101" pitchFamily="2" charset="-120"/>
              </a:rPr>
              <a:t>Recent cloudiness</a:t>
            </a:r>
            <a:r>
              <a:rPr 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is observed over the  southeast Asia  and  western Pacific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4BD967-A55C-1D17-30CD-2FC098736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99" y="837999"/>
            <a:ext cx="768300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55360-30FE-086A-45F8-24280BFD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96" y="1149676"/>
            <a:ext cx="3566160" cy="356616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F3024E-2086-B04C-AD37-91CEBC8E2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97" y="1149676"/>
            <a:ext cx="3566161" cy="356616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40157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2261329" y="873227"/>
            <a:ext cx="47721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GEFSv12 and ECMWF models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5E577EA-9FEA-8B9A-1B60-42CD2122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3041" y="1165006"/>
            <a:ext cx="15520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GEFSv12 Forecast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767E398-1ADE-44C5-B2C0-6BF22640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227" y="1165006"/>
            <a:ext cx="1511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ECMWF Forecast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5159DC-C844-FE60-815E-E31C8372E411}"/>
              </a:ext>
            </a:extLst>
          </p:cNvPr>
          <p:cNvSpPr txBox="1"/>
          <p:nvPr/>
        </p:nvSpPr>
        <p:spPr>
          <a:xfrm>
            <a:off x="666250" y="4853634"/>
            <a:ext cx="8076415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buSzPct val="125000"/>
            </a:pPr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GEFS and ECMWF both show MJO propagation with  an increase signal strength in the week-3 and beyond </a:t>
            </a:r>
          </a:p>
          <a:p>
            <a:pPr>
              <a:spcBef>
                <a:spcPts val="300"/>
              </a:spcBef>
              <a:buSzPct val="125000"/>
            </a:pPr>
            <a:r>
              <a:rPr lang="en-US" alt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Some ensemble members indicating a strong MJO event in early August in western Pacific</a:t>
            </a:r>
          </a:p>
        </p:txBody>
      </p:sp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69E21-8652-54BD-C7DC-A654E92B521E}"/>
              </a:ext>
            </a:extLst>
          </p:cNvPr>
          <p:cNvSpPr txBox="1"/>
          <p:nvPr/>
        </p:nvSpPr>
        <p:spPr>
          <a:xfrm>
            <a:off x="245348" y="5189205"/>
            <a:ext cx="8653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T</a:t>
            </a:r>
            <a:r>
              <a:rPr lang="en-US" altLang="en-US" sz="1800" dirty="0">
                <a:latin typeface="Songti TC" panose="02010600040101010101" pitchFamily="2" charset="-120"/>
                <a:ea typeface="Songti TC" panose="02010600040101010101" pitchFamily="2" charset="-120"/>
              </a:rPr>
              <a:t>he forecast indicates  northward propagation initiation between day 11-15 of the forecast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1693202" y="318113"/>
            <a:ext cx="5757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OLR anomalies 15-day Forecast from NCEP GEFS model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6A12E-1AB0-9530-D129-E1479F02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04" y="923760"/>
            <a:ext cx="4985601" cy="3896155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8388668D-F1C6-2A2D-70D5-3A9F94CE5204}"/>
              </a:ext>
            </a:extLst>
          </p:cNvPr>
          <p:cNvSpPr/>
          <p:nvPr/>
        </p:nvSpPr>
        <p:spPr>
          <a:xfrm rot="1085880">
            <a:off x="2556209" y="3883380"/>
            <a:ext cx="1254234" cy="464188"/>
          </a:xfrm>
          <a:prstGeom prst="donut">
            <a:avLst>
              <a:gd name="adj" fmla="val 75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1918167" y="760527"/>
            <a:ext cx="20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Jul.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502891" y="750066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Jul. 21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CD6EA-FDE3-3C5B-EA25-431887C9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943794" y="4162417"/>
            <a:ext cx="5016840" cy="575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87846-0FB4-F5BF-91B3-5E762E1A8C40}"/>
              </a:ext>
            </a:extLst>
          </p:cNvPr>
          <p:cNvSpPr txBox="1"/>
          <p:nvPr/>
        </p:nvSpPr>
        <p:spPr>
          <a:xfrm>
            <a:off x="1286084" y="4737586"/>
            <a:ext cx="746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Wet conditions 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are likely over southeast Asia, peninsular India, western and eastern Canada</a:t>
            </a:r>
          </a:p>
          <a:p>
            <a:r>
              <a:rPr lang="en-US" sz="1400" b="1" dirty="0">
                <a:latin typeface="Songti TC" panose="02010600040101010101" pitchFamily="2" charset="-120"/>
                <a:ea typeface="Songti TC" panose="02010600040101010101" pitchFamily="2" charset="-120"/>
              </a:rPr>
              <a:t>Dry conditions </a:t>
            </a:r>
            <a:r>
              <a:rPr lang="en-US" sz="1400" dirty="0">
                <a:latin typeface="Songti TC" panose="02010600040101010101" pitchFamily="2" charset="-120"/>
                <a:ea typeface="Songti TC" panose="02010600040101010101" pitchFamily="2" charset="-120"/>
              </a:rPr>
              <a:t>are likely over the United States, central America and eastern south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A8AF3-3CC1-0688-8E7D-B7E36FFA1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9" r="2900"/>
          <a:stretch/>
        </p:blipFill>
        <p:spPr>
          <a:xfrm>
            <a:off x="1468355" y="995428"/>
            <a:ext cx="5666780" cy="3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19434</TotalTime>
  <Words>685</Words>
  <Application>Microsoft Macintosh PowerPoint</Application>
  <PresentationFormat>On-screen Show (16:10)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Jul. 20th, 2023  Sub-seasonal Update   </vt:lpstr>
      <vt:lpstr>Current and Past evolution of the MJO Wheeler-Hendon Indices</vt:lpstr>
      <vt:lpstr>State of the climate: Velocity potential (200hPa)</vt:lpstr>
      <vt:lpstr>State of the climate: OLR anomalies</vt:lpstr>
      <vt:lpstr>State of the climate: Wind anomalies (850hPa)</vt:lpstr>
      <vt:lpstr>State of the climate :Global IR (16-19 July)</vt:lpstr>
      <vt:lpstr>Forecast of MJO: Wheeler-Hendon Indices</vt:lpstr>
      <vt:lpstr>PowerPoint Presentation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3+4)</vt:lpstr>
      <vt:lpstr>Summary </vt:lpstr>
      <vt:lpstr>PowerPoint Presentation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Bohar SIngh</cp:lastModifiedBy>
  <cp:revision>84</cp:revision>
  <dcterms:created xsi:type="dcterms:W3CDTF">2022-09-08T16:50:36Z</dcterms:created>
  <dcterms:modified xsi:type="dcterms:W3CDTF">2023-07-20T19:25:48Z</dcterms:modified>
</cp:coreProperties>
</file>