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4009" r:id="rId2"/>
    <p:sldId id="290" r:id="rId3"/>
    <p:sldId id="303" r:id="rId4"/>
    <p:sldId id="291" r:id="rId5"/>
    <p:sldId id="304" r:id="rId6"/>
    <p:sldId id="305" r:id="rId7"/>
    <p:sldId id="292" r:id="rId8"/>
    <p:sldId id="293" r:id="rId9"/>
    <p:sldId id="4010" r:id="rId10"/>
    <p:sldId id="30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50"/>
    <p:restoredTop sz="95467"/>
  </p:normalViewPr>
  <p:slideViewPr>
    <p:cSldViewPr snapToGrid="0" snapToObjects="1">
      <p:cViewPr varScale="1">
        <p:scale>
          <a:sx n="98" d="100"/>
          <a:sy n="98" d="100"/>
        </p:scale>
        <p:origin x="224" y="68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FF3DF9-6E49-914F-957A-B357012B3CA8}" type="datetimeFigureOut">
              <a:rPr lang="en-US" smtClean="0"/>
              <a:t>11/18/21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31A4F-BEED-134E-B385-DDE755F90F0A}" type="slidenum">
              <a:rPr lang="en-US" smtClean="0"/>
              <a:t>‹#›</a:t>
            </a:fld>
            <a:endParaRPr lang="en-US"/>
          </a:p>
        </p:txBody>
      </p:sp>
    </p:spTree>
    <p:extLst>
      <p:ext uri="{BB962C8B-B14F-4D97-AF65-F5344CB8AC3E}">
        <p14:creationId xmlns:p14="http://schemas.microsoft.com/office/powerpoint/2010/main" val="4158831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B90CF6-87E9-FB47-9A50-CA7FE2679880}" type="slidenum">
              <a:rPr lang="en-US" smtClean="0"/>
              <a:t>1</a:t>
            </a:fld>
            <a:endParaRPr lang="en-US"/>
          </a:p>
        </p:txBody>
      </p:sp>
    </p:spTree>
    <p:extLst>
      <p:ext uri="{BB962C8B-B14F-4D97-AF65-F5344CB8AC3E}">
        <p14:creationId xmlns:p14="http://schemas.microsoft.com/office/powerpoint/2010/main" val="2703605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22A6E-395E-E14D-B874-422196533C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BEF9AE-5AC7-9E45-BB29-6B04B281E2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8CA0D0-C04E-9643-B42C-05BD46179F03}"/>
              </a:ext>
            </a:extLst>
          </p:cNvPr>
          <p:cNvSpPr>
            <a:spLocks noGrp="1"/>
          </p:cNvSpPr>
          <p:nvPr>
            <p:ph type="dt" sz="half" idx="10"/>
          </p:nvPr>
        </p:nvSpPr>
        <p:spPr/>
        <p:txBody>
          <a:bodyPr/>
          <a:lstStyle/>
          <a:p>
            <a:fld id="{C0029411-4EBC-0049-BF32-5FBB8D1D9978}" type="datetimeFigureOut">
              <a:rPr lang="en-US" smtClean="0"/>
              <a:t>11/18/21</a:t>
            </a:fld>
            <a:endParaRPr lang="en-US"/>
          </a:p>
        </p:txBody>
      </p:sp>
      <p:sp>
        <p:nvSpPr>
          <p:cNvPr id="5" name="Footer Placeholder 4">
            <a:extLst>
              <a:ext uri="{FF2B5EF4-FFF2-40B4-BE49-F238E27FC236}">
                <a16:creationId xmlns:a16="http://schemas.microsoft.com/office/drawing/2014/main" id="{6BF681F3-A1A5-E74F-84FD-A14E52810C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3A9C5-8305-FB4B-9141-73B183453594}"/>
              </a:ext>
            </a:extLst>
          </p:cNvPr>
          <p:cNvSpPr>
            <a:spLocks noGrp="1"/>
          </p:cNvSpPr>
          <p:nvPr>
            <p:ph type="sldNum" sz="quarter" idx="12"/>
          </p:nvPr>
        </p:nvSpPr>
        <p:spPr/>
        <p:txBody>
          <a:bodyPr/>
          <a:lstStyle/>
          <a:p>
            <a:fld id="{236D0BF0-D78A-A44D-AC00-25EAE8D413E7}" type="slidenum">
              <a:rPr lang="en-US" smtClean="0"/>
              <a:t>‹#›</a:t>
            </a:fld>
            <a:endParaRPr lang="en-US"/>
          </a:p>
        </p:txBody>
      </p:sp>
    </p:spTree>
    <p:extLst>
      <p:ext uri="{BB962C8B-B14F-4D97-AF65-F5344CB8AC3E}">
        <p14:creationId xmlns:p14="http://schemas.microsoft.com/office/powerpoint/2010/main" val="2548449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A4A36-2F34-6E4C-BC1A-45246B922B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470E34-BE7B-9B46-A983-D6FC09C0DF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F623C2-57A8-094C-A934-523126CB952F}"/>
              </a:ext>
            </a:extLst>
          </p:cNvPr>
          <p:cNvSpPr>
            <a:spLocks noGrp="1"/>
          </p:cNvSpPr>
          <p:nvPr>
            <p:ph type="dt" sz="half" idx="10"/>
          </p:nvPr>
        </p:nvSpPr>
        <p:spPr/>
        <p:txBody>
          <a:bodyPr/>
          <a:lstStyle/>
          <a:p>
            <a:fld id="{C0029411-4EBC-0049-BF32-5FBB8D1D9978}" type="datetimeFigureOut">
              <a:rPr lang="en-US" smtClean="0"/>
              <a:t>11/18/21</a:t>
            </a:fld>
            <a:endParaRPr lang="en-US"/>
          </a:p>
        </p:txBody>
      </p:sp>
      <p:sp>
        <p:nvSpPr>
          <p:cNvPr id="5" name="Footer Placeholder 4">
            <a:extLst>
              <a:ext uri="{FF2B5EF4-FFF2-40B4-BE49-F238E27FC236}">
                <a16:creationId xmlns:a16="http://schemas.microsoft.com/office/drawing/2014/main" id="{F81D4CBE-6192-7E44-926D-FE85D9ED1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CAD28C-BEB0-8245-9274-7B79EED03189}"/>
              </a:ext>
            </a:extLst>
          </p:cNvPr>
          <p:cNvSpPr>
            <a:spLocks noGrp="1"/>
          </p:cNvSpPr>
          <p:nvPr>
            <p:ph type="sldNum" sz="quarter" idx="12"/>
          </p:nvPr>
        </p:nvSpPr>
        <p:spPr/>
        <p:txBody>
          <a:bodyPr/>
          <a:lstStyle/>
          <a:p>
            <a:fld id="{236D0BF0-D78A-A44D-AC00-25EAE8D413E7}" type="slidenum">
              <a:rPr lang="en-US" smtClean="0"/>
              <a:t>‹#›</a:t>
            </a:fld>
            <a:endParaRPr lang="en-US"/>
          </a:p>
        </p:txBody>
      </p:sp>
    </p:spTree>
    <p:extLst>
      <p:ext uri="{BB962C8B-B14F-4D97-AF65-F5344CB8AC3E}">
        <p14:creationId xmlns:p14="http://schemas.microsoft.com/office/powerpoint/2010/main" val="621333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CDB069-2426-5048-833A-885D69C106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5EBDF2-8A7D-E145-97D5-8568C1EECB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DBFF76-C5A2-BE40-9867-D18373AD652A}"/>
              </a:ext>
            </a:extLst>
          </p:cNvPr>
          <p:cNvSpPr>
            <a:spLocks noGrp="1"/>
          </p:cNvSpPr>
          <p:nvPr>
            <p:ph type="dt" sz="half" idx="10"/>
          </p:nvPr>
        </p:nvSpPr>
        <p:spPr/>
        <p:txBody>
          <a:bodyPr/>
          <a:lstStyle/>
          <a:p>
            <a:fld id="{C0029411-4EBC-0049-BF32-5FBB8D1D9978}" type="datetimeFigureOut">
              <a:rPr lang="en-US" smtClean="0"/>
              <a:t>11/18/21</a:t>
            </a:fld>
            <a:endParaRPr lang="en-US"/>
          </a:p>
        </p:txBody>
      </p:sp>
      <p:sp>
        <p:nvSpPr>
          <p:cNvPr id="5" name="Footer Placeholder 4">
            <a:extLst>
              <a:ext uri="{FF2B5EF4-FFF2-40B4-BE49-F238E27FC236}">
                <a16:creationId xmlns:a16="http://schemas.microsoft.com/office/drawing/2014/main" id="{AE33439C-6A5B-0547-BEC7-0B5FD3C77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F2ED5-68C8-B340-9F25-C22233AB7966}"/>
              </a:ext>
            </a:extLst>
          </p:cNvPr>
          <p:cNvSpPr>
            <a:spLocks noGrp="1"/>
          </p:cNvSpPr>
          <p:nvPr>
            <p:ph type="sldNum" sz="quarter" idx="12"/>
          </p:nvPr>
        </p:nvSpPr>
        <p:spPr/>
        <p:txBody>
          <a:bodyPr/>
          <a:lstStyle/>
          <a:p>
            <a:fld id="{236D0BF0-D78A-A44D-AC00-25EAE8D413E7}" type="slidenum">
              <a:rPr lang="en-US" smtClean="0"/>
              <a:t>‹#›</a:t>
            </a:fld>
            <a:endParaRPr lang="en-US"/>
          </a:p>
        </p:txBody>
      </p:sp>
    </p:spTree>
    <p:extLst>
      <p:ext uri="{BB962C8B-B14F-4D97-AF65-F5344CB8AC3E}">
        <p14:creationId xmlns:p14="http://schemas.microsoft.com/office/powerpoint/2010/main" val="2012653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9653361-B415-EE48-AECD-7D8A412987F7}"/>
              </a:ext>
            </a:extLst>
          </p:cNvPr>
          <p:cNvPicPr>
            <a:picLocks noChangeAspect="1"/>
          </p:cNvPicPr>
          <p:nvPr userDrawn="1"/>
        </p:nvPicPr>
        <p:blipFill>
          <a:blip r:embed="rId2"/>
          <a:stretch>
            <a:fillRect/>
          </a:stretch>
        </p:blipFill>
        <p:spPr>
          <a:xfrm>
            <a:off x="-1" y="1"/>
            <a:ext cx="13582608" cy="7003532"/>
          </a:xfrm>
          <a:prstGeom prst="rect">
            <a:avLst/>
          </a:prstGeom>
        </p:spPr>
      </p:pic>
      <p:sp>
        <p:nvSpPr>
          <p:cNvPr id="9" name="Title 8">
            <a:extLst>
              <a:ext uri="{FF2B5EF4-FFF2-40B4-BE49-F238E27FC236}">
                <a16:creationId xmlns:a16="http://schemas.microsoft.com/office/drawing/2014/main" id="{822111E9-B128-EA4D-8F6D-C20371DD01AC}"/>
              </a:ext>
            </a:extLst>
          </p:cNvPr>
          <p:cNvSpPr>
            <a:spLocks noGrp="1"/>
          </p:cNvSpPr>
          <p:nvPr>
            <p:ph type="title" hasCustomPrompt="1"/>
          </p:nvPr>
        </p:nvSpPr>
        <p:spPr>
          <a:xfrm>
            <a:off x="355600" y="1084454"/>
            <a:ext cx="10515600" cy="1325563"/>
          </a:xfrm>
          <a:prstGeom prst="rect">
            <a:avLst/>
          </a:prstGeom>
        </p:spPr>
        <p:txBody>
          <a:bodyPr/>
          <a:lstStyle>
            <a:lvl1pPr>
              <a:defRPr sz="5500" b="0" i="0">
                <a:solidFill>
                  <a:schemeClr val="bg1"/>
                </a:solidFill>
                <a:latin typeface="Gill Sans" panose="020B0502020104020203" pitchFamily="34" charset="-79"/>
                <a:cs typeface="Gill Sans" panose="020B0502020104020203" pitchFamily="34" charset="-79"/>
              </a:defRPr>
            </a:lvl1pPr>
          </a:lstStyle>
          <a:p>
            <a:r>
              <a:rPr lang="en-US" dirty="0"/>
              <a:t>Title goes here and</a:t>
            </a:r>
            <a:br>
              <a:rPr lang="en-US" dirty="0"/>
            </a:br>
            <a:r>
              <a:rPr lang="en-US" dirty="0"/>
              <a:t>also here if needed</a:t>
            </a:r>
          </a:p>
        </p:txBody>
      </p:sp>
      <p:pic>
        <p:nvPicPr>
          <p:cNvPr id="18" name="Picture 17">
            <a:extLst>
              <a:ext uri="{FF2B5EF4-FFF2-40B4-BE49-F238E27FC236}">
                <a16:creationId xmlns:a16="http://schemas.microsoft.com/office/drawing/2014/main" id="{F57429C6-8C50-0646-9789-DB3076FFEB65}"/>
              </a:ext>
            </a:extLst>
          </p:cNvPr>
          <p:cNvPicPr>
            <a:picLocks noChangeAspect="1"/>
          </p:cNvPicPr>
          <p:nvPr userDrawn="1"/>
        </p:nvPicPr>
        <p:blipFill>
          <a:blip r:embed="rId3"/>
          <a:stretch>
            <a:fillRect/>
          </a:stretch>
        </p:blipFill>
        <p:spPr>
          <a:xfrm>
            <a:off x="355600" y="6199105"/>
            <a:ext cx="2947581" cy="658895"/>
          </a:xfrm>
          <a:prstGeom prst="rect">
            <a:avLst/>
          </a:prstGeom>
        </p:spPr>
      </p:pic>
      <p:sp>
        <p:nvSpPr>
          <p:cNvPr id="20" name="Text Placeholder 19">
            <a:extLst>
              <a:ext uri="{FF2B5EF4-FFF2-40B4-BE49-F238E27FC236}">
                <a16:creationId xmlns:a16="http://schemas.microsoft.com/office/drawing/2014/main" id="{5FE1071E-8FE4-514C-98EA-79DD42375ECD}"/>
              </a:ext>
            </a:extLst>
          </p:cNvPr>
          <p:cNvSpPr>
            <a:spLocks noGrp="1"/>
          </p:cNvSpPr>
          <p:nvPr>
            <p:ph type="body" sz="quarter" idx="11" hasCustomPrompt="1"/>
          </p:nvPr>
        </p:nvSpPr>
        <p:spPr>
          <a:xfrm>
            <a:off x="355600" y="2849452"/>
            <a:ext cx="6392531" cy="914400"/>
          </a:xfrm>
          <a:prstGeom prst="rect">
            <a:avLst/>
          </a:prstGeom>
        </p:spPr>
        <p:txBody>
          <a:bodyPr/>
          <a:lstStyle>
            <a:lvl1pPr marL="0" indent="0">
              <a:buNone/>
              <a:defRPr sz="3500" b="0" i="0">
                <a:solidFill>
                  <a:schemeClr val="bg1"/>
                </a:solidFill>
                <a:latin typeface="Gill Sans Light" panose="020B0302020104020203" pitchFamily="34" charset="-79"/>
                <a:cs typeface="Gill Sans Light" panose="020B0302020104020203" pitchFamily="34" charset="-79"/>
              </a:defRPr>
            </a:lvl1pPr>
            <a:lvl2pPr marL="457200" indent="0">
              <a:buNone/>
              <a:defRPr b="0" i="0">
                <a:solidFill>
                  <a:schemeClr val="bg1"/>
                </a:solidFill>
                <a:latin typeface="Gill Sans Light" panose="020B0302020104020203" pitchFamily="34" charset="-79"/>
                <a:cs typeface="Gill Sans Light" panose="020B0302020104020203" pitchFamily="34" charset="-79"/>
              </a:defRPr>
            </a:lvl2pPr>
            <a:lvl3pPr marL="914400" indent="0">
              <a:buNone/>
              <a:defRPr b="0" i="0">
                <a:solidFill>
                  <a:schemeClr val="bg1"/>
                </a:solidFill>
                <a:latin typeface="Gill Sans Light" panose="020B0302020104020203" pitchFamily="34" charset="-79"/>
                <a:cs typeface="Gill Sans Light" panose="020B0302020104020203" pitchFamily="34" charset="-79"/>
              </a:defRPr>
            </a:lvl3pPr>
            <a:lvl4pPr marL="1371600" indent="0">
              <a:buNone/>
              <a:defRPr b="0" i="0">
                <a:solidFill>
                  <a:schemeClr val="bg1"/>
                </a:solidFill>
                <a:latin typeface="Gill Sans Light" panose="020B0302020104020203" pitchFamily="34" charset="-79"/>
                <a:cs typeface="Gill Sans Light" panose="020B0302020104020203" pitchFamily="34" charset="-79"/>
              </a:defRPr>
            </a:lvl4pPr>
            <a:lvl5pPr marL="1828800" indent="0">
              <a:buNone/>
              <a:defRPr b="0" i="0">
                <a:solidFill>
                  <a:schemeClr val="bg1"/>
                </a:solidFill>
                <a:latin typeface="Gill Sans Light" panose="020B0302020104020203" pitchFamily="34" charset="-79"/>
                <a:cs typeface="Gill Sans Light" panose="020B0302020104020203" pitchFamily="34" charset="-79"/>
              </a:defRPr>
            </a:lvl5pPr>
          </a:lstStyle>
          <a:p>
            <a:pPr lvl="0"/>
            <a:r>
              <a:rPr lang="en-US" dirty="0"/>
              <a:t>Your name</a:t>
            </a:r>
          </a:p>
        </p:txBody>
      </p:sp>
    </p:spTree>
    <p:extLst>
      <p:ext uri="{BB962C8B-B14F-4D97-AF65-F5344CB8AC3E}">
        <p14:creationId xmlns:p14="http://schemas.microsoft.com/office/powerpoint/2010/main" val="4006072984"/>
      </p:ext>
    </p:extLst>
  </p:cSld>
  <p:clrMapOvr>
    <a:masterClrMapping/>
  </p:clrMapOvr>
  <p:extLst>
    <p:ext uri="{DCECCB84-F9BA-43D5-87BE-67443E8EF086}">
      <p15:sldGuideLst xmlns:p15="http://schemas.microsoft.com/office/powerpoint/2012/main">
        <p15:guide id="1" orient="horz" pos="2160">
          <p15:clr>
            <a:srgbClr val="FBAE40"/>
          </p15:clr>
        </p15:guide>
        <p15:guide id="2" pos="1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10327-A3C6-3344-B10A-2405F91BD8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2DE664-92E3-C84C-B537-B52D4194DB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D3BE8-3E6A-154C-91E6-65C18C339C77}"/>
              </a:ext>
            </a:extLst>
          </p:cNvPr>
          <p:cNvSpPr>
            <a:spLocks noGrp="1"/>
          </p:cNvSpPr>
          <p:nvPr>
            <p:ph type="dt" sz="half" idx="10"/>
          </p:nvPr>
        </p:nvSpPr>
        <p:spPr/>
        <p:txBody>
          <a:bodyPr/>
          <a:lstStyle/>
          <a:p>
            <a:fld id="{C0029411-4EBC-0049-BF32-5FBB8D1D9978}" type="datetimeFigureOut">
              <a:rPr lang="en-US" smtClean="0"/>
              <a:t>11/18/21</a:t>
            </a:fld>
            <a:endParaRPr lang="en-US"/>
          </a:p>
        </p:txBody>
      </p:sp>
      <p:sp>
        <p:nvSpPr>
          <p:cNvPr id="5" name="Footer Placeholder 4">
            <a:extLst>
              <a:ext uri="{FF2B5EF4-FFF2-40B4-BE49-F238E27FC236}">
                <a16:creationId xmlns:a16="http://schemas.microsoft.com/office/drawing/2014/main" id="{6A563F48-C028-224E-B5D9-163076B093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D5CE0C-D3E7-CE44-88FB-75DE535AFB05}"/>
              </a:ext>
            </a:extLst>
          </p:cNvPr>
          <p:cNvSpPr>
            <a:spLocks noGrp="1"/>
          </p:cNvSpPr>
          <p:nvPr>
            <p:ph type="sldNum" sz="quarter" idx="12"/>
          </p:nvPr>
        </p:nvSpPr>
        <p:spPr/>
        <p:txBody>
          <a:bodyPr/>
          <a:lstStyle/>
          <a:p>
            <a:fld id="{236D0BF0-D78A-A44D-AC00-25EAE8D413E7}" type="slidenum">
              <a:rPr lang="en-US" smtClean="0"/>
              <a:t>‹#›</a:t>
            </a:fld>
            <a:endParaRPr lang="en-US"/>
          </a:p>
        </p:txBody>
      </p:sp>
    </p:spTree>
    <p:extLst>
      <p:ext uri="{BB962C8B-B14F-4D97-AF65-F5344CB8AC3E}">
        <p14:creationId xmlns:p14="http://schemas.microsoft.com/office/powerpoint/2010/main" val="2034787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D7B99-3B8D-8644-998D-DFF710BC94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BF675A-8C92-C04A-B4A1-91E1433008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705780-8252-AF4F-8232-B4F8D740DF23}"/>
              </a:ext>
            </a:extLst>
          </p:cNvPr>
          <p:cNvSpPr>
            <a:spLocks noGrp="1"/>
          </p:cNvSpPr>
          <p:nvPr>
            <p:ph type="dt" sz="half" idx="10"/>
          </p:nvPr>
        </p:nvSpPr>
        <p:spPr/>
        <p:txBody>
          <a:bodyPr/>
          <a:lstStyle/>
          <a:p>
            <a:fld id="{C0029411-4EBC-0049-BF32-5FBB8D1D9978}" type="datetimeFigureOut">
              <a:rPr lang="en-US" smtClean="0"/>
              <a:t>11/18/21</a:t>
            </a:fld>
            <a:endParaRPr lang="en-US"/>
          </a:p>
        </p:txBody>
      </p:sp>
      <p:sp>
        <p:nvSpPr>
          <p:cNvPr id="5" name="Footer Placeholder 4">
            <a:extLst>
              <a:ext uri="{FF2B5EF4-FFF2-40B4-BE49-F238E27FC236}">
                <a16:creationId xmlns:a16="http://schemas.microsoft.com/office/drawing/2014/main" id="{98D6BFAF-73FE-324D-B23F-E7822C8B24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6B7A43-77A3-494E-8259-40C1E054DD28}"/>
              </a:ext>
            </a:extLst>
          </p:cNvPr>
          <p:cNvSpPr>
            <a:spLocks noGrp="1"/>
          </p:cNvSpPr>
          <p:nvPr>
            <p:ph type="sldNum" sz="quarter" idx="12"/>
          </p:nvPr>
        </p:nvSpPr>
        <p:spPr/>
        <p:txBody>
          <a:bodyPr/>
          <a:lstStyle/>
          <a:p>
            <a:fld id="{236D0BF0-D78A-A44D-AC00-25EAE8D413E7}" type="slidenum">
              <a:rPr lang="en-US" smtClean="0"/>
              <a:t>‹#›</a:t>
            </a:fld>
            <a:endParaRPr lang="en-US"/>
          </a:p>
        </p:txBody>
      </p:sp>
    </p:spTree>
    <p:extLst>
      <p:ext uri="{BB962C8B-B14F-4D97-AF65-F5344CB8AC3E}">
        <p14:creationId xmlns:p14="http://schemas.microsoft.com/office/powerpoint/2010/main" val="3053928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69CDC-9E1D-5B42-9B52-F4253970E5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54CE51-44AB-EC40-A9A1-4E699748B0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DA772E-E77B-224F-8912-2197475DBA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C89FD1-28DC-0443-BFCA-5C68A1DF8FA4}"/>
              </a:ext>
            </a:extLst>
          </p:cNvPr>
          <p:cNvSpPr>
            <a:spLocks noGrp="1"/>
          </p:cNvSpPr>
          <p:nvPr>
            <p:ph type="dt" sz="half" idx="10"/>
          </p:nvPr>
        </p:nvSpPr>
        <p:spPr/>
        <p:txBody>
          <a:bodyPr/>
          <a:lstStyle/>
          <a:p>
            <a:fld id="{C0029411-4EBC-0049-BF32-5FBB8D1D9978}" type="datetimeFigureOut">
              <a:rPr lang="en-US" smtClean="0"/>
              <a:t>11/18/21</a:t>
            </a:fld>
            <a:endParaRPr lang="en-US"/>
          </a:p>
        </p:txBody>
      </p:sp>
      <p:sp>
        <p:nvSpPr>
          <p:cNvPr id="6" name="Footer Placeholder 5">
            <a:extLst>
              <a:ext uri="{FF2B5EF4-FFF2-40B4-BE49-F238E27FC236}">
                <a16:creationId xmlns:a16="http://schemas.microsoft.com/office/drawing/2014/main" id="{ACB29069-0156-744E-8E19-46BE96E35D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89FA34-AF7D-FD4C-B14A-016B6B96211B}"/>
              </a:ext>
            </a:extLst>
          </p:cNvPr>
          <p:cNvSpPr>
            <a:spLocks noGrp="1"/>
          </p:cNvSpPr>
          <p:nvPr>
            <p:ph type="sldNum" sz="quarter" idx="12"/>
          </p:nvPr>
        </p:nvSpPr>
        <p:spPr/>
        <p:txBody>
          <a:bodyPr/>
          <a:lstStyle/>
          <a:p>
            <a:fld id="{236D0BF0-D78A-A44D-AC00-25EAE8D413E7}" type="slidenum">
              <a:rPr lang="en-US" smtClean="0"/>
              <a:t>‹#›</a:t>
            </a:fld>
            <a:endParaRPr lang="en-US"/>
          </a:p>
        </p:txBody>
      </p:sp>
    </p:spTree>
    <p:extLst>
      <p:ext uri="{BB962C8B-B14F-4D97-AF65-F5344CB8AC3E}">
        <p14:creationId xmlns:p14="http://schemas.microsoft.com/office/powerpoint/2010/main" val="1290840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843DD-9022-E04B-93ED-AA553137E7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5B9B0F-5688-1B45-AEE0-C51E6A6B04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1F81D9-34BC-044B-977A-B21CDD6633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876AE4-2AD7-404A-AE41-3583DFA5C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F25039-D9B6-4C4B-9490-1BFB92F3C0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0E35E8-DF3C-4148-A2CA-F926E3430DF4}"/>
              </a:ext>
            </a:extLst>
          </p:cNvPr>
          <p:cNvSpPr>
            <a:spLocks noGrp="1"/>
          </p:cNvSpPr>
          <p:nvPr>
            <p:ph type="dt" sz="half" idx="10"/>
          </p:nvPr>
        </p:nvSpPr>
        <p:spPr/>
        <p:txBody>
          <a:bodyPr/>
          <a:lstStyle/>
          <a:p>
            <a:fld id="{C0029411-4EBC-0049-BF32-5FBB8D1D9978}" type="datetimeFigureOut">
              <a:rPr lang="en-US" smtClean="0"/>
              <a:t>11/18/21</a:t>
            </a:fld>
            <a:endParaRPr lang="en-US"/>
          </a:p>
        </p:txBody>
      </p:sp>
      <p:sp>
        <p:nvSpPr>
          <p:cNvPr id="8" name="Footer Placeholder 7">
            <a:extLst>
              <a:ext uri="{FF2B5EF4-FFF2-40B4-BE49-F238E27FC236}">
                <a16:creationId xmlns:a16="http://schemas.microsoft.com/office/drawing/2014/main" id="{933EA631-3EB5-B241-B6DE-1D1ADB26C3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DABD05-F69A-D741-B2F1-6D894252F617}"/>
              </a:ext>
            </a:extLst>
          </p:cNvPr>
          <p:cNvSpPr>
            <a:spLocks noGrp="1"/>
          </p:cNvSpPr>
          <p:nvPr>
            <p:ph type="sldNum" sz="quarter" idx="12"/>
          </p:nvPr>
        </p:nvSpPr>
        <p:spPr/>
        <p:txBody>
          <a:bodyPr/>
          <a:lstStyle/>
          <a:p>
            <a:fld id="{236D0BF0-D78A-A44D-AC00-25EAE8D413E7}" type="slidenum">
              <a:rPr lang="en-US" smtClean="0"/>
              <a:t>‹#›</a:t>
            </a:fld>
            <a:endParaRPr lang="en-US"/>
          </a:p>
        </p:txBody>
      </p:sp>
    </p:spTree>
    <p:extLst>
      <p:ext uri="{BB962C8B-B14F-4D97-AF65-F5344CB8AC3E}">
        <p14:creationId xmlns:p14="http://schemas.microsoft.com/office/powerpoint/2010/main" val="4284779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51BA-2A42-4C44-9417-27CF5A0F43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5F6D51-DFF2-3242-A8A4-36A7786DD5A1}"/>
              </a:ext>
            </a:extLst>
          </p:cNvPr>
          <p:cNvSpPr>
            <a:spLocks noGrp="1"/>
          </p:cNvSpPr>
          <p:nvPr>
            <p:ph type="dt" sz="half" idx="10"/>
          </p:nvPr>
        </p:nvSpPr>
        <p:spPr/>
        <p:txBody>
          <a:bodyPr/>
          <a:lstStyle/>
          <a:p>
            <a:fld id="{C0029411-4EBC-0049-BF32-5FBB8D1D9978}" type="datetimeFigureOut">
              <a:rPr lang="en-US" smtClean="0"/>
              <a:t>11/18/21</a:t>
            </a:fld>
            <a:endParaRPr lang="en-US"/>
          </a:p>
        </p:txBody>
      </p:sp>
      <p:sp>
        <p:nvSpPr>
          <p:cNvPr id="4" name="Footer Placeholder 3">
            <a:extLst>
              <a:ext uri="{FF2B5EF4-FFF2-40B4-BE49-F238E27FC236}">
                <a16:creationId xmlns:a16="http://schemas.microsoft.com/office/drawing/2014/main" id="{F86CB053-830E-2E41-8CBD-9818944DD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901EBB-D66B-984C-8010-73660E41FF13}"/>
              </a:ext>
            </a:extLst>
          </p:cNvPr>
          <p:cNvSpPr>
            <a:spLocks noGrp="1"/>
          </p:cNvSpPr>
          <p:nvPr>
            <p:ph type="sldNum" sz="quarter" idx="12"/>
          </p:nvPr>
        </p:nvSpPr>
        <p:spPr/>
        <p:txBody>
          <a:bodyPr/>
          <a:lstStyle/>
          <a:p>
            <a:fld id="{236D0BF0-D78A-A44D-AC00-25EAE8D413E7}" type="slidenum">
              <a:rPr lang="en-US" smtClean="0"/>
              <a:t>‹#›</a:t>
            </a:fld>
            <a:endParaRPr lang="en-US"/>
          </a:p>
        </p:txBody>
      </p:sp>
    </p:spTree>
    <p:extLst>
      <p:ext uri="{BB962C8B-B14F-4D97-AF65-F5344CB8AC3E}">
        <p14:creationId xmlns:p14="http://schemas.microsoft.com/office/powerpoint/2010/main" val="604212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C69E5B-5A26-5E41-9DA2-96C1B38DC4CA}"/>
              </a:ext>
            </a:extLst>
          </p:cNvPr>
          <p:cNvSpPr>
            <a:spLocks noGrp="1"/>
          </p:cNvSpPr>
          <p:nvPr>
            <p:ph type="dt" sz="half" idx="10"/>
          </p:nvPr>
        </p:nvSpPr>
        <p:spPr/>
        <p:txBody>
          <a:bodyPr/>
          <a:lstStyle/>
          <a:p>
            <a:fld id="{C0029411-4EBC-0049-BF32-5FBB8D1D9978}" type="datetimeFigureOut">
              <a:rPr lang="en-US" smtClean="0"/>
              <a:t>11/18/21</a:t>
            </a:fld>
            <a:endParaRPr lang="en-US"/>
          </a:p>
        </p:txBody>
      </p:sp>
      <p:sp>
        <p:nvSpPr>
          <p:cNvPr id="3" name="Footer Placeholder 2">
            <a:extLst>
              <a:ext uri="{FF2B5EF4-FFF2-40B4-BE49-F238E27FC236}">
                <a16:creationId xmlns:a16="http://schemas.microsoft.com/office/drawing/2014/main" id="{8D4FE638-DB31-E646-AD6D-ADE47EFBD7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D15EE5-C58C-084A-BEA8-1ADE2F90D306}"/>
              </a:ext>
            </a:extLst>
          </p:cNvPr>
          <p:cNvSpPr>
            <a:spLocks noGrp="1"/>
          </p:cNvSpPr>
          <p:nvPr>
            <p:ph type="sldNum" sz="quarter" idx="12"/>
          </p:nvPr>
        </p:nvSpPr>
        <p:spPr/>
        <p:txBody>
          <a:bodyPr/>
          <a:lstStyle/>
          <a:p>
            <a:fld id="{236D0BF0-D78A-A44D-AC00-25EAE8D413E7}" type="slidenum">
              <a:rPr lang="en-US" smtClean="0"/>
              <a:t>‹#›</a:t>
            </a:fld>
            <a:endParaRPr lang="en-US"/>
          </a:p>
        </p:txBody>
      </p:sp>
    </p:spTree>
    <p:extLst>
      <p:ext uri="{BB962C8B-B14F-4D97-AF65-F5344CB8AC3E}">
        <p14:creationId xmlns:p14="http://schemas.microsoft.com/office/powerpoint/2010/main" val="3033399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5A47-35B0-164B-8064-410099DDA9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1AA409-723D-7943-A372-0576ECC9CB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3793FE-9494-764B-81EC-75C4A2065D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C8939E-1BDB-3741-AE42-EAD4FA8B7442}"/>
              </a:ext>
            </a:extLst>
          </p:cNvPr>
          <p:cNvSpPr>
            <a:spLocks noGrp="1"/>
          </p:cNvSpPr>
          <p:nvPr>
            <p:ph type="dt" sz="half" idx="10"/>
          </p:nvPr>
        </p:nvSpPr>
        <p:spPr/>
        <p:txBody>
          <a:bodyPr/>
          <a:lstStyle/>
          <a:p>
            <a:fld id="{C0029411-4EBC-0049-BF32-5FBB8D1D9978}" type="datetimeFigureOut">
              <a:rPr lang="en-US" smtClean="0"/>
              <a:t>11/18/21</a:t>
            </a:fld>
            <a:endParaRPr lang="en-US"/>
          </a:p>
        </p:txBody>
      </p:sp>
      <p:sp>
        <p:nvSpPr>
          <p:cNvPr id="6" name="Footer Placeholder 5">
            <a:extLst>
              <a:ext uri="{FF2B5EF4-FFF2-40B4-BE49-F238E27FC236}">
                <a16:creationId xmlns:a16="http://schemas.microsoft.com/office/drawing/2014/main" id="{460CC4CB-D9B6-9048-8670-04985BC815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782DC-4C22-E44A-AEE2-6F88A9C43F9A}"/>
              </a:ext>
            </a:extLst>
          </p:cNvPr>
          <p:cNvSpPr>
            <a:spLocks noGrp="1"/>
          </p:cNvSpPr>
          <p:nvPr>
            <p:ph type="sldNum" sz="quarter" idx="12"/>
          </p:nvPr>
        </p:nvSpPr>
        <p:spPr/>
        <p:txBody>
          <a:bodyPr/>
          <a:lstStyle/>
          <a:p>
            <a:fld id="{236D0BF0-D78A-A44D-AC00-25EAE8D413E7}" type="slidenum">
              <a:rPr lang="en-US" smtClean="0"/>
              <a:t>‹#›</a:t>
            </a:fld>
            <a:endParaRPr lang="en-US"/>
          </a:p>
        </p:txBody>
      </p:sp>
    </p:spTree>
    <p:extLst>
      <p:ext uri="{BB962C8B-B14F-4D97-AF65-F5344CB8AC3E}">
        <p14:creationId xmlns:p14="http://schemas.microsoft.com/office/powerpoint/2010/main" val="83400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44F2F-1F9F-CB4F-8937-7157DA1876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E4C429-A887-7C4C-A320-A78088EFB5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689631-816C-554C-B2F2-64BA1FCFFA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11F6C8-C61F-5148-B11F-36C8B8F87B64}"/>
              </a:ext>
            </a:extLst>
          </p:cNvPr>
          <p:cNvSpPr>
            <a:spLocks noGrp="1"/>
          </p:cNvSpPr>
          <p:nvPr>
            <p:ph type="dt" sz="half" idx="10"/>
          </p:nvPr>
        </p:nvSpPr>
        <p:spPr/>
        <p:txBody>
          <a:bodyPr/>
          <a:lstStyle/>
          <a:p>
            <a:fld id="{C0029411-4EBC-0049-BF32-5FBB8D1D9978}" type="datetimeFigureOut">
              <a:rPr lang="en-US" smtClean="0"/>
              <a:t>11/18/21</a:t>
            </a:fld>
            <a:endParaRPr lang="en-US"/>
          </a:p>
        </p:txBody>
      </p:sp>
      <p:sp>
        <p:nvSpPr>
          <p:cNvPr id="6" name="Footer Placeholder 5">
            <a:extLst>
              <a:ext uri="{FF2B5EF4-FFF2-40B4-BE49-F238E27FC236}">
                <a16:creationId xmlns:a16="http://schemas.microsoft.com/office/drawing/2014/main" id="{870E37E3-CDD6-E045-9724-64200AE583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03481D-8BC3-A449-9ABC-34C2390906EB}"/>
              </a:ext>
            </a:extLst>
          </p:cNvPr>
          <p:cNvSpPr>
            <a:spLocks noGrp="1"/>
          </p:cNvSpPr>
          <p:nvPr>
            <p:ph type="sldNum" sz="quarter" idx="12"/>
          </p:nvPr>
        </p:nvSpPr>
        <p:spPr/>
        <p:txBody>
          <a:bodyPr/>
          <a:lstStyle/>
          <a:p>
            <a:fld id="{236D0BF0-D78A-A44D-AC00-25EAE8D413E7}" type="slidenum">
              <a:rPr lang="en-US" smtClean="0"/>
              <a:t>‹#›</a:t>
            </a:fld>
            <a:endParaRPr lang="en-US"/>
          </a:p>
        </p:txBody>
      </p:sp>
    </p:spTree>
    <p:extLst>
      <p:ext uri="{BB962C8B-B14F-4D97-AF65-F5344CB8AC3E}">
        <p14:creationId xmlns:p14="http://schemas.microsoft.com/office/powerpoint/2010/main" val="110987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FED8D3-80F6-1442-9F91-84FED9725A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507BFF-D008-3145-9B0E-F0AD406DE9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C2E90-ED2F-C241-8045-5C0CD67D8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29411-4EBC-0049-BF32-5FBB8D1D9978}" type="datetimeFigureOut">
              <a:rPr lang="en-US" smtClean="0"/>
              <a:t>11/18/21</a:t>
            </a:fld>
            <a:endParaRPr lang="en-US"/>
          </a:p>
        </p:txBody>
      </p:sp>
      <p:sp>
        <p:nvSpPr>
          <p:cNvPr id="5" name="Footer Placeholder 4">
            <a:extLst>
              <a:ext uri="{FF2B5EF4-FFF2-40B4-BE49-F238E27FC236}">
                <a16:creationId xmlns:a16="http://schemas.microsoft.com/office/drawing/2014/main" id="{2C82DB36-313B-6E42-8492-DE93E7C664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C28330-FC51-B04C-812E-65DC1D9F71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D0BF0-D78A-A44D-AC00-25EAE8D413E7}" type="slidenum">
              <a:rPr lang="en-US" smtClean="0"/>
              <a:t>‹#›</a:t>
            </a:fld>
            <a:endParaRPr lang="en-US"/>
          </a:p>
        </p:txBody>
      </p:sp>
    </p:spTree>
    <p:extLst>
      <p:ext uri="{BB962C8B-B14F-4D97-AF65-F5344CB8AC3E}">
        <p14:creationId xmlns:p14="http://schemas.microsoft.com/office/powerpoint/2010/main" val="1487974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iki.iri.columbia.edu/index.php?n=Climate.S2S-W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5F7E5E-48B6-0040-AD3C-850FDF4AE395}"/>
              </a:ext>
            </a:extLst>
          </p:cNvPr>
          <p:cNvSpPr>
            <a:spLocks noGrp="1"/>
          </p:cNvSpPr>
          <p:nvPr>
            <p:ph type="body" sz="quarter" idx="11"/>
          </p:nvPr>
        </p:nvSpPr>
        <p:spPr>
          <a:xfrm>
            <a:off x="5272703" y="2558266"/>
            <a:ext cx="2847846" cy="627847"/>
          </a:xfrm>
        </p:spPr>
        <p:txBody>
          <a:bodyPr>
            <a:normAutofit/>
          </a:bodyPr>
          <a:lstStyle/>
          <a:p>
            <a:r>
              <a:rPr lang="en-US" sz="3600" dirty="0" err="1">
                <a:latin typeface="Songti TC" panose="02010600040101010101" pitchFamily="2" charset="-120"/>
                <a:ea typeface="Songti TC" panose="02010600040101010101" pitchFamily="2" charset="-120"/>
              </a:rPr>
              <a:t>Bohar</a:t>
            </a:r>
            <a:r>
              <a:rPr lang="en-US" sz="3600" dirty="0">
                <a:latin typeface="Songti TC" panose="02010600040101010101" pitchFamily="2" charset="-120"/>
                <a:ea typeface="Songti TC" panose="02010600040101010101" pitchFamily="2" charset="-120"/>
              </a:rPr>
              <a:t> Singh</a:t>
            </a:r>
          </a:p>
          <a:p>
            <a:endParaRPr lang="en-US" sz="3600" dirty="0">
              <a:latin typeface="Songti TC" panose="02010600040101010101" pitchFamily="2" charset="-120"/>
              <a:ea typeface="Songti TC" panose="02010600040101010101" pitchFamily="2" charset="-120"/>
            </a:endParaRPr>
          </a:p>
        </p:txBody>
      </p:sp>
      <p:sp>
        <p:nvSpPr>
          <p:cNvPr id="4" name="Title 5">
            <a:extLst>
              <a:ext uri="{FF2B5EF4-FFF2-40B4-BE49-F238E27FC236}">
                <a16:creationId xmlns:a16="http://schemas.microsoft.com/office/drawing/2014/main" id="{D69235B7-BBF8-3F42-924C-C33FB04C48CB}"/>
              </a:ext>
            </a:extLst>
          </p:cNvPr>
          <p:cNvSpPr txBox="1">
            <a:spLocks/>
          </p:cNvSpPr>
          <p:nvPr/>
        </p:nvSpPr>
        <p:spPr>
          <a:xfrm>
            <a:off x="254644" y="176321"/>
            <a:ext cx="11508732" cy="18096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5500" b="0" i="0" kern="1200">
                <a:solidFill>
                  <a:schemeClr val="bg1"/>
                </a:solidFill>
                <a:latin typeface="Gill Sans" panose="020B0502020104020203" pitchFamily="34" charset="-79"/>
                <a:ea typeface="+mj-ea"/>
                <a:cs typeface="Gill Sans" panose="020B0502020104020203" pitchFamily="34" charset="-79"/>
              </a:defRPr>
            </a:lvl1pPr>
          </a:lstStyle>
          <a:p>
            <a:r>
              <a:rPr lang="en-US" sz="6000" dirty="0">
                <a:latin typeface="Songti TC" panose="02010600040101010101" pitchFamily="2" charset="-120"/>
                <a:ea typeface="Songti TC" panose="02010600040101010101" pitchFamily="2" charset="-120"/>
              </a:rPr>
              <a:t>IRI Climate Briefing: Nov. 18, 2021</a:t>
            </a:r>
          </a:p>
          <a:p>
            <a:r>
              <a:rPr lang="en-US" sz="4800" dirty="0">
                <a:latin typeface="Songti TC" panose="02010600040101010101" pitchFamily="2" charset="-120"/>
                <a:ea typeface="Songti TC" panose="02010600040101010101" pitchFamily="2" charset="-120"/>
              </a:rPr>
              <a:t> Sub-seasonal Update </a:t>
            </a:r>
            <a:endParaRPr lang="en-US" sz="5200" dirty="0"/>
          </a:p>
        </p:txBody>
      </p:sp>
      <p:sp>
        <p:nvSpPr>
          <p:cNvPr id="2" name="TextBox 1">
            <a:extLst>
              <a:ext uri="{FF2B5EF4-FFF2-40B4-BE49-F238E27FC236}">
                <a16:creationId xmlns:a16="http://schemas.microsoft.com/office/drawing/2014/main" id="{883E39E3-BC8D-1D43-A597-F165474B5C15}"/>
              </a:ext>
            </a:extLst>
          </p:cNvPr>
          <p:cNvSpPr txBox="1"/>
          <p:nvPr/>
        </p:nvSpPr>
        <p:spPr>
          <a:xfrm>
            <a:off x="7467600" y="6488668"/>
            <a:ext cx="2493503" cy="369332"/>
          </a:xfrm>
          <a:prstGeom prst="rect">
            <a:avLst/>
          </a:prstGeom>
          <a:noFill/>
        </p:spPr>
        <p:txBody>
          <a:bodyPr wrap="none" rtlCol="0">
            <a:spAutoFit/>
          </a:bodyPr>
          <a:lstStyle/>
          <a:p>
            <a:r>
              <a:rPr lang="en-US" dirty="0" err="1">
                <a:solidFill>
                  <a:schemeClr val="bg1"/>
                </a:solidFill>
              </a:rPr>
              <a:t>bohar@iri.Columbia.edu</a:t>
            </a:r>
            <a:endParaRPr lang="en-US" dirty="0">
              <a:solidFill>
                <a:schemeClr val="bg1"/>
              </a:solidFill>
            </a:endParaRPr>
          </a:p>
        </p:txBody>
      </p:sp>
    </p:spTree>
    <p:extLst>
      <p:ext uri="{BB962C8B-B14F-4D97-AF65-F5344CB8AC3E}">
        <p14:creationId xmlns:p14="http://schemas.microsoft.com/office/powerpoint/2010/main" val="4261382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310E-5B4A-6845-86C3-41BECD5D2FC9}"/>
              </a:ext>
            </a:extLst>
          </p:cNvPr>
          <p:cNvSpPr>
            <a:spLocks noGrp="1"/>
          </p:cNvSpPr>
          <p:nvPr>
            <p:ph type="title"/>
          </p:nvPr>
        </p:nvSpPr>
        <p:spPr/>
        <p:txBody>
          <a:bodyPr>
            <a:normAutofit/>
          </a:bodyPr>
          <a:lstStyle/>
          <a:p>
            <a:r>
              <a:rPr lang="en-US" sz="3600" b="1" dirty="0">
                <a:solidFill>
                  <a:srgbClr val="0432FF"/>
                </a:solidFill>
                <a:latin typeface="Songti TC" panose="02010600040101010101" pitchFamily="2" charset="-120"/>
                <a:ea typeface="Songti TC" panose="02010600040101010101" pitchFamily="2" charset="-120"/>
              </a:rPr>
              <a:t>Summary</a:t>
            </a:r>
            <a:r>
              <a:rPr lang="en-US" sz="3600" dirty="0">
                <a:solidFill>
                  <a:srgbClr val="0432FF"/>
                </a:solidFill>
                <a:latin typeface="Songti TC" panose="02010600040101010101" pitchFamily="2" charset="-120"/>
                <a:ea typeface="Songti TC" panose="02010600040101010101" pitchFamily="2" charset="-120"/>
              </a:rPr>
              <a:t> </a:t>
            </a:r>
          </a:p>
        </p:txBody>
      </p:sp>
      <p:sp>
        <p:nvSpPr>
          <p:cNvPr id="3" name="Content Placeholder 2">
            <a:extLst>
              <a:ext uri="{FF2B5EF4-FFF2-40B4-BE49-F238E27FC236}">
                <a16:creationId xmlns:a16="http://schemas.microsoft.com/office/drawing/2014/main" id="{A450D8E5-37CF-8843-838A-7645016733AA}"/>
              </a:ext>
            </a:extLst>
          </p:cNvPr>
          <p:cNvSpPr>
            <a:spLocks noGrp="1"/>
          </p:cNvSpPr>
          <p:nvPr>
            <p:ph idx="1"/>
          </p:nvPr>
        </p:nvSpPr>
        <p:spPr>
          <a:xfrm>
            <a:off x="838200" y="1525588"/>
            <a:ext cx="10515600" cy="4351338"/>
          </a:xfrm>
        </p:spPr>
        <p:txBody>
          <a:bodyPr>
            <a:normAutofit fontScale="92500" lnSpcReduction="10000"/>
          </a:bodyPr>
          <a:lstStyle/>
          <a:p>
            <a:r>
              <a:rPr lang="en-US" sz="1800" dirty="0">
                <a:latin typeface="Songti TC" panose="02010600040101010101" pitchFamily="2" charset="-120"/>
                <a:ea typeface="Songti TC" panose="02010600040101010101" pitchFamily="2" charset="-120"/>
              </a:rPr>
              <a:t>SST and Circulation over East Pacific consistent with La-</a:t>
            </a:r>
            <a:r>
              <a:rPr lang="en-US" sz="1800" dirty="0" err="1">
                <a:latin typeface="Songti TC" panose="02010600040101010101" pitchFamily="2" charset="-120"/>
                <a:ea typeface="Songti TC" panose="02010600040101010101" pitchFamily="2" charset="-120"/>
              </a:rPr>
              <a:t>Ñina</a:t>
            </a:r>
            <a:endParaRPr lang="en-US" sz="1800" dirty="0">
              <a:latin typeface="Songti TC" panose="02010600040101010101" pitchFamily="2" charset="-120"/>
              <a:ea typeface="Songti TC" panose="02010600040101010101" pitchFamily="2" charset="-120"/>
            </a:endParaRPr>
          </a:p>
          <a:p>
            <a:pPr marL="0" indent="0">
              <a:buNone/>
            </a:pPr>
            <a:endParaRPr lang="en-US" sz="1800" dirty="0">
              <a:latin typeface="Songti TC" panose="02010600040101010101" pitchFamily="2" charset="-120"/>
              <a:ea typeface="Songti TC" panose="02010600040101010101" pitchFamily="2" charset="-120"/>
            </a:endParaRPr>
          </a:p>
          <a:p>
            <a:r>
              <a:rPr lang="en-US" sz="1800" dirty="0">
                <a:latin typeface="Songti TC" panose="02010600040101010101" pitchFamily="2" charset="-120"/>
                <a:ea typeface="Songti TC" panose="02010600040101010101" pitchFamily="2" charset="-120"/>
              </a:rPr>
              <a:t>MJO related convection and circulation have strengthened over the past week and are currently active in phases 4-5 at the Maritime continent </a:t>
            </a:r>
          </a:p>
          <a:p>
            <a:pPr marL="0" indent="0">
              <a:buNone/>
            </a:pPr>
            <a:endParaRPr lang="en-US" sz="1800" dirty="0">
              <a:latin typeface="Songti TC" panose="02010600040101010101" pitchFamily="2" charset="-120"/>
              <a:ea typeface="Songti TC" panose="02010600040101010101" pitchFamily="2" charset="-120"/>
            </a:endParaRPr>
          </a:p>
          <a:p>
            <a:r>
              <a:rPr lang="en-US" sz="1800" dirty="0">
                <a:latin typeface="Songti TC" panose="02010600040101010101" pitchFamily="2" charset="-120"/>
                <a:ea typeface="Songti TC" panose="02010600040101010101" pitchFamily="2" charset="-120"/>
              </a:rPr>
              <a:t>MJO will not be able to move further eastward due to cold SST anomalies in the central west Pacific and is likely to die over the Maritime Continent in the next two weeks </a:t>
            </a:r>
          </a:p>
          <a:p>
            <a:pPr marL="0" indent="0">
              <a:buNone/>
            </a:pPr>
            <a:endParaRPr lang="en-US" sz="1800" dirty="0">
              <a:latin typeface="Songti TC" panose="02010600040101010101" pitchFamily="2" charset="-120"/>
              <a:ea typeface="Songti TC" panose="02010600040101010101" pitchFamily="2" charset="-120"/>
            </a:endParaRPr>
          </a:p>
          <a:p>
            <a:r>
              <a:rPr lang="en-US" sz="1800" dirty="0">
                <a:latin typeface="Songti TC" panose="02010600040101010101" pitchFamily="2" charset="-120"/>
                <a:ea typeface="Songti TC" panose="02010600040101010101" pitchFamily="2" charset="-120"/>
              </a:rPr>
              <a:t>Europe is likely to experience cold and dry weather over the next two weeks </a:t>
            </a:r>
          </a:p>
          <a:p>
            <a:pPr marL="0" indent="0">
              <a:buNone/>
            </a:pPr>
            <a:endParaRPr lang="en-US" sz="1800" dirty="0">
              <a:latin typeface="Songti TC" panose="02010600040101010101" pitchFamily="2" charset="-120"/>
              <a:ea typeface="Songti TC" panose="02010600040101010101" pitchFamily="2" charset="-120"/>
            </a:endParaRPr>
          </a:p>
          <a:p>
            <a:r>
              <a:rPr lang="en-US" sz="1800" dirty="0">
                <a:latin typeface="Songti TC" panose="02010600040101010101" pitchFamily="2" charset="-120"/>
                <a:ea typeface="Songti TC" panose="02010600040101010101" pitchFamily="2" charset="-120"/>
              </a:rPr>
              <a:t>Canada and parts of northwest of the United States is likely to experience wet and cold weather over the next two weeks</a:t>
            </a:r>
          </a:p>
          <a:p>
            <a:pPr marL="0" indent="0">
              <a:buNone/>
            </a:pPr>
            <a:endParaRPr lang="en-US" sz="1800" dirty="0">
              <a:latin typeface="Songti TC" panose="02010600040101010101" pitchFamily="2" charset="-120"/>
              <a:ea typeface="Songti TC" panose="02010600040101010101" pitchFamily="2" charset="-120"/>
            </a:endParaRPr>
          </a:p>
          <a:p>
            <a:r>
              <a:rPr lang="en-US" sz="1800" dirty="0">
                <a:latin typeface="Songti TC" panose="02010600040101010101" pitchFamily="2" charset="-120"/>
                <a:ea typeface="Songti TC" panose="02010600040101010101" pitchFamily="2" charset="-120"/>
              </a:rPr>
              <a:t>Central and East Africa are likely to experience above normal temperature </a:t>
            </a:r>
          </a:p>
          <a:p>
            <a:endParaRPr lang="en-US" sz="1800" dirty="0">
              <a:latin typeface="Songti TC" panose="02010600040101010101" pitchFamily="2" charset="-120"/>
              <a:ea typeface="Songti TC" panose="02010600040101010101" pitchFamily="2" charset="-120"/>
            </a:endParaRPr>
          </a:p>
        </p:txBody>
      </p:sp>
    </p:spTree>
    <p:extLst>
      <p:ext uri="{BB962C8B-B14F-4D97-AF65-F5344CB8AC3E}">
        <p14:creationId xmlns:p14="http://schemas.microsoft.com/office/powerpoint/2010/main" val="3391252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4A5665-3EA4-5D41-9240-571A928ED59C}"/>
              </a:ext>
            </a:extLst>
          </p:cNvPr>
          <p:cNvSpPr>
            <a:spLocks noGrp="1"/>
          </p:cNvSpPr>
          <p:nvPr>
            <p:ph type="title"/>
          </p:nvPr>
        </p:nvSpPr>
        <p:spPr>
          <a:xfrm>
            <a:off x="963703" y="338880"/>
            <a:ext cx="10515600" cy="605031"/>
          </a:xfrm>
        </p:spPr>
        <p:txBody>
          <a:bodyPr>
            <a:normAutofit/>
          </a:bodyPr>
          <a:lstStyle/>
          <a:p>
            <a:pPr algn="ctr"/>
            <a:r>
              <a:rPr lang="en-US" sz="3600" dirty="0">
                <a:solidFill>
                  <a:srgbClr val="0432FF"/>
                </a:solidFill>
                <a:latin typeface="Songti TC" panose="02010600040101010101" pitchFamily="2" charset="-120"/>
                <a:ea typeface="Songti TC" panose="02010600040101010101" pitchFamily="2" charset="-120"/>
                <a:cs typeface="Times New Roman" panose="02020603050405020304" pitchFamily="18" charset="0"/>
              </a:rPr>
              <a:t>Sub-seasonal climate drivers</a:t>
            </a:r>
          </a:p>
        </p:txBody>
      </p:sp>
      <p:sp>
        <p:nvSpPr>
          <p:cNvPr id="2" name="TextBox 1">
            <a:extLst>
              <a:ext uri="{FF2B5EF4-FFF2-40B4-BE49-F238E27FC236}">
                <a16:creationId xmlns:a16="http://schemas.microsoft.com/office/drawing/2014/main" id="{F1F8DBCA-3275-0841-983D-C5A4F3217420}"/>
              </a:ext>
            </a:extLst>
          </p:cNvPr>
          <p:cNvSpPr txBox="1"/>
          <p:nvPr/>
        </p:nvSpPr>
        <p:spPr>
          <a:xfrm>
            <a:off x="963703" y="5822963"/>
            <a:ext cx="11317522" cy="923330"/>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Songti TC" panose="02010600040101010101" pitchFamily="2" charset="-120"/>
                <a:ea typeface="Songti TC" panose="02010600040101010101" pitchFamily="2" charset="-120"/>
              </a:rPr>
              <a:t>SST is warm in the west Pacific Ocean, and Central Pacific cold anomalies crossed the dateline</a:t>
            </a:r>
          </a:p>
          <a:p>
            <a:pPr marL="285750" indent="-285750">
              <a:buFont typeface="Arial" panose="020B0604020202020204" pitchFamily="34" charset="0"/>
              <a:buChar char="•"/>
            </a:pPr>
            <a:r>
              <a:rPr lang="en-US" dirty="0">
                <a:latin typeface="Songti TC" panose="02010600040101010101" pitchFamily="2" charset="-120"/>
                <a:ea typeface="Songti TC" panose="02010600040101010101" pitchFamily="2" charset="-120"/>
              </a:rPr>
              <a:t> Upper-level easterlies are strong in the Indian Ocean; at a lower level, the wind is westerlies over the Indian Ocean</a:t>
            </a:r>
          </a:p>
          <a:p>
            <a:pPr marL="285750" indent="-285750">
              <a:buFont typeface="Arial" panose="020B0604020202020204" pitchFamily="34" charset="0"/>
              <a:buChar char="•"/>
            </a:pPr>
            <a:r>
              <a:rPr lang="en-US" dirty="0">
                <a:latin typeface="Songti TC" panose="02010600040101010101" pitchFamily="2" charset="-120"/>
                <a:ea typeface="Songti TC" panose="02010600040101010101" pitchFamily="2" charset="-120"/>
              </a:rPr>
              <a:t> The convective envelope is observed over Maritime Continent</a:t>
            </a:r>
          </a:p>
        </p:txBody>
      </p:sp>
      <p:grpSp>
        <p:nvGrpSpPr>
          <p:cNvPr id="10" name="Group 9">
            <a:extLst>
              <a:ext uri="{FF2B5EF4-FFF2-40B4-BE49-F238E27FC236}">
                <a16:creationId xmlns:a16="http://schemas.microsoft.com/office/drawing/2014/main" id="{C9AB18AF-EB8B-B14D-8D57-CF065D724A22}"/>
              </a:ext>
            </a:extLst>
          </p:cNvPr>
          <p:cNvGrpSpPr/>
          <p:nvPr/>
        </p:nvGrpSpPr>
        <p:grpSpPr>
          <a:xfrm>
            <a:off x="358590" y="804674"/>
            <a:ext cx="11557739" cy="5022388"/>
            <a:chOff x="358590" y="804674"/>
            <a:chExt cx="11557739" cy="5022388"/>
          </a:xfrm>
        </p:grpSpPr>
        <p:grpSp>
          <p:nvGrpSpPr>
            <p:cNvPr id="6" name="Group 5">
              <a:extLst>
                <a:ext uri="{FF2B5EF4-FFF2-40B4-BE49-F238E27FC236}">
                  <a16:creationId xmlns:a16="http://schemas.microsoft.com/office/drawing/2014/main" id="{4296B85F-84E9-ED45-80B6-83716FC58E92}"/>
                </a:ext>
              </a:extLst>
            </p:cNvPr>
            <p:cNvGrpSpPr/>
            <p:nvPr/>
          </p:nvGrpSpPr>
          <p:grpSpPr>
            <a:xfrm>
              <a:off x="358590" y="804674"/>
              <a:ext cx="11557739" cy="5022388"/>
              <a:chOff x="358590" y="1145329"/>
              <a:chExt cx="11557739" cy="5022388"/>
            </a:xfrm>
          </p:grpSpPr>
          <p:sp>
            <p:nvSpPr>
              <p:cNvPr id="5" name="TextBox 4">
                <a:extLst>
                  <a:ext uri="{FF2B5EF4-FFF2-40B4-BE49-F238E27FC236}">
                    <a16:creationId xmlns:a16="http://schemas.microsoft.com/office/drawing/2014/main" id="{A5CC6F84-8251-2648-897B-84CC28FD271B}"/>
                  </a:ext>
                </a:extLst>
              </p:cNvPr>
              <p:cNvSpPr txBox="1"/>
              <p:nvPr/>
            </p:nvSpPr>
            <p:spPr>
              <a:xfrm>
                <a:off x="963703" y="1145329"/>
                <a:ext cx="4924553" cy="369332"/>
              </a:xfrm>
              <a:prstGeom prst="rect">
                <a:avLst/>
              </a:prstGeom>
              <a:noFill/>
            </p:spPr>
            <p:txBody>
              <a:bodyPr wrap="none" rtlCol="0">
                <a:spAutoFit/>
              </a:bodyPr>
              <a:lstStyle/>
              <a:p>
                <a:r>
                  <a:rPr lang="en-US" dirty="0">
                    <a:latin typeface="Songti TC" panose="02010600040101010101" pitchFamily="2" charset="-120"/>
                    <a:ea typeface="Songti TC" panose="02010600040101010101" pitchFamily="2" charset="-120"/>
                  </a:rPr>
                  <a:t>Weekly Observed SST anomalies (7-13 November) </a:t>
                </a:r>
              </a:p>
            </p:txBody>
          </p:sp>
          <p:grpSp>
            <p:nvGrpSpPr>
              <p:cNvPr id="13" name="Group 12">
                <a:extLst>
                  <a:ext uri="{FF2B5EF4-FFF2-40B4-BE49-F238E27FC236}">
                    <a16:creationId xmlns:a16="http://schemas.microsoft.com/office/drawing/2014/main" id="{A4F203C0-0F2F-2F42-A5C3-65BB608DF426}"/>
                  </a:ext>
                </a:extLst>
              </p:cNvPr>
              <p:cNvGrpSpPr>
                <a:grpSpLocks noChangeAspect="1"/>
              </p:cNvGrpSpPr>
              <p:nvPr/>
            </p:nvGrpSpPr>
            <p:grpSpPr>
              <a:xfrm>
                <a:off x="358590" y="1441007"/>
                <a:ext cx="6153737" cy="4726710"/>
                <a:chOff x="0" y="1387220"/>
                <a:chExt cx="7261412" cy="5607187"/>
              </a:xfrm>
            </p:grpSpPr>
            <p:pic>
              <p:nvPicPr>
                <p:cNvPr id="3" name="Picture 2">
                  <a:extLst>
                    <a:ext uri="{FF2B5EF4-FFF2-40B4-BE49-F238E27FC236}">
                      <a16:creationId xmlns:a16="http://schemas.microsoft.com/office/drawing/2014/main" id="{513ED4E2-A979-7247-919A-2727209005AD}"/>
                    </a:ext>
                  </a:extLst>
                </p:cNvPr>
                <p:cNvPicPr>
                  <a:picLocks noChangeAspect="1"/>
                </p:cNvPicPr>
                <p:nvPr/>
              </p:nvPicPr>
              <p:blipFill rotWithShape="1">
                <a:blip r:embed="rId2"/>
                <a:srcRect t="8869"/>
                <a:stretch/>
              </p:blipFill>
              <p:spPr>
                <a:xfrm>
                  <a:off x="0" y="1387220"/>
                  <a:ext cx="6663847" cy="2530356"/>
                </a:xfrm>
                <a:prstGeom prst="rect">
                  <a:avLst/>
                </a:prstGeom>
              </p:spPr>
            </p:pic>
            <p:pic>
              <p:nvPicPr>
                <p:cNvPr id="8" name="Picture 7">
                  <a:extLst>
                    <a:ext uri="{FF2B5EF4-FFF2-40B4-BE49-F238E27FC236}">
                      <a16:creationId xmlns:a16="http://schemas.microsoft.com/office/drawing/2014/main" id="{28CC5B59-ABCC-0046-8390-1C892334287E}"/>
                    </a:ext>
                  </a:extLst>
                </p:cNvPr>
                <p:cNvPicPr>
                  <a:picLocks noChangeAspect="1"/>
                </p:cNvPicPr>
                <p:nvPr/>
              </p:nvPicPr>
              <p:blipFill rotWithShape="1">
                <a:blip r:embed="rId3"/>
                <a:srcRect l="8040" t="48945" r="-2556" b="16958"/>
                <a:stretch/>
              </p:blipFill>
              <p:spPr>
                <a:xfrm>
                  <a:off x="179294" y="3877347"/>
                  <a:ext cx="7082118" cy="3117060"/>
                </a:xfrm>
                <a:prstGeom prst="rect">
                  <a:avLst/>
                </a:prstGeom>
              </p:spPr>
            </p:pic>
          </p:grpSp>
          <p:grpSp>
            <p:nvGrpSpPr>
              <p:cNvPr id="16" name="Group 15">
                <a:extLst>
                  <a:ext uri="{FF2B5EF4-FFF2-40B4-BE49-F238E27FC236}">
                    <a16:creationId xmlns:a16="http://schemas.microsoft.com/office/drawing/2014/main" id="{957B1B8D-0E8D-2440-8E27-3C16D074FA63}"/>
                  </a:ext>
                </a:extLst>
              </p:cNvPr>
              <p:cNvGrpSpPr/>
              <p:nvPr/>
            </p:nvGrpSpPr>
            <p:grpSpPr>
              <a:xfrm>
                <a:off x="6176919" y="1323129"/>
                <a:ext cx="5739410" cy="4711539"/>
                <a:chOff x="6176919" y="1305200"/>
                <a:chExt cx="5739410" cy="4711539"/>
              </a:xfrm>
            </p:grpSpPr>
            <p:pic>
              <p:nvPicPr>
                <p:cNvPr id="12" name="Picture 11">
                  <a:extLst>
                    <a:ext uri="{FF2B5EF4-FFF2-40B4-BE49-F238E27FC236}">
                      <a16:creationId xmlns:a16="http://schemas.microsoft.com/office/drawing/2014/main" id="{08CCDE2A-6F6A-2449-A9AF-995F794F0EA6}"/>
                    </a:ext>
                  </a:extLst>
                </p:cNvPr>
                <p:cNvPicPr>
                  <a:picLocks noChangeAspect="1"/>
                </p:cNvPicPr>
                <p:nvPr/>
              </p:nvPicPr>
              <p:blipFill rotWithShape="1">
                <a:blip r:embed="rId4"/>
                <a:srcRect t="45945"/>
                <a:stretch/>
              </p:blipFill>
              <p:spPr>
                <a:xfrm>
                  <a:off x="6176919" y="1305200"/>
                  <a:ext cx="5575379" cy="2377440"/>
                </a:xfrm>
                <a:prstGeom prst="rect">
                  <a:avLst/>
                </a:prstGeom>
              </p:spPr>
            </p:pic>
            <p:pic>
              <p:nvPicPr>
                <p:cNvPr id="15" name="Picture 14">
                  <a:extLst>
                    <a:ext uri="{FF2B5EF4-FFF2-40B4-BE49-F238E27FC236}">
                      <a16:creationId xmlns:a16="http://schemas.microsoft.com/office/drawing/2014/main" id="{886EB478-41CD-504A-8719-DEF71676ABCD}"/>
                    </a:ext>
                  </a:extLst>
                </p:cNvPr>
                <p:cNvPicPr>
                  <a:picLocks noChangeAspect="1"/>
                </p:cNvPicPr>
                <p:nvPr/>
              </p:nvPicPr>
              <p:blipFill rotWithShape="1">
                <a:blip r:embed="rId5"/>
                <a:srcRect t="46747"/>
                <a:stretch/>
              </p:blipFill>
              <p:spPr>
                <a:xfrm>
                  <a:off x="6256916" y="3639299"/>
                  <a:ext cx="5659413" cy="2377440"/>
                </a:xfrm>
                <a:prstGeom prst="rect">
                  <a:avLst/>
                </a:prstGeom>
              </p:spPr>
            </p:pic>
          </p:grpSp>
        </p:grpSp>
        <p:sp>
          <p:nvSpPr>
            <p:cNvPr id="7" name="Donut 6">
              <a:extLst>
                <a:ext uri="{FF2B5EF4-FFF2-40B4-BE49-F238E27FC236}">
                  <a16:creationId xmlns:a16="http://schemas.microsoft.com/office/drawing/2014/main" id="{FB1B07E5-288A-E348-8AA4-3E12BCEB5E22}"/>
                </a:ext>
              </a:extLst>
            </p:cNvPr>
            <p:cNvSpPr/>
            <p:nvPr/>
          </p:nvSpPr>
          <p:spPr>
            <a:xfrm>
              <a:off x="9718764" y="1252384"/>
              <a:ext cx="378823" cy="419663"/>
            </a:xfrm>
            <a:prstGeom prst="donut">
              <a:avLst>
                <a:gd name="adj" fmla="val 761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a:extLst>
                <a:ext uri="{FF2B5EF4-FFF2-40B4-BE49-F238E27FC236}">
                  <a16:creationId xmlns:a16="http://schemas.microsoft.com/office/drawing/2014/main" id="{B44807F1-263E-AE44-8B93-FEF7B7B9AD61}"/>
                </a:ext>
              </a:extLst>
            </p:cNvPr>
            <p:cNvSpPr/>
            <p:nvPr/>
          </p:nvSpPr>
          <p:spPr>
            <a:xfrm rot="13680114">
              <a:off x="9731827" y="1541416"/>
              <a:ext cx="156756" cy="169193"/>
            </a:xfrm>
            <a:prstGeom prst="chevron">
              <a:avLst>
                <a:gd name="adj" fmla="val 6347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a:extLst>
                <a:ext uri="{FF2B5EF4-FFF2-40B4-BE49-F238E27FC236}">
                  <a16:creationId xmlns:a16="http://schemas.microsoft.com/office/drawing/2014/main" id="{931BAF87-7613-DB4A-8B0C-1344353AE789}"/>
                </a:ext>
              </a:extLst>
            </p:cNvPr>
            <p:cNvSpPr/>
            <p:nvPr/>
          </p:nvSpPr>
          <p:spPr>
            <a:xfrm rot="3985087">
              <a:off x="9962605" y="1275801"/>
              <a:ext cx="156756" cy="169193"/>
            </a:xfrm>
            <a:prstGeom prst="chevron">
              <a:avLst>
                <a:gd name="adj" fmla="val 6347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Donut 17">
            <a:extLst>
              <a:ext uri="{FF2B5EF4-FFF2-40B4-BE49-F238E27FC236}">
                <a16:creationId xmlns:a16="http://schemas.microsoft.com/office/drawing/2014/main" id="{03452D58-9C95-3642-95D4-F77AA478B136}"/>
              </a:ext>
            </a:extLst>
          </p:cNvPr>
          <p:cNvSpPr/>
          <p:nvPr/>
        </p:nvSpPr>
        <p:spPr>
          <a:xfrm>
            <a:off x="9923416" y="3520972"/>
            <a:ext cx="278707" cy="305328"/>
          </a:xfrm>
          <a:prstGeom prst="donut">
            <a:avLst>
              <a:gd name="adj" fmla="val 761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a:extLst>
              <a:ext uri="{FF2B5EF4-FFF2-40B4-BE49-F238E27FC236}">
                <a16:creationId xmlns:a16="http://schemas.microsoft.com/office/drawing/2014/main" id="{D8E63552-AEAB-6A49-BD00-877631EA0EB0}"/>
              </a:ext>
            </a:extLst>
          </p:cNvPr>
          <p:cNvSpPr/>
          <p:nvPr/>
        </p:nvSpPr>
        <p:spPr>
          <a:xfrm rot="13680114">
            <a:off x="9884227" y="3679374"/>
            <a:ext cx="156756" cy="169193"/>
          </a:xfrm>
          <a:prstGeom prst="chevron">
            <a:avLst>
              <a:gd name="adj" fmla="val 6347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a:extLst>
              <a:ext uri="{FF2B5EF4-FFF2-40B4-BE49-F238E27FC236}">
                <a16:creationId xmlns:a16="http://schemas.microsoft.com/office/drawing/2014/main" id="{7EE0AF76-2A67-AF49-B82B-16A183FDABB3}"/>
              </a:ext>
            </a:extLst>
          </p:cNvPr>
          <p:cNvSpPr/>
          <p:nvPr/>
        </p:nvSpPr>
        <p:spPr>
          <a:xfrm rot="3985087">
            <a:off x="10100831" y="3543551"/>
            <a:ext cx="156756" cy="169193"/>
          </a:xfrm>
          <a:prstGeom prst="chevron">
            <a:avLst>
              <a:gd name="adj" fmla="val 6347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40868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5A38A30-C8A2-BC4A-8C75-FB998CA0E737}"/>
              </a:ext>
            </a:extLst>
          </p:cNvPr>
          <p:cNvSpPr>
            <a:spLocks noGrp="1"/>
          </p:cNvSpPr>
          <p:nvPr>
            <p:ph type="title"/>
          </p:nvPr>
        </p:nvSpPr>
        <p:spPr>
          <a:xfrm>
            <a:off x="838200" y="263530"/>
            <a:ext cx="10515600" cy="605031"/>
          </a:xfrm>
        </p:spPr>
        <p:txBody>
          <a:bodyPr>
            <a:normAutofit/>
          </a:bodyPr>
          <a:lstStyle/>
          <a:p>
            <a:pPr algn="ctr"/>
            <a:r>
              <a:rPr lang="en-US" sz="3600" dirty="0">
                <a:solidFill>
                  <a:srgbClr val="0432FF"/>
                </a:solidFill>
                <a:latin typeface="Songti TC" panose="02010600040101010101" pitchFamily="2" charset="-120"/>
                <a:ea typeface="Songti TC" panose="02010600040101010101" pitchFamily="2" charset="-120"/>
                <a:cs typeface="Times New Roman" panose="02020603050405020304" pitchFamily="18" charset="0"/>
              </a:rPr>
              <a:t>Current and Past evolution of the MJO</a:t>
            </a:r>
          </a:p>
        </p:txBody>
      </p:sp>
      <p:grpSp>
        <p:nvGrpSpPr>
          <p:cNvPr id="8" name="Group 7">
            <a:extLst>
              <a:ext uri="{FF2B5EF4-FFF2-40B4-BE49-F238E27FC236}">
                <a16:creationId xmlns:a16="http://schemas.microsoft.com/office/drawing/2014/main" id="{93D7F9E9-2F2E-774F-9333-10E61413734C}"/>
              </a:ext>
            </a:extLst>
          </p:cNvPr>
          <p:cNvGrpSpPr>
            <a:grpSpLocks noChangeAspect="1"/>
          </p:cNvGrpSpPr>
          <p:nvPr/>
        </p:nvGrpSpPr>
        <p:grpSpPr>
          <a:xfrm>
            <a:off x="658893" y="838204"/>
            <a:ext cx="10899396" cy="5669280"/>
            <a:chOff x="569259" y="1178857"/>
            <a:chExt cx="7342095" cy="3818966"/>
          </a:xfrm>
        </p:grpSpPr>
        <p:pic>
          <p:nvPicPr>
            <p:cNvPr id="3" name="Picture 2">
              <a:extLst>
                <a:ext uri="{FF2B5EF4-FFF2-40B4-BE49-F238E27FC236}">
                  <a16:creationId xmlns:a16="http://schemas.microsoft.com/office/drawing/2014/main" id="{C85D10B3-82CC-4A40-AAA6-FFAD1DA9197D}"/>
                </a:ext>
              </a:extLst>
            </p:cNvPr>
            <p:cNvPicPr>
              <a:picLocks noChangeAspect="1"/>
            </p:cNvPicPr>
            <p:nvPr/>
          </p:nvPicPr>
          <p:blipFill rotWithShape="1">
            <a:blip r:embed="rId2"/>
            <a:srcRect l="12784" t="24053" r="17182" b="20262"/>
            <a:stretch/>
          </p:blipFill>
          <p:spPr>
            <a:xfrm>
              <a:off x="569259" y="1178858"/>
              <a:ext cx="3711389" cy="3818965"/>
            </a:xfrm>
            <a:prstGeom prst="rect">
              <a:avLst/>
            </a:prstGeom>
          </p:spPr>
        </p:pic>
        <p:pic>
          <p:nvPicPr>
            <p:cNvPr id="7" name="Picture 6">
              <a:extLst>
                <a:ext uri="{FF2B5EF4-FFF2-40B4-BE49-F238E27FC236}">
                  <a16:creationId xmlns:a16="http://schemas.microsoft.com/office/drawing/2014/main" id="{53DFB2DA-9547-0345-B4CE-EBD75C0BFE92}"/>
                </a:ext>
              </a:extLst>
            </p:cNvPr>
            <p:cNvPicPr>
              <a:picLocks noChangeAspect="1"/>
            </p:cNvPicPr>
            <p:nvPr/>
          </p:nvPicPr>
          <p:blipFill rotWithShape="1">
            <a:blip r:embed="rId3"/>
            <a:srcRect l="15744" t="24053" r="15744" b="20262"/>
            <a:stretch/>
          </p:blipFill>
          <p:spPr>
            <a:xfrm>
              <a:off x="4280648" y="1178857"/>
              <a:ext cx="3630706" cy="3818965"/>
            </a:xfrm>
            <a:prstGeom prst="rect">
              <a:avLst/>
            </a:prstGeom>
          </p:spPr>
        </p:pic>
      </p:grpSp>
      <p:sp>
        <p:nvSpPr>
          <p:cNvPr id="2" name="Donut 1">
            <a:extLst>
              <a:ext uri="{FF2B5EF4-FFF2-40B4-BE49-F238E27FC236}">
                <a16:creationId xmlns:a16="http://schemas.microsoft.com/office/drawing/2014/main" id="{969D838A-744F-3F45-BA8C-552EED7601DD}"/>
              </a:ext>
            </a:extLst>
          </p:cNvPr>
          <p:cNvSpPr/>
          <p:nvPr/>
        </p:nvSpPr>
        <p:spPr>
          <a:xfrm rot="18666332">
            <a:off x="2405710" y="4784550"/>
            <a:ext cx="380867" cy="1076067"/>
          </a:xfrm>
          <a:prstGeom prst="donut">
            <a:avLst>
              <a:gd name="adj" fmla="val 452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a:extLst>
              <a:ext uri="{FF2B5EF4-FFF2-40B4-BE49-F238E27FC236}">
                <a16:creationId xmlns:a16="http://schemas.microsoft.com/office/drawing/2014/main" id="{108DE60A-952E-E247-A0C5-FEECB930AD5E}"/>
              </a:ext>
            </a:extLst>
          </p:cNvPr>
          <p:cNvSpPr/>
          <p:nvPr/>
        </p:nvSpPr>
        <p:spPr>
          <a:xfrm rot="18666332">
            <a:off x="7272317" y="4741278"/>
            <a:ext cx="501262" cy="1076067"/>
          </a:xfrm>
          <a:prstGeom prst="donut">
            <a:avLst>
              <a:gd name="adj" fmla="val 452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a:extLst>
              <a:ext uri="{FF2B5EF4-FFF2-40B4-BE49-F238E27FC236}">
                <a16:creationId xmlns:a16="http://schemas.microsoft.com/office/drawing/2014/main" id="{540A9E77-6058-9C47-9C26-2AF4FDBEAD18}"/>
              </a:ext>
            </a:extLst>
          </p:cNvPr>
          <p:cNvSpPr/>
          <p:nvPr/>
        </p:nvSpPr>
        <p:spPr>
          <a:xfrm rot="18666332">
            <a:off x="8202627" y="4725717"/>
            <a:ext cx="596415" cy="1076067"/>
          </a:xfrm>
          <a:prstGeom prst="donut">
            <a:avLst>
              <a:gd name="adj" fmla="val 452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4D220CFD-48BB-7D4E-8D8A-9096484B334D}"/>
              </a:ext>
            </a:extLst>
          </p:cNvPr>
          <p:cNvSpPr txBox="1"/>
          <p:nvPr/>
        </p:nvSpPr>
        <p:spPr>
          <a:xfrm>
            <a:off x="1038708" y="6420893"/>
            <a:ext cx="10259540"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Songti TC" panose="02010600040101010101" pitchFamily="2" charset="-120"/>
                <a:ea typeface="Songti TC" panose="02010600040101010101" pitchFamily="2" charset="-120"/>
              </a:rPr>
              <a:t>OLR anomalies, Upper and lower level circulation and SST suggest active MJO over Maritime continent</a:t>
            </a:r>
          </a:p>
        </p:txBody>
      </p:sp>
    </p:spTree>
    <p:extLst>
      <p:ext uri="{BB962C8B-B14F-4D97-AF65-F5344CB8AC3E}">
        <p14:creationId xmlns:p14="http://schemas.microsoft.com/office/powerpoint/2010/main" val="3671585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4359F5-B8E2-E043-9967-629E228E049D}"/>
              </a:ext>
            </a:extLst>
          </p:cNvPr>
          <p:cNvSpPr>
            <a:spLocks noGrp="1"/>
          </p:cNvSpPr>
          <p:nvPr>
            <p:ph type="title"/>
          </p:nvPr>
        </p:nvSpPr>
        <p:spPr>
          <a:xfrm>
            <a:off x="838200" y="365125"/>
            <a:ext cx="10515600" cy="605031"/>
          </a:xfrm>
        </p:spPr>
        <p:txBody>
          <a:bodyPr>
            <a:normAutofit fontScale="90000"/>
          </a:bodyPr>
          <a:lstStyle/>
          <a:p>
            <a:pPr algn="ctr"/>
            <a:r>
              <a:rPr lang="en-US" sz="3600" dirty="0">
                <a:solidFill>
                  <a:srgbClr val="0432FF"/>
                </a:solidFill>
                <a:latin typeface="Songti TC" panose="02010600040101010101" pitchFamily="2" charset="-120"/>
                <a:ea typeface="Songti TC" panose="02010600040101010101" pitchFamily="2" charset="-120"/>
                <a:cs typeface="Times New Roman" panose="02020603050405020304" pitchFamily="18" charset="0"/>
              </a:rPr>
              <a:t>Current and Past evolution of the MJO</a:t>
            </a:r>
            <a:br>
              <a:rPr lang="en-US" sz="3600" dirty="0">
                <a:solidFill>
                  <a:srgbClr val="0432FF"/>
                </a:solidFill>
                <a:latin typeface="Songti TC" panose="02010600040101010101" pitchFamily="2" charset="-120"/>
                <a:ea typeface="Songti TC" panose="02010600040101010101" pitchFamily="2" charset="-120"/>
                <a:cs typeface="Times New Roman" panose="02020603050405020304" pitchFamily="18" charset="0"/>
              </a:rPr>
            </a:br>
            <a:r>
              <a:rPr lang="en-US" sz="3600" dirty="0">
                <a:solidFill>
                  <a:srgbClr val="0432FF"/>
                </a:solidFill>
                <a:latin typeface="Songti TC" panose="02010600040101010101" pitchFamily="2" charset="-120"/>
                <a:ea typeface="Songti TC" panose="02010600040101010101" pitchFamily="2" charset="-120"/>
                <a:cs typeface="Times New Roman" panose="02020603050405020304" pitchFamily="18" charset="0"/>
              </a:rPr>
              <a:t>Wheeler-Hendon Indices</a:t>
            </a:r>
          </a:p>
        </p:txBody>
      </p:sp>
      <p:pic>
        <p:nvPicPr>
          <p:cNvPr id="6" name="Picture 5">
            <a:extLst>
              <a:ext uri="{FF2B5EF4-FFF2-40B4-BE49-F238E27FC236}">
                <a16:creationId xmlns:a16="http://schemas.microsoft.com/office/drawing/2014/main" id="{77022F2A-82DA-6E4D-8B9E-A25C76E5CFDF}"/>
              </a:ext>
            </a:extLst>
          </p:cNvPr>
          <p:cNvPicPr>
            <a:picLocks noChangeAspect="1"/>
          </p:cNvPicPr>
          <p:nvPr/>
        </p:nvPicPr>
        <p:blipFill rotWithShape="1">
          <a:blip r:embed="rId2"/>
          <a:srcRect t="39216" r="26655"/>
          <a:stretch/>
        </p:blipFill>
        <p:spPr>
          <a:xfrm>
            <a:off x="838200" y="970156"/>
            <a:ext cx="4592949" cy="4925919"/>
          </a:xfrm>
          <a:prstGeom prst="rect">
            <a:avLst/>
          </a:prstGeom>
        </p:spPr>
      </p:pic>
      <p:sp>
        <p:nvSpPr>
          <p:cNvPr id="5" name="TextBox 4">
            <a:extLst>
              <a:ext uri="{FF2B5EF4-FFF2-40B4-BE49-F238E27FC236}">
                <a16:creationId xmlns:a16="http://schemas.microsoft.com/office/drawing/2014/main" id="{749D3921-FB46-B74F-87A5-7BC4591488F1}"/>
              </a:ext>
            </a:extLst>
          </p:cNvPr>
          <p:cNvSpPr txBox="1"/>
          <p:nvPr/>
        </p:nvSpPr>
        <p:spPr>
          <a:xfrm>
            <a:off x="5352219" y="1716463"/>
            <a:ext cx="6080511" cy="830997"/>
          </a:xfrm>
          <a:prstGeom prst="rect">
            <a:avLst/>
          </a:prstGeom>
          <a:noFill/>
        </p:spPr>
        <p:txBody>
          <a:bodyPr wrap="none" rtlCol="0">
            <a:spAutoFit/>
          </a:bodyPr>
          <a:lstStyle/>
          <a:p>
            <a:pPr marL="285750" indent="-285750">
              <a:buFont typeface="Arial" panose="020B0604020202020204" pitchFamily="34" charset="0"/>
              <a:buChar char="•"/>
            </a:pPr>
            <a:r>
              <a:rPr lang="en-US" sz="1600" dirty="0">
                <a:latin typeface="Songti TC" panose="02010600040101010101" pitchFamily="2" charset="-120"/>
                <a:ea typeface="Songti TC" panose="02010600040101010101" pitchFamily="2" charset="-120"/>
              </a:rPr>
              <a:t>MJO has been strengthened over the past week </a:t>
            </a:r>
          </a:p>
          <a:p>
            <a:pPr marL="285750" indent="-285750">
              <a:buFont typeface="Arial" panose="020B0604020202020204" pitchFamily="34" charset="0"/>
              <a:buChar char="•"/>
            </a:pPr>
            <a:r>
              <a:rPr lang="en-US" sz="1600" dirty="0">
                <a:latin typeface="Songti TC" panose="02010600040101010101" pitchFamily="2" charset="-120"/>
                <a:ea typeface="Songti TC" panose="02010600040101010101" pitchFamily="2" charset="-120"/>
              </a:rPr>
              <a:t>Currently, MJO is active over the Maritime continent</a:t>
            </a:r>
          </a:p>
          <a:p>
            <a:pPr marL="285750" indent="-285750">
              <a:buFont typeface="Arial" panose="020B0604020202020204" pitchFamily="34" charset="0"/>
              <a:buChar char="•"/>
            </a:pPr>
            <a:r>
              <a:rPr lang="en-US" sz="1600" dirty="0">
                <a:latin typeface="Songti TC" panose="02010600040101010101" pitchFamily="2" charset="-120"/>
                <a:ea typeface="Songti TC" panose="02010600040101010101" pitchFamily="2" charset="-120"/>
              </a:rPr>
              <a:t>The magnitude of the RMM signal suggests a moderate MJO signal</a:t>
            </a:r>
          </a:p>
        </p:txBody>
      </p:sp>
    </p:spTree>
    <p:extLst>
      <p:ext uri="{BB962C8B-B14F-4D97-AF65-F5344CB8AC3E}">
        <p14:creationId xmlns:p14="http://schemas.microsoft.com/office/powerpoint/2010/main" val="349441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4359F5-B8E2-E043-9967-629E228E049D}"/>
              </a:ext>
            </a:extLst>
          </p:cNvPr>
          <p:cNvSpPr>
            <a:spLocks noGrp="1"/>
          </p:cNvSpPr>
          <p:nvPr>
            <p:ph type="title"/>
          </p:nvPr>
        </p:nvSpPr>
        <p:spPr>
          <a:xfrm>
            <a:off x="838200" y="365125"/>
            <a:ext cx="10515600" cy="605031"/>
          </a:xfrm>
        </p:spPr>
        <p:txBody>
          <a:bodyPr>
            <a:normAutofit/>
          </a:bodyPr>
          <a:lstStyle/>
          <a:p>
            <a:pPr algn="ctr"/>
            <a:r>
              <a:rPr lang="en-US" sz="3600" dirty="0">
                <a:solidFill>
                  <a:srgbClr val="0432FF"/>
                </a:solidFill>
                <a:latin typeface="Songti TC" panose="02010600040101010101" pitchFamily="2" charset="-120"/>
                <a:ea typeface="Songti TC" panose="02010600040101010101" pitchFamily="2" charset="-120"/>
                <a:cs typeface="Times New Roman" panose="02020603050405020304" pitchFamily="18" charset="0"/>
              </a:rPr>
              <a:t>MJO 15-day Forecast from NCEP GEFS model</a:t>
            </a:r>
          </a:p>
        </p:txBody>
      </p:sp>
      <p:pic>
        <p:nvPicPr>
          <p:cNvPr id="8" name="Picture 7">
            <a:extLst>
              <a:ext uri="{FF2B5EF4-FFF2-40B4-BE49-F238E27FC236}">
                <a16:creationId xmlns:a16="http://schemas.microsoft.com/office/drawing/2014/main" id="{B216AD9F-BBBF-3548-A206-4C75A7E09104}"/>
              </a:ext>
            </a:extLst>
          </p:cNvPr>
          <p:cNvPicPr>
            <a:picLocks noChangeAspect="1"/>
          </p:cNvPicPr>
          <p:nvPr/>
        </p:nvPicPr>
        <p:blipFill>
          <a:blip r:embed="rId2"/>
          <a:stretch>
            <a:fillRect/>
          </a:stretch>
        </p:blipFill>
        <p:spPr>
          <a:xfrm>
            <a:off x="1316737" y="970156"/>
            <a:ext cx="5652872" cy="4409235"/>
          </a:xfrm>
          <a:prstGeom prst="rect">
            <a:avLst/>
          </a:prstGeom>
        </p:spPr>
      </p:pic>
      <p:pic>
        <p:nvPicPr>
          <p:cNvPr id="10" name="Picture 9">
            <a:extLst>
              <a:ext uri="{FF2B5EF4-FFF2-40B4-BE49-F238E27FC236}">
                <a16:creationId xmlns:a16="http://schemas.microsoft.com/office/drawing/2014/main" id="{9A6E7C1C-E8A2-004F-BE46-79B899103091}"/>
              </a:ext>
            </a:extLst>
          </p:cNvPr>
          <p:cNvPicPr>
            <a:picLocks noChangeAspect="1"/>
          </p:cNvPicPr>
          <p:nvPr/>
        </p:nvPicPr>
        <p:blipFill>
          <a:blip r:embed="rId3"/>
          <a:stretch>
            <a:fillRect/>
          </a:stretch>
        </p:blipFill>
        <p:spPr>
          <a:xfrm>
            <a:off x="6969609" y="1093617"/>
            <a:ext cx="4162313" cy="4162313"/>
          </a:xfrm>
          <a:prstGeom prst="rect">
            <a:avLst/>
          </a:prstGeom>
        </p:spPr>
      </p:pic>
      <p:sp>
        <p:nvSpPr>
          <p:cNvPr id="11" name="TextBox 10">
            <a:extLst>
              <a:ext uri="{FF2B5EF4-FFF2-40B4-BE49-F238E27FC236}">
                <a16:creationId xmlns:a16="http://schemas.microsoft.com/office/drawing/2014/main" id="{7C1B8F83-39C2-4249-BDD8-2A88BB7432FE}"/>
              </a:ext>
            </a:extLst>
          </p:cNvPr>
          <p:cNvSpPr txBox="1"/>
          <p:nvPr/>
        </p:nvSpPr>
        <p:spPr>
          <a:xfrm>
            <a:off x="1550453" y="5692034"/>
            <a:ext cx="10538462"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a:latin typeface="Songti TC" panose="02010600040101010101" pitchFamily="2" charset="-120"/>
                <a:ea typeface="Songti TC" panose="02010600040101010101" pitchFamily="2" charset="-120"/>
              </a:rPr>
              <a:t>The ensemble spread of the RMM forecast is very high; most of the ensemble member forecasts are within the unit circle </a:t>
            </a:r>
          </a:p>
          <a:p>
            <a:pPr marL="285750" indent="-285750">
              <a:buFont typeface="Arial" panose="020B0604020202020204" pitchFamily="34" charset="0"/>
              <a:buChar char="•"/>
            </a:pPr>
            <a:r>
              <a:rPr lang="en-US" sz="1600" dirty="0">
                <a:latin typeface="Songti TC" panose="02010600040101010101" pitchFamily="2" charset="-120"/>
                <a:ea typeface="Songti TC" panose="02010600040101010101" pitchFamily="2" charset="-120"/>
              </a:rPr>
              <a:t>For the next two weeks, the MJO signal is likely to die without any further eastward propagation  </a:t>
            </a:r>
          </a:p>
        </p:txBody>
      </p:sp>
    </p:spTree>
    <p:extLst>
      <p:ext uri="{BB962C8B-B14F-4D97-AF65-F5344CB8AC3E}">
        <p14:creationId xmlns:p14="http://schemas.microsoft.com/office/powerpoint/2010/main" val="614740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4359F5-B8E2-E043-9967-629E228E049D}"/>
              </a:ext>
            </a:extLst>
          </p:cNvPr>
          <p:cNvSpPr>
            <a:spLocks noGrp="1"/>
          </p:cNvSpPr>
          <p:nvPr>
            <p:ph type="title"/>
          </p:nvPr>
        </p:nvSpPr>
        <p:spPr>
          <a:xfrm>
            <a:off x="838200" y="365125"/>
            <a:ext cx="10515600" cy="605031"/>
          </a:xfrm>
        </p:spPr>
        <p:txBody>
          <a:bodyPr>
            <a:normAutofit/>
          </a:bodyPr>
          <a:lstStyle/>
          <a:p>
            <a:pPr algn="ctr"/>
            <a:r>
              <a:rPr lang="en-US" sz="3600" dirty="0">
                <a:solidFill>
                  <a:srgbClr val="0432FF"/>
                </a:solidFill>
                <a:latin typeface="Songti TC" panose="02010600040101010101" pitchFamily="2" charset="-120"/>
                <a:ea typeface="Songti TC" panose="02010600040101010101" pitchFamily="2" charset="-120"/>
                <a:cs typeface="Times New Roman" panose="02020603050405020304" pitchFamily="18" charset="0"/>
              </a:rPr>
              <a:t>Sub-seasonal Forecast: Weather Regimes</a:t>
            </a:r>
          </a:p>
        </p:txBody>
      </p:sp>
      <p:sp>
        <p:nvSpPr>
          <p:cNvPr id="11" name="TextBox 10">
            <a:extLst>
              <a:ext uri="{FF2B5EF4-FFF2-40B4-BE49-F238E27FC236}">
                <a16:creationId xmlns:a16="http://schemas.microsoft.com/office/drawing/2014/main" id="{7C1B8F83-39C2-4249-BDD8-2A88BB7432FE}"/>
              </a:ext>
            </a:extLst>
          </p:cNvPr>
          <p:cNvSpPr txBox="1"/>
          <p:nvPr/>
        </p:nvSpPr>
        <p:spPr>
          <a:xfrm>
            <a:off x="440619" y="5338508"/>
            <a:ext cx="5353629"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Songti TC" panose="02010600040101010101" pitchFamily="2" charset="-120"/>
                <a:ea typeface="Songti TC" panose="02010600040101010101" pitchFamily="2" charset="-120"/>
              </a:rPr>
              <a:t>Pacific trough Weather regime is observed</a:t>
            </a:r>
          </a:p>
          <a:p>
            <a:pPr marL="285750" indent="-285750">
              <a:buFont typeface="Arial" panose="020B0604020202020204" pitchFamily="34" charset="0"/>
              <a:buChar char="•"/>
            </a:pPr>
            <a:r>
              <a:rPr lang="en-US" sz="1600" dirty="0">
                <a:latin typeface="Songti TC" panose="02010600040101010101" pitchFamily="2" charset="-120"/>
                <a:ea typeface="Songti TC" panose="02010600040101010101" pitchFamily="2" charset="-120"/>
              </a:rPr>
              <a:t>Pacific trough WR is likely be there over next week </a:t>
            </a:r>
          </a:p>
          <a:p>
            <a:pPr marL="285750" indent="-285750">
              <a:buFont typeface="Arial" panose="020B0604020202020204" pitchFamily="34" charset="0"/>
              <a:buChar char="•"/>
            </a:pPr>
            <a:r>
              <a:rPr lang="en-US" sz="1600" dirty="0">
                <a:latin typeface="Songti TC" panose="02010600040101010101" pitchFamily="2" charset="-120"/>
                <a:ea typeface="Songti TC" panose="02010600040101010101" pitchFamily="2" charset="-120"/>
              </a:rPr>
              <a:t>Location of  WR is conducive for the rainfall and colder weather over  Washington state and western Canada </a:t>
            </a:r>
          </a:p>
        </p:txBody>
      </p:sp>
      <p:pic>
        <p:nvPicPr>
          <p:cNvPr id="3" name="Picture 2">
            <a:extLst>
              <a:ext uri="{FF2B5EF4-FFF2-40B4-BE49-F238E27FC236}">
                <a16:creationId xmlns:a16="http://schemas.microsoft.com/office/drawing/2014/main" id="{9EB2B123-8DB6-054C-8846-DBEADCE69CE9}"/>
              </a:ext>
            </a:extLst>
          </p:cNvPr>
          <p:cNvPicPr>
            <a:picLocks noChangeAspect="1"/>
          </p:cNvPicPr>
          <p:nvPr/>
        </p:nvPicPr>
        <p:blipFill>
          <a:blip r:embed="rId2"/>
          <a:stretch>
            <a:fillRect/>
          </a:stretch>
        </p:blipFill>
        <p:spPr>
          <a:xfrm>
            <a:off x="603457" y="910621"/>
            <a:ext cx="3735461" cy="4427887"/>
          </a:xfrm>
          <a:prstGeom prst="rect">
            <a:avLst/>
          </a:prstGeom>
        </p:spPr>
      </p:pic>
      <p:pic>
        <p:nvPicPr>
          <p:cNvPr id="6" name="Picture 5">
            <a:extLst>
              <a:ext uri="{FF2B5EF4-FFF2-40B4-BE49-F238E27FC236}">
                <a16:creationId xmlns:a16="http://schemas.microsoft.com/office/drawing/2014/main" id="{08D33766-13D1-304C-AD71-CF6A7411FFA0}"/>
              </a:ext>
            </a:extLst>
          </p:cNvPr>
          <p:cNvPicPr>
            <a:picLocks noChangeAspect="1"/>
          </p:cNvPicPr>
          <p:nvPr/>
        </p:nvPicPr>
        <p:blipFill rotWithShape="1">
          <a:blip r:embed="rId3"/>
          <a:srcRect t="5324" r="15299" b="5324"/>
          <a:stretch/>
        </p:blipFill>
        <p:spPr>
          <a:xfrm>
            <a:off x="6289992" y="970156"/>
            <a:ext cx="4568064" cy="2894217"/>
          </a:xfrm>
          <a:prstGeom prst="rect">
            <a:avLst/>
          </a:prstGeom>
        </p:spPr>
      </p:pic>
      <p:sp>
        <p:nvSpPr>
          <p:cNvPr id="12" name="TextBox 11">
            <a:extLst>
              <a:ext uri="{FF2B5EF4-FFF2-40B4-BE49-F238E27FC236}">
                <a16:creationId xmlns:a16="http://schemas.microsoft.com/office/drawing/2014/main" id="{D436E94F-A416-9544-B6F1-A0272FB9A5FD}"/>
              </a:ext>
            </a:extLst>
          </p:cNvPr>
          <p:cNvSpPr txBox="1"/>
          <p:nvPr/>
        </p:nvSpPr>
        <p:spPr>
          <a:xfrm>
            <a:off x="440619" y="6535416"/>
            <a:ext cx="5296643" cy="338554"/>
          </a:xfrm>
          <a:prstGeom prst="rect">
            <a:avLst/>
          </a:prstGeom>
          <a:noFill/>
        </p:spPr>
        <p:txBody>
          <a:bodyPr wrap="none" rtlCol="0">
            <a:spAutoFit/>
          </a:bodyPr>
          <a:lstStyle/>
          <a:p>
            <a:r>
              <a:rPr lang="en-US" sz="1600" dirty="0">
                <a:latin typeface="Songti TC" panose="02010600040101010101" pitchFamily="2" charset="-120"/>
                <a:ea typeface="Songti TC" panose="02010600040101010101" pitchFamily="2" charset="-120"/>
                <a:hlinkClick r:id="rId4"/>
              </a:rPr>
              <a:t>https://</a:t>
            </a:r>
            <a:r>
              <a:rPr lang="en-US" sz="1600" dirty="0" err="1">
                <a:latin typeface="Songti TC" panose="02010600040101010101" pitchFamily="2" charset="-120"/>
                <a:ea typeface="Songti TC" panose="02010600040101010101" pitchFamily="2" charset="-120"/>
                <a:hlinkClick r:id="rId4"/>
              </a:rPr>
              <a:t>wiki.iri.columbia.edu</a:t>
            </a:r>
            <a:r>
              <a:rPr lang="en-US" sz="1600" dirty="0">
                <a:latin typeface="Songti TC" panose="02010600040101010101" pitchFamily="2" charset="-120"/>
                <a:ea typeface="Songti TC" panose="02010600040101010101" pitchFamily="2" charset="-120"/>
                <a:hlinkClick r:id="rId4"/>
              </a:rPr>
              <a:t>/</a:t>
            </a:r>
            <a:r>
              <a:rPr lang="en-US" sz="1600" dirty="0" err="1">
                <a:latin typeface="Songti TC" panose="02010600040101010101" pitchFamily="2" charset="-120"/>
                <a:ea typeface="Songti TC" panose="02010600040101010101" pitchFamily="2" charset="-120"/>
                <a:hlinkClick r:id="rId4"/>
              </a:rPr>
              <a:t>index.php?n</a:t>
            </a:r>
            <a:r>
              <a:rPr lang="en-US" sz="1600" dirty="0">
                <a:latin typeface="Songti TC" panose="02010600040101010101" pitchFamily="2" charset="-120"/>
                <a:ea typeface="Songti TC" panose="02010600040101010101" pitchFamily="2" charset="-120"/>
                <a:hlinkClick r:id="rId4"/>
              </a:rPr>
              <a:t>=Climate.S2S-WRs</a:t>
            </a:r>
            <a:endParaRPr lang="en-US" sz="1600" dirty="0">
              <a:latin typeface="Songti TC" panose="02010600040101010101" pitchFamily="2" charset="-120"/>
              <a:ea typeface="Songti TC" panose="02010600040101010101" pitchFamily="2" charset="-120"/>
            </a:endParaRPr>
          </a:p>
        </p:txBody>
      </p:sp>
      <p:pic>
        <p:nvPicPr>
          <p:cNvPr id="14" name="Picture 13">
            <a:extLst>
              <a:ext uri="{FF2B5EF4-FFF2-40B4-BE49-F238E27FC236}">
                <a16:creationId xmlns:a16="http://schemas.microsoft.com/office/drawing/2014/main" id="{A326A767-5EA3-6846-A27D-5AC861E92496}"/>
              </a:ext>
            </a:extLst>
          </p:cNvPr>
          <p:cNvPicPr>
            <a:picLocks noChangeAspect="1"/>
          </p:cNvPicPr>
          <p:nvPr/>
        </p:nvPicPr>
        <p:blipFill>
          <a:blip r:embed="rId5"/>
          <a:stretch>
            <a:fillRect/>
          </a:stretch>
        </p:blipFill>
        <p:spPr>
          <a:xfrm>
            <a:off x="6289992" y="3749040"/>
            <a:ext cx="4955776" cy="3108960"/>
          </a:xfrm>
          <a:prstGeom prst="rect">
            <a:avLst/>
          </a:prstGeom>
        </p:spPr>
      </p:pic>
    </p:spTree>
    <p:extLst>
      <p:ext uri="{BB962C8B-B14F-4D97-AF65-F5344CB8AC3E}">
        <p14:creationId xmlns:p14="http://schemas.microsoft.com/office/powerpoint/2010/main" val="1545041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B70984-1407-DF44-8DE4-1D3D54A0E0A0}"/>
              </a:ext>
            </a:extLst>
          </p:cNvPr>
          <p:cNvSpPr>
            <a:spLocks noGrp="1"/>
          </p:cNvSpPr>
          <p:nvPr>
            <p:ph type="title"/>
          </p:nvPr>
        </p:nvSpPr>
        <p:spPr>
          <a:xfrm>
            <a:off x="838200" y="365125"/>
            <a:ext cx="10515600" cy="605031"/>
          </a:xfrm>
        </p:spPr>
        <p:txBody>
          <a:bodyPr>
            <a:normAutofit/>
          </a:bodyPr>
          <a:lstStyle/>
          <a:p>
            <a:pPr algn="ctr"/>
            <a:r>
              <a:rPr lang="en-US" sz="3600" dirty="0">
                <a:solidFill>
                  <a:srgbClr val="0432FF"/>
                </a:solidFill>
                <a:latin typeface="Songti TC" panose="02010600040101010101" pitchFamily="2" charset="-120"/>
                <a:ea typeface="Songti TC" panose="02010600040101010101" pitchFamily="2" charset="-120"/>
                <a:cs typeface="Times New Roman" panose="02020603050405020304" pitchFamily="18" charset="0"/>
              </a:rPr>
              <a:t>IRI Sub-seasonal Forecast: Precipitation</a:t>
            </a:r>
          </a:p>
        </p:txBody>
      </p:sp>
      <p:pic>
        <p:nvPicPr>
          <p:cNvPr id="22" name="Picture 21">
            <a:extLst>
              <a:ext uri="{FF2B5EF4-FFF2-40B4-BE49-F238E27FC236}">
                <a16:creationId xmlns:a16="http://schemas.microsoft.com/office/drawing/2014/main" id="{C1DC8056-63FC-2347-B537-35F4296FAC92}"/>
              </a:ext>
            </a:extLst>
          </p:cNvPr>
          <p:cNvPicPr>
            <a:picLocks noChangeAspect="1"/>
          </p:cNvPicPr>
          <p:nvPr/>
        </p:nvPicPr>
        <p:blipFill>
          <a:blip r:embed="rId2"/>
          <a:stretch>
            <a:fillRect/>
          </a:stretch>
        </p:blipFill>
        <p:spPr>
          <a:xfrm>
            <a:off x="1975071" y="3666755"/>
            <a:ext cx="3706583" cy="457200"/>
          </a:xfrm>
          <a:prstGeom prst="rect">
            <a:avLst/>
          </a:prstGeom>
        </p:spPr>
      </p:pic>
      <p:sp>
        <p:nvSpPr>
          <p:cNvPr id="25" name="TextBox 24">
            <a:extLst>
              <a:ext uri="{FF2B5EF4-FFF2-40B4-BE49-F238E27FC236}">
                <a16:creationId xmlns:a16="http://schemas.microsoft.com/office/drawing/2014/main" id="{6241E4A7-E50B-9E40-8382-256E6948163D}"/>
              </a:ext>
            </a:extLst>
          </p:cNvPr>
          <p:cNvSpPr txBox="1"/>
          <p:nvPr/>
        </p:nvSpPr>
        <p:spPr>
          <a:xfrm>
            <a:off x="5064489" y="854636"/>
            <a:ext cx="250741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Forecast issue date Nov 12</a:t>
            </a:r>
            <a:r>
              <a:rPr lang="en-US" sz="1600" baseline="30000" dirty="0">
                <a:latin typeface="Times New Roman" panose="02020603050405020304" pitchFamily="18" charset="0"/>
                <a:cs typeface="Times New Roman" panose="02020603050405020304" pitchFamily="18" charset="0"/>
              </a:rPr>
              <a:t>th</a:t>
            </a:r>
          </a:p>
        </p:txBody>
      </p:sp>
      <p:sp>
        <p:nvSpPr>
          <p:cNvPr id="21" name="TextBox 20">
            <a:extLst>
              <a:ext uri="{FF2B5EF4-FFF2-40B4-BE49-F238E27FC236}">
                <a16:creationId xmlns:a16="http://schemas.microsoft.com/office/drawing/2014/main" id="{F9A1F42B-665D-A34C-AF80-FFC3BEDF0BF5}"/>
              </a:ext>
            </a:extLst>
          </p:cNvPr>
          <p:cNvSpPr txBox="1"/>
          <p:nvPr/>
        </p:nvSpPr>
        <p:spPr>
          <a:xfrm>
            <a:off x="8373675" y="839247"/>
            <a:ext cx="2305631" cy="369332"/>
          </a:xfrm>
          <a:prstGeom prst="rect">
            <a:avLst/>
          </a:prstGeom>
          <a:noFill/>
        </p:spPr>
        <p:txBody>
          <a:bodyPr wrap="none" rtlCol="0">
            <a:spAutoFit/>
          </a:bodyPr>
          <a:lstStyle/>
          <a:p>
            <a:r>
              <a:rPr lang="en-US" dirty="0">
                <a:highlight>
                  <a:srgbClr val="C0C0C0"/>
                </a:highlight>
                <a:latin typeface="Times New Roman" panose="02020603050405020304" pitchFamily="18" charset="0"/>
                <a:cs typeface="Times New Roman" panose="02020603050405020304" pitchFamily="18" charset="0"/>
              </a:rPr>
              <a:t>Week:2 (20-26 Nov.)   </a:t>
            </a:r>
          </a:p>
        </p:txBody>
      </p:sp>
      <p:pic>
        <p:nvPicPr>
          <p:cNvPr id="9" name="Picture 8">
            <a:extLst>
              <a:ext uri="{FF2B5EF4-FFF2-40B4-BE49-F238E27FC236}">
                <a16:creationId xmlns:a16="http://schemas.microsoft.com/office/drawing/2014/main" id="{61BF328D-DBAC-934F-800F-6F73C31BD7E8}"/>
              </a:ext>
            </a:extLst>
          </p:cNvPr>
          <p:cNvPicPr>
            <a:picLocks noChangeAspect="1"/>
          </p:cNvPicPr>
          <p:nvPr/>
        </p:nvPicPr>
        <p:blipFill>
          <a:blip r:embed="rId3"/>
          <a:stretch>
            <a:fillRect/>
          </a:stretch>
        </p:blipFill>
        <p:spPr>
          <a:xfrm>
            <a:off x="7019073" y="1162077"/>
            <a:ext cx="4320539" cy="2468880"/>
          </a:xfrm>
          <a:prstGeom prst="rect">
            <a:avLst/>
          </a:prstGeom>
        </p:spPr>
      </p:pic>
      <p:grpSp>
        <p:nvGrpSpPr>
          <p:cNvPr id="16" name="Group 15">
            <a:extLst>
              <a:ext uri="{FF2B5EF4-FFF2-40B4-BE49-F238E27FC236}">
                <a16:creationId xmlns:a16="http://schemas.microsoft.com/office/drawing/2014/main" id="{B9256982-196E-AA41-8D0D-381253549ADC}"/>
              </a:ext>
            </a:extLst>
          </p:cNvPr>
          <p:cNvGrpSpPr/>
          <p:nvPr/>
        </p:nvGrpSpPr>
        <p:grpSpPr>
          <a:xfrm>
            <a:off x="1577167" y="4026534"/>
            <a:ext cx="4320539" cy="2774938"/>
            <a:chOff x="1523380" y="3524516"/>
            <a:chExt cx="4320539" cy="2774938"/>
          </a:xfrm>
        </p:grpSpPr>
        <p:sp>
          <p:nvSpPr>
            <p:cNvPr id="14" name="TextBox 13">
              <a:extLst>
                <a:ext uri="{FF2B5EF4-FFF2-40B4-BE49-F238E27FC236}">
                  <a16:creationId xmlns:a16="http://schemas.microsoft.com/office/drawing/2014/main" id="{28598D59-A11D-AB44-8013-31D1283A9786}"/>
                </a:ext>
              </a:extLst>
            </p:cNvPr>
            <p:cNvSpPr txBox="1"/>
            <p:nvPr/>
          </p:nvSpPr>
          <p:spPr>
            <a:xfrm>
              <a:off x="2530054" y="3524516"/>
              <a:ext cx="2749663" cy="369332"/>
            </a:xfrm>
            <a:prstGeom prst="rect">
              <a:avLst/>
            </a:prstGeom>
            <a:noFill/>
          </p:spPr>
          <p:txBody>
            <a:bodyPr wrap="none" rtlCol="0">
              <a:spAutoFit/>
            </a:bodyPr>
            <a:lstStyle/>
            <a:p>
              <a:r>
                <a:rPr lang="en-US" dirty="0">
                  <a:highlight>
                    <a:srgbClr val="C0C0C0"/>
                  </a:highlight>
                  <a:latin typeface="Times New Roman" panose="02020603050405020304" pitchFamily="18" charset="0"/>
                  <a:cs typeface="Times New Roman" panose="02020603050405020304" pitchFamily="18" charset="0"/>
                </a:rPr>
                <a:t>Week:3+4 (27Nov.-10Dec) </a:t>
              </a:r>
            </a:p>
          </p:txBody>
        </p:sp>
        <p:pic>
          <p:nvPicPr>
            <p:cNvPr id="11" name="Picture 10">
              <a:extLst>
                <a:ext uri="{FF2B5EF4-FFF2-40B4-BE49-F238E27FC236}">
                  <a16:creationId xmlns:a16="http://schemas.microsoft.com/office/drawing/2014/main" id="{E0B1C563-D1B5-E14A-9170-5CC6D4B5C455}"/>
                </a:ext>
              </a:extLst>
            </p:cNvPr>
            <p:cNvPicPr>
              <a:picLocks noChangeAspect="1"/>
            </p:cNvPicPr>
            <p:nvPr/>
          </p:nvPicPr>
          <p:blipFill>
            <a:blip r:embed="rId4"/>
            <a:stretch>
              <a:fillRect/>
            </a:stretch>
          </p:blipFill>
          <p:spPr>
            <a:xfrm>
              <a:off x="1523380" y="3830574"/>
              <a:ext cx="4320539" cy="2468880"/>
            </a:xfrm>
            <a:prstGeom prst="rect">
              <a:avLst/>
            </a:prstGeom>
          </p:spPr>
        </p:pic>
        <p:sp>
          <p:nvSpPr>
            <p:cNvPr id="20" name="Donut 19">
              <a:extLst>
                <a:ext uri="{FF2B5EF4-FFF2-40B4-BE49-F238E27FC236}">
                  <a16:creationId xmlns:a16="http://schemas.microsoft.com/office/drawing/2014/main" id="{03C9C5AB-9ADD-C045-8C58-4BE24933A3E4}"/>
                </a:ext>
              </a:extLst>
            </p:cNvPr>
            <p:cNvSpPr/>
            <p:nvPr/>
          </p:nvSpPr>
          <p:spPr>
            <a:xfrm>
              <a:off x="4713467" y="4675601"/>
              <a:ext cx="914400" cy="416622"/>
            </a:xfrm>
            <a:prstGeom prst="donut">
              <a:avLst>
                <a:gd name="adj" fmla="val 25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a:extLst>
                <a:ext uri="{FF2B5EF4-FFF2-40B4-BE49-F238E27FC236}">
                  <a16:creationId xmlns:a16="http://schemas.microsoft.com/office/drawing/2014/main" id="{3441F3BC-818B-FC4A-9BA9-4E258C34A43A}"/>
                </a:ext>
              </a:extLst>
            </p:cNvPr>
            <p:cNvSpPr/>
            <p:nvPr/>
          </p:nvSpPr>
          <p:spPr>
            <a:xfrm>
              <a:off x="3093635" y="4753950"/>
              <a:ext cx="506777" cy="416622"/>
            </a:xfrm>
            <a:prstGeom prst="donut">
              <a:avLst>
                <a:gd name="adj" fmla="val 25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17">
            <a:extLst>
              <a:ext uri="{FF2B5EF4-FFF2-40B4-BE49-F238E27FC236}">
                <a16:creationId xmlns:a16="http://schemas.microsoft.com/office/drawing/2014/main" id="{398D7070-E3A1-7E44-A3E0-4080F7440371}"/>
              </a:ext>
            </a:extLst>
          </p:cNvPr>
          <p:cNvGrpSpPr/>
          <p:nvPr/>
        </p:nvGrpSpPr>
        <p:grpSpPr>
          <a:xfrm>
            <a:off x="1610297" y="854636"/>
            <a:ext cx="4188075" cy="2704605"/>
            <a:chOff x="1610297" y="1051855"/>
            <a:chExt cx="4188075" cy="2704605"/>
          </a:xfrm>
        </p:grpSpPr>
        <p:sp>
          <p:nvSpPr>
            <p:cNvPr id="8" name="TextBox 7">
              <a:extLst>
                <a:ext uri="{FF2B5EF4-FFF2-40B4-BE49-F238E27FC236}">
                  <a16:creationId xmlns:a16="http://schemas.microsoft.com/office/drawing/2014/main" id="{B2A5BEF5-95F5-D443-9DFD-DA254B67690B}"/>
                </a:ext>
              </a:extLst>
            </p:cNvPr>
            <p:cNvSpPr txBox="1"/>
            <p:nvPr/>
          </p:nvSpPr>
          <p:spPr>
            <a:xfrm>
              <a:off x="2722546" y="1051855"/>
              <a:ext cx="2211631" cy="369332"/>
            </a:xfrm>
            <a:prstGeom prst="rect">
              <a:avLst/>
            </a:prstGeom>
            <a:noFill/>
          </p:spPr>
          <p:txBody>
            <a:bodyPr wrap="none" rtlCol="0">
              <a:spAutoFit/>
            </a:bodyPr>
            <a:lstStyle/>
            <a:p>
              <a:r>
                <a:rPr lang="en-US" dirty="0">
                  <a:highlight>
                    <a:srgbClr val="C0C0C0"/>
                  </a:highlight>
                  <a:latin typeface="Times New Roman" panose="02020603050405020304" pitchFamily="18" charset="0"/>
                  <a:cs typeface="Times New Roman" panose="02020603050405020304" pitchFamily="18" charset="0"/>
                </a:rPr>
                <a:t>Week:1</a:t>
              </a:r>
              <a:r>
                <a:rPr lang="en-US" dirty="0">
                  <a:highlight>
                    <a:srgbClr val="C0C0C0"/>
                  </a:highlight>
                  <a:latin typeface="Times New Roman" panose="02020603050405020304" pitchFamily="18" charset="0"/>
                  <a:cs typeface="Times New Roman" panose="02020603050405020304" pitchFamily="18" charset="0"/>
                  <a:sym typeface="Wingdings" pitchFamily="2" charset="2"/>
                </a:rPr>
                <a:t>: (</a:t>
              </a:r>
              <a:r>
                <a:rPr lang="en-US" dirty="0">
                  <a:highlight>
                    <a:srgbClr val="C0C0C0"/>
                  </a:highlight>
                  <a:latin typeface="Times New Roman" panose="02020603050405020304" pitchFamily="18" charset="0"/>
                  <a:cs typeface="Times New Roman" panose="02020603050405020304" pitchFamily="18" charset="0"/>
                </a:rPr>
                <a:t>13-19 Nov).</a:t>
              </a:r>
            </a:p>
          </p:txBody>
        </p:sp>
        <p:pic>
          <p:nvPicPr>
            <p:cNvPr id="5" name="Picture 4">
              <a:extLst>
                <a:ext uri="{FF2B5EF4-FFF2-40B4-BE49-F238E27FC236}">
                  <a16:creationId xmlns:a16="http://schemas.microsoft.com/office/drawing/2014/main" id="{1EE531D5-40DA-C44F-B1A7-0AFD69B95C2D}"/>
                </a:ext>
              </a:extLst>
            </p:cNvPr>
            <p:cNvPicPr>
              <a:picLocks noChangeAspect="1"/>
            </p:cNvPicPr>
            <p:nvPr/>
          </p:nvPicPr>
          <p:blipFill>
            <a:blip r:embed="rId5"/>
            <a:stretch>
              <a:fillRect/>
            </a:stretch>
          </p:blipFill>
          <p:spPr>
            <a:xfrm>
              <a:off x="1610297" y="1379020"/>
              <a:ext cx="4188075" cy="2377440"/>
            </a:xfrm>
            <a:prstGeom prst="rect">
              <a:avLst/>
            </a:prstGeom>
          </p:spPr>
        </p:pic>
        <p:sp>
          <p:nvSpPr>
            <p:cNvPr id="15" name="Donut 14">
              <a:extLst>
                <a:ext uri="{FF2B5EF4-FFF2-40B4-BE49-F238E27FC236}">
                  <a16:creationId xmlns:a16="http://schemas.microsoft.com/office/drawing/2014/main" id="{DB690614-1B90-A44C-A5EF-61B11351DF50}"/>
                </a:ext>
              </a:extLst>
            </p:cNvPr>
            <p:cNvSpPr/>
            <p:nvPr/>
          </p:nvSpPr>
          <p:spPr>
            <a:xfrm>
              <a:off x="3566354" y="1649982"/>
              <a:ext cx="914400" cy="416622"/>
            </a:xfrm>
            <a:prstGeom prst="donut">
              <a:avLst>
                <a:gd name="adj" fmla="val 25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18">
              <a:extLst>
                <a:ext uri="{FF2B5EF4-FFF2-40B4-BE49-F238E27FC236}">
                  <a16:creationId xmlns:a16="http://schemas.microsoft.com/office/drawing/2014/main" id="{365C5800-5435-E14A-9ADA-C51E073D76C9}"/>
                </a:ext>
              </a:extLst>
            </p:cNvPr>
            <p:cNvSpPr/>
            <p:nvPr/>
          </p:nvSpPr>
          <p:spPr>
            <a:xfrm>
              <a:off x="4521018" y="2127337"/>
              <a:ext cx="914400" cy="416622"/>
            </a:xfrm>
            <a:prstGeom prst="donut">
              <a:avLst>
                <a:gd name="adj" fmla="val 25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23">
              <a:extLst>
                <a:ext uri="{FF2B5EF4-FFF2-40B4-BE49-F238E27FC236}">
                  <a16:creationId xmlns:a16="http://schemas.microsoft.com/office/drawing/2014/main" id="{892EE61F-C01F-6345-BDFB-3484991AB98B}"/>
                </a:ext>
              </a:extLst>
            </p:cNvPr>
            <p:cNvSpPr/>
            <p:nvPr/>
          </p:nvSpPr>
          <p:spPr>
            <a:xfrm rot="20275264">
              <a:off x="2161150" y="1813777"/>
              <a:ext cx="914400" cy="191211"/>
            </a:xfrm>
            <a:prstGeom prst="donut">
              <a:avLst>
                <a:gd name="adj" fmla="val 25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TextBox 16">
            <a:extLst>
              <a:ext uri="{FF2B5EF4-FFF2-40B4-BE49-F238E27FC236}">
                <a16:creationId xmlns:a16="http://schemas.microsoft.com/office/drawing/2014/main" id="{5EA12CC0-761B-0940-A653-F218FD8C04E5}"/>
              </a:ext>
            </a:extLst>
          </p:cNvPr>
          <p:cNvSpPr txBox="1"/>
          <p:nvPr/>
        </p:nvSpPr>
        <p:spPr>
          <a:xfrm>
            <a:off x="5887308" y="4225521"/>
            <a:ext cx="6296917" cy="1815882"/>
          </a:xfrm>
          <a:prstGeom prst="rect">
            <a:avLst/>
          </a:prstGeom>
          <a:noFill/>
        </p:spPr>
        <p:txBody>
          <a:bodyPr wrap="none" rtlCol="0">
            <a:spAutoFit/>
          </a:bodyPr>
          <a:lstStyle/>
          <a:p>
            <a:pPr marL="285750" indent="-285750">
              <a:buFont typeface="Arial" panose="020B0604020202020204" pitchFamily="34" charset="0"/>
              <a:buChar char="•"/>
            </a:pPr>
            <a:r>
              <a:rPr lang="en-US" sz="1600" dirty="0">
                <a:latin typeface="Songti TC" panose="02010600040101010101" pitchFamily="2" charset="-120"/>
                <a:ea typeface="Songti TC" panose="02010600040101010101" pitchFamily="2" charset="-120"/>
              </a:rPr>
              <a:t>MJO related, above-normal precipitation is likely over </a:t>
            </a:r>
          </a:p>
          <a:p>
            <a:r>
              <a:rPr lang="en-US" sz="1600" dirty="0">
                <a:latin typeface="Songti TC" panose="02010600040101010101" pitchFamily="2" charset="-120"/>
                <a:ea typeface="Songti TC" panose="02010600040101010101" pitchFamily="2" charset="-120"/>
              </a:rPr>
              <a:t>      Maritime continent</a:t>
            </a:r>
          </a:p>
          <a:p>
            <a:pPr marL="285750" indent="-285750">
              <a:buFont typeface="Arial" panose="020B0604020202020204" pitchFamily="34" charset="0"/>
              <a:buChar char="•"/>
            </a:pPr>
            <a:r>
              <a:rPr lang="en-US" sz="1600" dirty="0">
                <a:latin typeface="Songti TC" panose="02010600040101010101" pitchFamily="2" charset="-120"/>
                <a:ea typeface="Songti TC" panose="02010600040101010101" pitchFamily="2" charset="-120"/>
              </a:rPr>
              <a:t>Precipitation is likely to be above normal over parts of Washington</a:t>
            </a:r>
          </a:p>
          <a:p>
            <a:r>
              <a:rPr lang="en-US" sz="1600" dirty="0">
                <a:latin typeface="Songti TC" panose="02010600040101010101" pitchFamily="2" charset="-120"/>
                <a:ea typeface="Songti TC" panose="02010600040101010101" pitchFamily="2" charset="-120"/>
              </a:rPr>
              <a:t>      State and western Canada</a:t>
            </a:r>
          </a:p>
          <a:p>
            <a:pPr marL="285750" indent="-285750">
              <a:buFont typeface="Arial" panose="020B0604020202020204" pitchFamily="34" charset="0"/>
              <a:buChar char="•"/>
            </a:pPr>
            <a:r>
              <a:rPr lang="en-US" sz="1600" dirty="0">
                <a:latin typeface="Songti TC" panose="02010600040101010101" pitchFamily="2" charset="-120"/>
                <a:ea typeface="Songti TC" panose="02010600040101010101" pitchFamily="2" charset="-120"/>
              </a:rPr>
              <a:t>For the next two weeks, the weather over Europe is expected to be dry</a:t>
            </a:r>
          </a:p>
          <a:p>
            <a:pPr marL="285750" indent="-285750">
              <a:buFont typeface="Arial" panose="020B0604020202020204" pitchFamily="34" charset="0"/>
              <a:buChar char="•"/>
            </a:pPr>
            <a:r>
              <a:rPr lang="en-US" sz="1600" dirty="0">
                <a:latin typeface="Songti TC" panose="02010600040101010101" pitchFamily="2" charset="-120"/>
                <a:ea typeface="Songti TC" panose="02010600040101010101" pitchFamily="2" charset="-120"/>
              </a:rPr>
              <a:t>Amazon likely be continued to receive above-average rainfall </a:t>
            </a:r>
          </a:p>
          <a:p>
            <a:r>
              <a:rPr lang="en-US" sz="1600" dirty="0">
                <a:latin typeface="Songti TC" panose="02010600040101010101" pitchFamily="2" charset="-120"/>
                <a:ea typeface="Songti TC" panose="02010600040101010101" pitchFamily="2" charset="-120"/>
              </a:rPr>
              <a:t>     during next month</a:t>
            </a:r>
          </a:p>
        </p:txBody>
      </p:sp>
    </p:spTree>
    <p:extLst>
      <p:ext uri="{BB962C8B-B14F-4D97-AF65-F5344CB8AC3E}">
        <p14:creationId xmlns:p14="http://schemas.microsoft.com/office/powerpoint/2010/main" val="69566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7641A1-83F3-2C48-B641-36B33DC0CB77}"/>
              </a:ext>
            </a:extLst>
          </p:cNvPr>
          <p:cNvPicPr>
            <a:picLocks noChangeAspect="1"/>
          </p:cNvPicPr>
          <p:nvPr/>
        </p:nvPicPr>
        <p:blipFill>
          <a:blip r:embed="rId2"/>
          <a:stretch>
            <a:fillRect/>
          </a:stretch>
        </p:blipFill>
        <p:spPr>
          <a:xfrm>
            <a:off x="1539748" y="3817277"/>
            <a:ext cx="3409402" cy="365760"/>
          </a:xfrm>
          <a:prstGeom prst="rect">
            <a:avLst/>
          </a:prstGeom>
        </p:spPr>
      </p:pic>
      <p:sp>
        <p:nvSpPr>
          <p:cNvPr id="20" name="TextBox 19">
            <a:extLst>
              <a:ext uri="{FF2B5EF4-FFF2-40B4-BE49-F238E27FC236}">
                <a16:creationId xmlns:a16="http://schemas.microsoft.com/office/drawing/2014/main" id="{438A4435-177B-5E42-A3E3-0313BB4A2871}"/>
              </a:ext>
            </a:extLst>
          </p:cNvPr>
          <p:cNvSpPr txBox="1"/>
          <p:nvPr/>
        </p:nvSpPr>
        <p:spPr>
          <a:xfrm>
            <a:off x="4465686" y="1026606"/>
            <a:ext cx="2714205"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Forecast starting date Nov 12</a:t>
            </a:r>
            <a:r>
              <a:rPr lang="en-US" sz="1600" baseline="30000" dirty="0">
                <a:latin typeface="Times New Roman" panose="02020603050405020304" pitchFamily="18" charset="0"/>
                <a:cs typeface="Times New Roman" panose="02020603050405020304" pitchFamily="18" charset="0"/>
              </a:rPr>
              <a:t>th</a:t>
            </a:r>
          </a:p>
        </p:txBody>
      </p:sp>
      <p:sp>
        <p:nvSpPr>
          <p:cNvPr id="17" name="Title 1">
            <a:extLst>
              <a:ext uri="{FF2B5EF4-FFF2-40B4-BE49-F238E27FC236}">
                <a16:creationId xmlns:a16="http://schemas.microsoft.com/office/drawing/2014/main" id="{64E2A981-925C-264B-8A02-D0376BE3EED6}"/>
              </a:ext>
            </a:extLst>
          </p:cNvPr>
          <p:cNvSpPr>
            <a:spLocks noGrp="1"/>
          </p:cNvSpPr>
          <p:nvPr>
            <p:ph type="title"/>
          </p:nvPr>
        </p:nvSpPr>
        <p:spPr>
          <a:xfrm>
            <a:off x="838200" y="366011"/>
            <a:ext cx="10515600" cy="605031"/>
          </a:xfrm>
        </p:spPr>
        <p:txBody>
          <a:bodyPr>
            <a:normAutofit/>
          </a:bodyPr>
          <a:lstStyle/>
          <a:p>
            <a:pPr algn="ctr"/>
            <a:r>
              <a:rPr lang="en-US" sz="3600" dirty="0">
                <a:solidFill>
                  <a:srgbClr val="0432FF"/>
                </a:solidFill>
                <a:latin typeface="Songti TC" panose="02010600040101010101" pitchFamily="2" charset="-120"/>
                <a:ea typeface="Songti TC" panose="02010600040101010101" pitchFamily="2" charset="-120"/>
                <a:cs typeface="Times New Roman" panose="02020603050405020304" pitchFamily="18" charset="0"/>
              </a:rPr>
              <a:t>IRI Sub-seasonal Forecast : Near-Surface Temperature</a:t>
            </a:r>
          </a:p>
        </p:txBody>
      </p:sp>
      <p:pic>
        <p:nvPicPr>
          <p:cNvPr id="3" name="Picture 2">
            <a:extLst>
              <a:ext uri="{FF2B5EF4-FFF2-40B4-BE49-F238E27FC236}">
                <a16:creationId xmlns:a16="http://schemas.microsoft.com/office/drawing/2014/main" id="{3D6B92A0-BAC9-B048-B872-ED3E56B8D4F0}"/>
              </a:ext>
            </a:extLst>
          </p:cNvPr>
          <p:cNvPicPr>
            <a:picLocks noChangeAspect="1"/>
          </p:cNvPicPr>
          <p:nvPr/>
        </p:nvPicPr>
        <p:blipFill>
          <a:blip r:embed="rId3"/>
          <a:stretch>
            <a:fillRect/>
          </a:stretch>
        </p:blipFill>
        <p:spPr>
          <a:xfrm>
            <a:off x="1077854" y="1361211"/>
            <a:ext cx="4178808" cy="2380035"/>
          </a:xfrm>
          <a:prstGeom prst="rect">
            <a:avLst/>
          </a:prstGeom>
        </p:spPr>
      </p:pic>
      <p:pic>
        <p:nvPicPr>
          <p:cNvPr id="7" name="Picture 6">
            <a:extLst>
              <a:ext uri="{FF2B5EF4-FFF2-40B4-BE49-F238E27FC236}">
                <a16:creationId xmlns:a16="http://schemas.microsoft.com/office/drawing/2014/main" id="{7EC4DCCF-71BC-EF4C-91A3-7ACC0128B685}"/>
              </a:ext>
            </a:extLst>
          </p:cNvPr>
          <p:cNvPicPr>
            <a:picLocks noChangeAspect="1"/>
          </p:cNvPicPr>
          <p:nvPr/>
        </p:nvPicPr>
        <p:blipFill>
          <a:blip r:embed="rId4"/>
          <a:stretch>
            <a:fillRect/>
          </a:stretch>
        </p:blipFill>
        <p:spPr>
          <a:xfrm>
            <a:off x="6581433" y="1537717"/>
            <a:ext cx="4142232" cy="2375208"/>
          </a:xfrm>
          <a:prstGeom prst="rect">
            <a:avLst/>
          </a:prstGeom>
        </p:spPr>
      </p:pic>
      <p:pic>
        <p:nvPicPr>
          <p:cNvPr id="10" name="Picture 9">
            <a:extLst>
              <a:ext uri="{FF2B5EF4-FFF2-40B4-BE49-F238E27FC236}">
                <a16:creationId xmlns:a16="http://schemas.microsoft.com/office/drawing/2014/main" id="{B7E7CA26-F286-234F-BF0E-74D7284D46E4}"/>
              </a:ext>
            </a:extLst>
          </p:cNvPr>
          <p:cNvPicPr>
            <a:picLocks noChangeAspect="1"/>
          </p:cNvPicPr>
          <p:nvPr/>
        </p:nvPicPr>
        <p:blipFill>
          <a:blip r:embed="rId5"/>
          <a:stretch>
            <a:fillRect/>
          </a:stretch>
        </p:blipFill>
        <p:spPr>
          <a:xfrm>
            <a:off x="1163874" y="4482792"/>
            <a:ext cx="4142232" cy="2375208"/>
          </a:xfrm>
          <a:prstGeom prst="rect">
            <a:avLst/>
          </a:prstGeom>
        </p:spPr>
      </p:pic>
      <p:sp>
        <p:nvSpPr>
          <p:cNvPr id="19" name="TextBox 18">
            <a:extLst>
              <a:ext uri="{FF2B5EF4-FFF2-40B4-BE49-F238E27FC236}">
                <a16:creationId xmlns:a16="http://schemas.microsoft.com/office/drawing/2014/main" id="{90AD89E2-ED48-B34F-875F-88EE0016F3B1}"/>
              </a:ext>
            </a:extLst>
          </p:cNvPr>
          <p:cNvSpPr txBox="1"/>
          <p:nvPr/>
        </p:nvSpPr>
        <p:spPr>
          <a:xfrm>
            <a:off x="6096000" y="4579153"/>
            <a:ext cx="6000361" cy="1323439"/>
          </a:xfrm>
          <a:prstGeom prst="rect">
            <a:avLst/>
          </a:prstGeom>
          <a:noFill/>
        </p:spPr>
        <p:txBody>
          <a:bodyPr wrap="none" rtlCol="0">
            <a:spAutoFit/>
          </a:bodyPr>
          <a:lstStyle/>
          <a:p>
            <a:pPr marL="285750" indent="-285750">
              <a:buFont typeface="Arial" panose="020B0604020202020204" pitchFamily="34" charset="0"/>
              <a:buChar char="•"/>
            </a:pPr>
            <a:r>
              <a:rPr lang="en-US" sz="1600" dirty="0">
                <a:latin typeface="Songti TC" panose="02010600040101010101" pitchFamily="2" charset="-120"/>
                <a:ea typeface="Songti TC" panose="02010600040101010101" pitchFamily="2" charset="-120"/>
              </a:rPr>
              <a:t>Above average temperature is likely over central and east Africa</a:t>
            </a:r>
          </a:p>
          <a:p>
            <a:pPr marL="285750" indent="-285750">
              <a:buFont typeface="Arial" panose="020B0604020202020204" pitchFamily="34" charset="0"/>
              <a:buChar char="•"/>
            </a:pPr>
            <a:r>
              <a:rPr lang="en-US" sz="1600" dirty="0">
                <a:latin typeface="Songti TC" panose="02010600040101010101" pitchFamily="2" charset="-120"/>
                <a:ea typeface="Songti TC" panose="02010600040101010101" pitchFamily="2" charset="-120"/>
              </a:rPr>
              <a:t>Below normal temperature is likely over  western Canada </a:t>
            </a:r>
          </a:p>
          <a:p>
            <a:pPr marL="285750" indent="-285750">
              <a:buFont typeface="Arial" panose="020B0604020202020204" pitchFamily="34" charset="0"/>
              <a:buChar char="•"/>
            </a:pPr>
            <a:r>
              <a:rPr lang="en-US" sz="1600" b="1" dirty="0">
                <a:latin typeface="Songti TC" panose="02010600040101010101" pitchFamily="2" charset="-120"/>
                <a:ea typeface="Songti TC" panose="02010600040101010101" pitchFamily="2" charset="-120"/>
              </a:rPr>
              <a:t>Europe</a:t>
            </a:r>
            <a:r>
              <a:rPr lang="en-US" sz="1600" dirty="0">
                <a:latin typeface="Songti TC" panose="02010600040101010101" pitchFamily="2" charset="-120"/>
                <a:ea typeface="Songti TC" panose="02010600040101010101" pitchFamily="2" charset="-120"/>
              </a:rPr>
              <a:t> is  likely to experience cold weather for next two weeks</a:t>
            </a:r>
          </a:p>
          <a:p>
            <a:pPr marL="285750" indent="-285750">
              <a:buFont typeface="Arial" panose="020B0604020202020204" pitchFamily="34" charset="0"/>
              <a:buChar char="•"/>
            </a:pPr>
            <a:r>
              <a:rPr lang="en-US" sz="1600" dirty="0">
                <a:latin typeface="Songti TC" panose="02010600040101010101" pitchFamily="2" charset="-120"/>
                <a:ea typeface="Songti TC" panose="02010600040101010101" pitchFamily="2" charset="-120"/>
              </a:rPr>
              <a:t>Above normal temperature over Southwest  United States is likely </a:t>
            </a:r>
          </a:p>
          <a:p>
            <a:r>
              <a:rPr lang="en-US" sz="1600" dirty="0">
                <a:latin typeface="Songti TC" panose="02010600040101010101" pitchFamily="2" charset="-120"/>
                <a:ea typeface="Songti TC" panose="02010600040101010101" pitchFamily="2" charset="-120"/>
              </a:rPr>
              <a:t>     during next 4 weeks</a:t>
            </a:r>
          </a:p>
        </p:txBody>
      </p:sp>
      <p:sp>
        <p:nvSpPr>
          <p:cNvPr id="16" name="TextBox 15">
            <a:extLst>
              <a:ext uri="{FF2B5EF4-FFF2-40B4-BE49-F238E27FC236}">
                <a16:creationId xmlns:a16="http://schemas.microsoft.com/office/drawing/2014/main" id="{47661741-D7C5-7A41-B5B3-4C6724063820}"/>
              </a:ext>
            </a:extLst>
          </p:cNvPr>
          <p:cNvSpPr txBox="1"/>
          <p:nvPr/>
        </p:nvSpPr>
        <p:spPr>
          <a:xfrm>
            <a:off x="2138633" y="1047073"/>
            <a:ext cx="2211631" cy="369332"/>
          </a:xfrm>
          <a:prstGeom prst="rect">
            <a:avLst/>
          </a:prstGeom>
          <a:noFill/>
        </p:spPr>
        <p:txBody>
          <a:bodyPr wrap="none" rtlCol="0">
            <a:spAutoFit/>
          </a:bodyPr>
          <a:lstStyle/>
          <a:p>
            <a:r>
              <a:rPr lang="en-US" dirty="0">
                <a:highlight>
                  <a:srgbClr val="C0C0C0"/>
                </a:highlight>
                <a:latin typeface="Times New Roman" panose="02020603050405020304" pitchFamily="18" charset="0"/>
                <a:cs typeface="Times New Roman" panose="02020603050405020304" pitchFamily="18" charset="0"/>
              </a:rPr>
              <a:t>Week:1</a:t>
            </a:r>
            <a:r>
              <a:rPr lang="en-US" dirty="0">
                <a:highlight>
                  <a:srgbClr val="C0C0C0"/>
                </a:highlight>
                <a:latin typeface="Times New Roman" panose="02020603050405020304" pitchFamily="18" charset="0"/>
                <a:cs typeface="Times New Roman" panose="02020603050405020304" pitchFamily="18" charset="0"/>
                <a:sym typeface="Wingdings" pitchFamily="2" charset="2"/>
              </a:rPr>
              <a:t>: (</a:t>
            </a:r>
            <a:r>
              <a:rPr lang="en-US" dirty="0">
                <a:highlight>
                  <a:srgbClr val="C0C0C0"/>
                </a:highlight>
                <a:latin typeface="Times New Roman" panose="02020603050405020304" pitchFamily="18" charset="0"/>
                <a:cs typeface="Times New Roman" panose="02020603050405020304" pitchFamily="18" charset="0"/>
              </a:rPr>
              <a:t>13-19 Nov).</a:t>
            </a:r>
          </a:p>
        </p:txBody>
      </p:sp>
      <p:sp>
        <p:nvSpPr>
          <p:cNvPr id="18" name="TextBox 17">
            <a:extLst>
              <a:ext uri="{FF2B5EF4-FFF2-40B4-BE49-F238E27FC236}">
                <a16:creationId xmlns:a16="http://schemas.microsoft.com/office/drawing/2014/main" id="{0BFF51F0-46A9-E04F-89C1-0551211B1D92}"/>
              </a:ext>
            </a:extLst>
          </p:cNvPr>
          <p:cNvSpPr txBox="1"/>
          <p:nvPr/>
        </p:nvSpPr>
        <p:spPr>
          <a:xfrm>
            <a:off x="7864224" y="1231739"/>
            <a:ext cx="2305631" cy="369332"/>
          </a:xfrm>
          <a:prstGeom prst="rect">
            <a:avLst/>
          </a:prstGeom>
          <a:noFill/>
        </p:spPr>
        <p:txBody>
          <a:bodyPr wrap="none" rtlCol="0">
            <a:spAutoFit/>
          </a:bodyPr>
          <a:lstStyle/>
          <a:p>
            <a:r>
              <a:rPr lang="en-US" dirty="0">
                <a:highlight>
                  <a:srgbClr val="C0C0C0"/>
                </a:highlight>
                <a:latin typeface="Times New Roman" panose="02020603050405020304" pitchFamily="18" charset="0"/>
                <a:cs typeface="Times New Roman" panose="02020603050405020304" pitchFamily="18" charset="0"/>
              </a:rPr>
              <a:t>Week:2 (20-26 Nov.)   </a:t>
            </a:r>
          </a:p>
        </p:txBody>
      </p:sp>
      <p:sp>
        <p:nvSpPr>
          <p:cNvPr id="23" name="TextBox 22">
            <a:extLst>
              <a:ext uri="{FF2B5EF4-FFF2-40B4-BE49-F238E27FC236}">
                <a16:creationId xmlns:a16="http://schemas.microsoft.com/office/drawing/2014/main" id="{5CB42449-E413-3049-BAB1-D80D2B522019}"/>
              </a:ext>
            </a:extLst>
          </p:cNvPr>
          <p:cNvSpPr txBox="1"/>
          <p:nvPr/>
        </p:nvSpPr>
        <p:spPr>
          <a:xfrm>
            <a:off x="2138633" y="4164705"/>
            <a:ext cx="2749663" cy="369332"/>
          </a:xfrm>
          <a:prstGeom prst="rect">
            <a:avLst/>
          </a:prstGeom>
          <a:noFill/>
        </p:spPr>
        <p:txBody>
          <a:bodyPr wrap="none" rtlCol="0">
            <a:spAutoFit/>
          </a:bodyPr>
          <a:lstStyle/>
          <a:p>
            <a:r>
              <a:rPr lang="en-US" dirty="0">
                <a:highlight>
                  <a:srgbClr val="C0C0C0"/>
                </a:highlight>
                <a:latin typeface="Times New Roman" panose="02020603050405020304" pitchFamily="18" charset="0"/>
                <a:cs typeface="Times New Roman" panose="02020603050405020304" pitchFamily="18" charset="0"/>
              </a:rPr>
              <a:t>Week:3+4 (27Nov.-10Dec) </a:t>
            </a:r>
          </a:p>
        </p:txBody>
      </p:sp>
    </p:spTree>
    <p:extLst>
      <p:ext uri="{BB962C8B-B14F-4D97-AF65-F5344CB8AC3E}">
        <p14:creationId xmlns:p14="http://schemas.microsoft.com/office/powerpoint/2010/main" val="212016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2BFFEAB-38FC-4C40-96EE-FDB08A0B5BB1}"/>
              </a:ext>
            </a:extLst>
          </p:cNvPr>
          <p:cNvPicPr>
            <a:picLocks noChangeAspect="1"/>
          </p:cNvPicPr>
          <p:nvPr/>
        </p:nvPicPr>
        <p:blipFill>
          <a:blip r:embed="rId2"/>
          <a:stretch>
            <a:fillRect/>
          </a:stretch>
        </p:blipFill>
        <p:spPr>
          <a:xfrm>
            <a:off x="6563018" y="3954071"/>
            <a:ext cx="4491947" cy="2560320"/>
          </a:xfrm>
          <a:prstGeom prst="rect">
            <a:avLst/>
          </a:prstGeom>
        </p:spPr>
      </p:pic>
      <p:sp>
        <p:nvSpPr>
          <p:cNvPr id="20" name="TextBox 19">
            <a:extLst>
              <a:ext uri="{FF2B5EF4-FFF2-40B4-BE49-F238E27FC236}">
                <a16:creationId xmlns:a16="http://schemas.microsoft.com/office/drawing/2014/main" id="{438A4435-177B-5E42-A3E3-0313BB4A2871}"/>
              </a:ext>
            </a:extLst>
          </p:cNvPr>
          <p:cNvSpPr txBox="1"/>
          <p:nvPr/>
        </p:nvSpPr>
        <p:spPr>
          <a:xfrm>
            <a:off x="4486424" y="688582"/>
            <a:ext cx="3219151" cy="338554"/>
          </a:xfrm>
          <a:prstGeom prst="rect">
            <a:avLst/>
          </a:prstGeom>
          <a:noFill/>
        </p:spPr>
        <p:txBody>
          <a:bodyPr wrap="none" rtlCol="0">
            <a:spAutoFit/>
          </a:bodyPr>
          <a:lstStyle/>
          <a:p>
            <a:r>
              <a:rPr lang="en-US" sz="1600" dirty="0">
                <a:latin typeface="Songti TC" panose="02010600040101010101" pitchFamily="2" charset="-120"/>
                <a:ea typeface="Songti TC" panose="02010600040101010101" pitchFamily="2" charset="-120"/>
                <a:cs typeface="Times New Roman" panose="02020603050405020304" pitchFamily="18" charset="0"/>
              </a:rPr>
              <a:t>Forecast initialization date Nov 17</a:t>
            </a:r>
            <a:r>
              <a:rPr lang="en-US" sz="1600" baseline="30000" dirty="0">
                <a:latin typeface="Songti TC" panose="02010600040101010101" pitchFamily="2" charset="-120"/>
                <a:ea typeface="Songti TC" panose="02010600040101010101" pitchFamily="2" charset="-120"/>
                <a:cs typeface="Times New Roman" panose="02020603050405020304" pitchFamily="18" charset="0"/>
              </a:rPr>
              <a:t>th</a:t>
            </a:r>
          </a:p>
        </p:txBody>
      </p:sp>
      <p:sp>
        <p:nvSpPr>
          <p:cNvPr id="17" name="Title 1">
            <a:extLst>
              <a:ext uri="{FF2B5EF4-FFF2-40B4-BE49-F238E27FC236}">
                <a16:creationId xmlns:a16="http://schemas.microsoft.com/office/drawing/2014/main" id="{64E2A981-925C-264B-8A02-D0376BE3EED6}"/>
              </a:ext>
            </a:extLst>
          </p:cNvPr>
          <p:cNvSpPr>
            <a:spLocks noGrp="1"/>
          </p:cNvSpPr>
          <p:nvPr>
            <p:ph type="title"/>
          </p:nvPr>
        </p:nvSpPr>
        <p:spPr>
          <a:xfrm>
            <a:off x="869713" y="143160"/>
            <a:ext cx="10515600" cy="605031"/>
          </a:xfrm>
        </p:spPr>
        <p:txBody>
          <a:bodyPr>
            <a:normAutofit/>
          </a:bodyPr>
          <a:lstStyle/>
          <a:p>
            <a:pPr algn="ctr"/>
            <a:r>
              <a:rPr lang="en-US" sz="3600" dirty="0">
                <a:solidFill>
                  <a:srgbClr val="0432FF"/>
                </a:solidFill>
                <a:latin typeface="Songti TC" panose="02010600040101010101" pitchFamily="2" charset="-120"/>
                <a:ea typeface="Songti TC" panose="02010600040101010101" pitchFamily="2" charset="-120"/>
                <a:cs typeface="Times New Roman" panose="02020603050405020304" pitchFamily="18" charset="0"/>
              </a:rPr>
              <a:t>IRI Sub-seasonal Forecast : Updated today</a:t>
            </a:r>
          </a:p>
        </p:txBody>
      </p:sp>
      <p:grpSp>
        <p:nvGrpSpPr>
          <p:cNvPr id="27" name="Group 26">
            <a:extLst>
              <a:ext uri="{FF2B5EF4-FFF2-40B4-BE49-F238E27FC236}">
                <a16:creationId xmlns:a16="http://schemas.microsoft.com/office/drawing/2014/main" id="{B35B8175-1CE6-FE47-A0D8-555A82F42CCE}"/>
              </a:ext>
            </a:extLst>
          </p:cNvPr>
          <p:cNvGrpSpPr/>
          <p:nvPr/>
        </p:nvGrpSpPr>
        <p:grpSpPr>
          <a:xfrm>
            <a:off x="1481188" y="872240"/>
            <a:ext cx="9540301" cy="2742987"/>
            <a:chOff x="1481188" y="1172688"/>
            <a:chExt cx="9540301" cy="2742987"/>
          </a:xfrm>
        </p:grpSpPr>
        <p:grpSp>
          <p:nvGrpSpPr>
            <p:cNvPr id="11" name="Group 10">
              <a:extLst>
                <a:ext uri="{FF2B5EF4-FFF2-40B4-BE49-F238E27FC236}">
                  <a16:creationId xmlns:a16="http://schemas.microsoft.com/office/drawing/2014/main" id="{6B7FA2C2-AE80-A043-8809-89A221FD3CE3}"/>
                </a:ext>
              </a:extLst>
            </p:cNvPr>
            <p:cNvGrpSpPr/>
            <p:nvPr/>
          </p:nvGrpSpPr>
          <p:grpSpPr>
            <a:xfrm>
              <a:off x="1481188" y="1172688"/>
              <a:ext cx="4441560" cy="2729597"/>
              <a:chOff x="1481188" y="1211877"/>
              <a:chExt cx="4441560" cy="2729597"/>
            </a:xfrm>
          </p:grpSpPr>
          <p:pic>
            <p:nvPicPr>
              <p:cNvPr id="4" name="Picture 3">
                <a:extLst>
                  <a:ext uri="{FF2B5EF4-FFF2-40B4-BE49-F238E27FC236}">
                    <a16:creationId xmlns:a16="http://schemas.microsoft.com/office/drawing/2014/main" id="{EC4F1107-C92F-6147-9F70-EBA716039701}"/>
                  </a:ext>
                </a:extLst>
              </p:cNvPr>
              <p:cNvPicPr>
                <a:picLocks noChangeAspect="1"/>
              </p:cNvPicPr>
              <p:nvPr/>
            </p:nvPicPr>
            <p:blipFill>
              <a:blip r:embed="rId3"/>
              <a:stretch>
                <a:fillRect/>
              </a:stretch>
            </p:blipFill>
            <p:spPr>
              <a:xfrm>
                <a:off x="1481188" y="1381154"/>
                <a:ext cx="4441560" cy="2560320"/>
              </a:xfrm>
              <a:prstGeom prst="rect">
                <a:avLst/>
              </a:prstGeom>
            </p:spPr>
          </p:pic>
          <p:sp>
            <p:nvSpPr>
              <p:cNvPr id="6" name="TextBox 5">
                <a:extLst>
                  <a:ext uri="{FF2B5EF4-FFF2-40B4-BE49-F238E27FC236}">
                    <a16:creationId xmlns:a16="http://schemas.microsoft.com/office/drawing/2014/main" id="{290651DE-F29E-E247-AE1A-A016F572AE9C}"/>
                  </a:ext>
                </a:extLst>
              </p:cNvPr>
              <p:cNvSpPr txBox="1"/>
              <p:nvPr/>
            </p:nvSpPr>
            <p:spPr>
              <a:xfrm>
                <a:off x="2513982" y="1211877"/>
                <a:ext cx="2472152" cy="338554"/>
              </a:xfrm>
              <a:prstGeom prst="rect">
                <a:avLst/>
              </a:prstGeom>
              <a:noFill/>
            </p:spPr>
            <p:txBody>
              <a:bodyPr wrap="none" rtlCol="0">
                <a:spAutoFit/>
              </a:bodyPr>
              <a:lstStyle/>
              <a:p>
                <a:r>
                  <a:rPr lang="en-US" sz="1600" dirty="0">
                    <a:latin typeface="Songti TC" panose="02010600040101010101" pitchFamily="2" charset="-120"/>
                    <a:ea typeface="Songti TC" panose="02010600040101010101" pitchFamily="2" charset="-120"/>
                  </a:rPr>
                  <a:t>Week 2+3 (27Nov.-10 Dec.)</a:t>
                </a:r>
              </a:p>
            </p:txBody>
          </p:sp>
        </p:grpSp>
        <p:grpSp>
          <p:nvGrpSpPr>
            <p:cNvPr id="26" name="Group 25">
              <a:extLst>
                <a:ext uri="{FF2B5EF4-FFF2-40B4-BE49-F238E27FC236}">
                  <a16:creationId xmlns:a16="http://schemas.microsoft.com/office/drawing/2014/main" id="{9606087D-55C8-7B4C-B9BA-6EBF1C693760}"/>
                </a:ext>
              </a:extLst>
            </p:cNvPr>
            <p:cNvGrpSpPr/>
            <p:nvPr/>
          </p:nvGrpSpPr>
          <p:grpSpPr>
            <a:xfrm>
              <a:off x="6638719" y="1205437"/>
              <a:ext cx="4382770" cy="2710238"/>
              <a:chOff x="6638719" y="1205437"/>
              <a:chExt cx="4382770" cy="2710238"/>
            </a:xfrm>
          </p:grpSpPr>
          <p:pic>
            <p:nvPicPr>
              <p:cNvPr id="9" name="Picture 8">
                <a:extLst>
                  <a:ext uri="{FF2B5EF4-FFF2-40B4-BE49-F238E27FC236}">
                    <a16:creationId xmlns:a16="http://schemas.microsoft.com/office/drawing/2014/main" id="{45B969D0-11D3-D341-A3B6-F8C8B870099E}"/>
                  </a:ext>
                </a:extLst>
              </p:cNvPr>
              <p:cNvPicPr>
                <a:picLocks noChangeAspect="1"/>
              </p:cNvPicPr>
              <p:nvPr/>
            </p:nvPicPr>
            <p:blipFill>
              <a:blip r:embed="rId4"/>
              <a:stretch>
                <a:fillRect/>
              </a:stretch>
            </p:blipFill>
            <p:spPr>
              <a:xfrm>
                <a:off x="6638719" y="1355355"/>
                <a:ext cx="4382770" cy="2560320"/>
              </a:xfrm>
              <a:prstGeom prst="rect">
                <a:avLst/>
              </a:prstGeom>
            </p:spPr>
          </p:pic>
          <p:sp>
            <p:nvSpPr>
              <p:cNvPr id="23" name="TextBox 22">
                <a:extLst>
                  <a:ext uri="{FF2B5EF4-FFF2-40B4-BE49-F238E27FC236}">
                    <a16:creationId xmlns:a16="http://schemas.microsoft.com/office/drawing/2014/main" id="{C616D610-1B38-7349-B551-D265D4443F40}"/>
                  </a:ext>
                </a:extLst>
              </p:cNvPr>
              <p:cNvSpPr txBox="1"/>
              <p:nvPr/>
            </p:nvSpPr>
            <p:spPr>
              <a:xfrm>
                <a:off x="7642118" y="1205437"/>
                <a:ext cx="2400016" cy="338554"/>
              </a:xfrm>
              <a:prstGeom prst="rect">
                <a:avLst/>
              </a:prstGeom>
              <a:noFill/>
            </p:spPr>
            <p:txBody>
              <a:bodyPr wrap="none" rtlCol="0">
                <a:spAutoFit/>
              </a:bodyPr>
              <a:lstStyle/>
              <a:p>
                <a:r>
                  <a:rPr lang="en-US" sz="1600" dirty="0">
                    <a:latin typeface="Songti TC" panose="02010600040101010101" pitchFamily="2" charset="-120"/>
                    <a:ea typeface="Songti TC" panose="02010600040101010101" pitchFamily="2" charset="-120"/>
                  </a:rPr>
                  <a:t>Week 3+4( 4 Dec.-17 Dec.)</a:t>
                </a:r>
              </a:p>
            </p:txBody>
          </p:sp>
        </p:grpSp>
      </p:grpSp>
      <p:pic>
        <p:nvPicPr>
          <p:cNvPr id="16" name="Picture 15">
            <a:extLst>
              <a:ext uri="{FF2B5EF4-FFF2-40B4-BE49-F238E27FC236}">
                <a16:creationId xmlns:a16="http://schemas.microsoft.com/office/drawing/2014/main" id="{D4F869FD-FCBC-CD43-B9F1-5AD524B9BF0F}"/>
              </a:ext>
            </a:extLst>
          </p:cNvPr>
          <p:cNvPicPr>
            <a:picLocks noChangeAspect="1"/>
          </p:cNvPicPr>
          <p:nvPr/>
        </p:nvPicPr>
        <p:blipFill>
          <a:blip r:embed="rId5"/>
          <a:stretch>
            <a:fillRect/>
          </a:stretch>
        </p:blipFill>
        <p:spPr>
          <a:xfrm>
            <a:off x="1418999" y="3950347"/>
            <a:ext cx="4501354" cy="2560320"/>
          </a:xfrm>
          <a:prstGeom prst="rect">
            <a:avLst/>
          </a:prstGeom>
        </p:spPr>
      </p:pic>
      <p:pic>
        <p:nvPicPr>
          <p:cNvPr id="5" name="Picture 4">
            <a:extLst>
              <a:ext uri="{FF2B5EF4-FFF2-40B4-BE49-F238E27FC236}">
                <a16:creationId xmlns:a16="http://schemas.microsoft.com/office/drawing/2014/main" id="{C37641A1-83F3-2C48-B641-36B33DC0CB77}"/>
              </a:ext>
            </a:extLst>
          </p:cNvPr>
          <p:cNvPicPr>
            <a:picLocks noChangeAspect="1"/>
          </p:cNvPicPr>
          <p:nvPr/>
        </p:nvPicPr>
        <p:blipFill>
          <a:blip r:embed="rId6"/>
          <a:stretch>
            <a:fillRect/>
          </a:stretch>
        </p:blipFill>
        <p:spPr>
          <a:xfrm>
            <a:off x="4700959" y="6491989"/>
            <a:ext cx="3409402" cy="365760"/>
          </a:xfrm>
          <a:prstGeom prst="rect">
            <a:avLst/>
          </a:prstGeom>
        </p:spPr>
      </p:pic>
      <p:pic>
        <p:nvPicPr>
          <p:cNvPr id="25" name="Picture 24">
            <a:extLst>
              <a:ext uri="{FF2B5EF4-FFF2-40B4-BE49-F238E27FC236}">
                <a16:creationId xmlns:a16="http://schemas.microsoft.com/office/drawing/2014/main" id="{1A1B96BC-EAE6-124A-AEEF-DE9CC9147B90}"/>
              </a:ext>
            </a:extLst>
          </p:cNvPr>
          <p:cNvPicPr>
            <a:picLocks noChangeAspect="1"/>
          </p:cNvPicPr>
          <p:nvPr/>
        </p:nvPicPr>
        <p:blipFill>
          <a:blip r:embed="rId7"/>
          <a:stretch>
            <a:fillRect/>
          </a:stretch>
        </p:blipFill>
        <p:spPr>
          <a:xfrm>
            <a:off x="4552368" y="3533827"/>
            <a:ext cx="3706583" cy="457200"/>
          </a:xfrm>
          <a:prstGeom prst="rect">
            <a:avLst/>
          </a:prstGeom>
        </p:spPr>
      </p:pic>
    </p:spTree>
    <p:extLst>
      <p:ext uri="{BB962C8B-B14F-4D97-AF65-F5344CB8AC3E}">
        <p14:creationId xmlns:p14="http://schemas.microsoft.com/office/powerpoint/2010/main" val="1215134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19058</TotalTime>
  <Words>551</Words>
  <Application>Microsoft Macintosh PowerPoint</Application>
  <PresentationFormat>Widescreen</PresentationFormat>
  <Paragraphs>62</Paragraphs>
  <Slides>10</Slides>
  <Notes>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Songti TC</vt:lpstr>
      <vt:lpstr>Arial</vt:lpstr>
      <vt:lpstr>Calibri</vt:lpstr>
      <vt:lpstr>Calibri Light</vt:lpstr>
      <vt:lpstr>Gill Sans</vt:lpstr>
      <vt:lpstr>Gill Sans Light</vt:lpstr>
      <vt:lpstr>Times New Roman</vt:lpstr>
      <vt:lpstr>Office Theme</vt:lpstr>
      <vt:lpstr>PowerPoint Presentation</vt:lpstr>
      <vt:lpstr>Sub-seasonal climate drivers</vt:lpstr>
      <vt:lpstr>Current and Past evolution of the MJO</vt:lpstr>
      <vt:lpstr>Current and Past evolution of the MJO Wheeler-Hendon Indices</vt:lpstr>
      <vt:lpstr>MJO 15-day Forecast from NCEP GEFS model</vt:lpstr>
      <vt:lpstr>Sub-seasonal Forecast: Weather Regimes</vt:lpstr>
      <vt:lpstr>IRI Sub-seasonal Forecast: Precipitation</vt:lpstr>
      <vt:lpstr>IRI Sub-seasonal Forecast : Near-Surface Temperature</vt:lpstr>
      <vt:lpstr>IRI Sub-seasonal Forecast : Updated today</vt:lpstr>
      <vt:lpstr>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Forecast Forum: Nov, 2019 Briefing</dc:title>
  <dc:creator>Microsoft Office User</dc:creator>
  <cp:lastModifiedBy>Microsoft Office User</cp:lastModifiedBy>
  <cp:revision>89</cp:revision>
  <dcterms:created xsi:type="dcterms:W3CDTF">2020-01-07T18:58:08Z</dcterms:created>
  <dcterms:modified xsi:type="dcterms:W3CDTF">2021-11-18T20:05:05Z</dcterms:modified>
</cp:coreProperties>
</file>