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4009" r:id="rId2"/>
    <p:sldId id="4011" r:id="rId3"/>
    <p:sldId id="4019" r:id="rId4"/>
    <p:sldId id="290" r:id="rId5"/>
    <p:sldId id="303" r:id="rId6"/>
    <p:sldId id="291" r:id="rId7"/>
    <p:sldId id="304" r:id="rId8"/>
    <p:sldId id="4020" r:id="rId9"/>
    <p:sldId id="292" r:id="rId10"/>
    <p:sldId id="293" r:id="rId11"/>
    <p:sldId id="30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22"/>
    <p:restoredTop sz="95398"/>
  </p:normalViewPr>
  <p:slideViewPr>
    <p:cSldViewPr snapToGrid="0" snapToObjects="1">
      <p:cViewPr varScale="1">
        <p:scale>
          <a:sx n="73" d="100"/>
          <a:sy n="73" d="100"/>
        </p:scale>
        <p:origin x="216" y="1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F3DF9-6E49-914F-957A-B357012B3CA8}" type="datetimeFigureOut">
              <a:rPr lang="en-US" smtClean="0"/>
              <a:t>3/18/22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1A4F-BEED-134E-B385-DDE755F90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3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90CF6-87E9-FB47-9A50-CA7FE26798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05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22A6E-395E-E14D-B874-422196533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BEF9AE-5AC7-9E45-BB29-6B04B281E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CA0D0-C04E-9643-B42C-05BD46179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3/18/22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81F3-A1A5-E74F-84FD-A14E52810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3A9C5-8305-FB4B-9141-73B18345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4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A4A36-2F34-6E4C-BC1A-45246B922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470E34-BE7B-9B46-A983-D6FC09C0D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623C2-57A8-094C-A934-523126CB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3/18/22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D4CBE-6192-7E44-926D-FE85D9ED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AD28C-BEB0-8245-9274-7B79EED0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3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CDB069-2426-5048-833A-885D69C106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EBDF2-8A7D-E145-97D5-8568C1EEC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FF76-C5A2-BE40-9867-D18373AD6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3/18/22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3439C-6A5B-0547-BEC7-0B5FD3C77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F2ED5-68C8-B340-9F25-C22233A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53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9653361-B415-EE48-AECD-7D8A412987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"/>
            <a:ext cx="13582608" cy="700353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22111E9-B128-EA4D-8F6D-C20371DD01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600" y="108445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500" b="0" i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 dirty="0"/>
              <a:t>Title goes here and</a:t>
            </a:r>
            <a:br>
              <a:rPr lang="en-US" dirty="0"/>
            </a:br>
            <a:r>
              <a:rPr lang="en-US" dirty="0"/>
              <a:t>also here if needed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7429C6-8C50-0646-9789-DB3076FFEB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5600" y="6199105"/>
            <a:ext cx="2947581" cy="658895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FE1071E-8FE4-514C-98EA-79DD42375E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5600" y="2849452"/>
            <a:ext cx="639253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 i="0">
                <a:solidFill>
                  <a:schemeClr val="bg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defRPr>
            </a:lvl5pPr>
          </a:lstStyle>
          <a:p>
            <a:pPr lvl="0"/>
            <a:r>
              <a:rPr lang="en-US" dirty="0"/>
              <a:t>Your name</a:t>
            </a:r>
          </a:p>
        </p:txBody>
      </p:sp>
    </p:spTree>
    <p:extLst>
      <p:ext uri="{BB962C8B-B14F-4D97-AF65-F5344CB8AC3E}">
        <p14:creationId xmlns:p14="http://schemas.microsoft.com/office/powerpoint/2010/main" val="4006072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10327-A3C6-3344-B10A-2405F91B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DE664-92E3-C84C-B537-B52D4194D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D3BE8-3E6A-154C-91E6-65C18C339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3/18/22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63F48-C028-224E-B5D9-163076B09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5CE0C-D3E7-CE44-88FB-75DE535AF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8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D7B99-3B8D-8644-998D-DFF710BC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F675A-8C92-C04A-B4A1-91E143300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05780-8252-AF4F-8232-B4F8D740D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3/18/22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6BFAF-73FE-324D-B23F-E7822C8B2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B7A43-77A3-494E-8259-40C1E054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2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69CDC-9E1D-5B42-9B52-F4253970E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4CE51-44AB-EC40-A9A1-4E699748B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DA772E-E77B-224F-8912-2197475DB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89FD1-28DC-0443-BFCA-5C68A1DF8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3/18/22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29069-0156-744E-8E19-46BE96E35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9FA34-AF7D-FD4C-B14A-016B6B96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4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843DD-9022-E04B-93ED-AA553137E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B9B0F-5688-1B45-AEE0-C51E6A6B0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F81D9-34BC-044B-977A-B21CDD663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876AE4-2AD7-404A-AE41-3583DFA5C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F25039-D9B6-4C4B-9490-1BFB92F3C0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0E35E8-DF3C-4148-A2CA-F926E3430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3/18/22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3EA631-3EB5-B241-B6DE-1D1ADB26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ABD05-F69A-D741-B2F1-6D894252F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7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451BA-2A42-4C44-9417-27CF5A0F4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5F6D51-DFF2-3242-A8A4-36A7786DD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3/18/22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6CB053-830E-2E41-8CBD-9818944DD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901EBB-D66B-984C-8010-73660E41F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1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C69E5B-5A26-5E41-9DA2-96C1B38DC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3/18/22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FE638-DB31-E646-AD6D-ADE47EFBD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15EE5-C58C-084A-BEA8-1ADE2F90D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9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25A47-35B0-164B-8064-410099DDA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AA409-723D-7943-A372-0576ECC9C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793FE-9494-764B-81EC-75C4A2065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939E-1BDB-3741-AE42-EAD4FA8B7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3/18/22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CC4CB-D9B6-9048-8670-04985BC81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82DC-4C22-E44A-AEE2-6F88A9C43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0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44F2F-1F9F-CB4F-8937-7157DA187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4C429-A887-7C4C-A320-A78088EFB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89631-816C-554C-B2F2-64BA1FCFF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1F6C8-C61F-5148-B11F-36C8B8F8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3/18/22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E37E3-CDD6-E045-9724-64200AE5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3481D-8BC3-A449-9ABC-34C239090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FED8D3-80F6-1442-9F91-84FED9725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07BFF-D008-3145-9B0E-F0AD406DE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C2E90-ED2F-C241-8045-5C0CD67D8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411-4EBC-0049-BF32-5FBB8D1D9978}" type="datetimeFigureOut">
              <a:rPr lang="en-US" smtClean="0"/>
              <a:t>3/18/22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2DB36-313B-6E42-8492-DE93E7C66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28330-FC51-B04C-812E-65DC1D9F7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7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5F7E5E-48B6-0040-AD3C-850FDF4AE3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2077" y="3115076"/>
            <a:ext cx="2847846" cy="627847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Songti TC" panose="02010600040101010101" pitchFamily="2" charset="-120"/>
                <a:ea typeface="Songti TC" panose="02010600040101010101" pitchFamily="2" charset="-120"/>
              </a:rPr>
              <a:t>Bohar</a:t>
            </a:r>
            <a:r>
              <a:rPr lang="en-US" sz="3600" dirty="0">
                <a:latin typeface="Songti TC" panose="02010600040101010101" pitchFamily="2" charset="-120"/>
                <a:ea typeface="Songti TC" panose="02010600040101010101" pitchFamily="2" charset="-120"/>
              </a:rPr>
              <a:t> Singh</a:t>
            </a:r>
          </a:p>
          <a:p>
            <a:endParaRPr lang="en-US" sz="3600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D69235B7-BBF8-3F42-924C-C33FB04C48CB}"/>
              </a:ext>
            </a:extLst>
          </p:cNvPr>
          <p:cNvSpPr txBox="1">
            <a:spLocks/>
          </p:cNvSpPr>
          <p:nvPr/>
        </p:nvSpPr>
        <p:spPr>
          <a:xfrm>
            <a:off x="341634" y="686275"/>
            <a:ext cx="11508732" cy="1809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n-US" sz="6000" dirty="0">
                <a:latin typeface="Songti TC" panose="02010600040101010101" pitchFamily="2" charset="-120"/>
                <a:ea typeface="Songti TC" panose="02010600040101010101" pitchFamily="2" charset="-120"/>
              </a:rPr>
              <a:t>IRI Climate Briefing: March. 18, 2022</a:t>
            </a:r>
          </a:p>
          <a:p>
            <a:r>
              <a:rPr lang="en-US" sz="4800" dirty="0">
                <a:latin typeface="Songti TC" panose="02010600040101010101" pitchFamily="2" charset="-120"/>
                <a:ea typeface="Songti TC" panose="02010600040101010101" pitchFamily="2" charset="-120"/>
              </a:rPr>
              <a:t> Sub-seasonal Update </a:t>
            </a:r>
            <a:endParaRPr lang="en-US" sz="5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3E39E3-BC8D-1D43-A597-F165474B5C15}"/>
              </a:ext>
            </a:extLst>
          </p:cNvPr>
          <p:cNvSpPr txBox="1"/>
          <p:nvPr/>
        </p:nvSpPr>
        <p:spPr>
          <a:xfrm>
            <a:off x="7467600" y="6488668"/>
            <a:ext cx="249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bohar@iri.Columbia.edu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289C1D-86F1-1E40-843F-2E7A8C7FB7D4}"/>
              </a:ext>
            </a:extLst>
          </p:cNvPr>
          <p:cNvSpPr txBox="1"/>
          <p:nvPr/>
        </p:nvSpPr>
        <p:spPr>
          <a:xfrm>
            <a:off x="1233588" y="3909713"/>
            <a:ext cx="23150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Acknowledgement:</a:t>
            </a:r>
          </a:p>
          <a:p>
            <a:r>
              <a:rPr lang="en-US" dirty="0">
                <a:solidFill>
                  <a:schemeClr val="bg1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Jing Yuan</a:t>
            </a:r>
          </a:p>
          <a:p>
            <a:r>
              <a:rPr lang="en-US" dirty="0">
                <a:solidFill>
                  <a:schemeClr val="bg1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Dr. Andrew Robertson</a:t>
            </a:r>
          </a:p>
          <a:p>
            <a:r>
              <a:rPr lang="en-US" dirty="0">
                <a:solidFill>
                  <a:schemeClr val="bg1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Jeff </a:t>
            </a:r>
            <a:r>
              <a:rPr lang="en-US" dirty="0" err="1">
                <a:solidFill>
                  <a:schemeClr val="bg1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Turmelle</a:t>
            </a:r>
            <a:endParaRPr lang="en-US" dirty="0">
              <a:solidFill>
                <a:schemeClr val="bg1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1382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438A4435-177B-5E42-A3E3-0313BB4A2871}"/>
              </a:ext>
            </a:extLst>
          </p:cNvPr>
          <p:cNvSpPr txBox="1"/>
          <p:nvPr/>
        </p:nvSpPr>
        <p:spPr>
          <a:xfrm>
            <a:off x="5020008" y="522185"/>
            <a:ext cx="2513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 issued on  Mar 18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4E2A981-925C-264B-8A02-D0376BE3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00" y="123840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IRI Sub-seasonal Forecast : Near-Surface Temperature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AD89E2-ED48-B34F-875F-88EE0016F3B1}"/>
              </a:ext>
            </a:extLst>
          </p:cNvPr>
          <p:cNvSpPr txBox="1"/>
          <p:nvPr/>
        </p:nvSpPr>
        <p:spPr>
          <a:xfrm>
            <a:off x="6096000" y="4146511"/>
            <a:ext cx="5715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Above normal temperature is likely over  northwest United States over  the next week  and below normal next week</a:t>
            </a:r>
          </a:p>
          <a:p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Above normal average temperature is likely South Asia</a:t>
            </a:r>
          </a:p>
          <a:p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F0D03C-5754-414D-AED9-40F879BC1C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72"/>
          <a:stretch/>
        </p:blipFill>
        <p:spPr>
          <a:xfrm>
            <a:off x="862620" y="830595"/>
            <a:ext cx="4965647" cy="26370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727731-F737-D74B-8018-687CDFA3E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947" y="865724"/>
            <a:ext cx="4988562" cy="2834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7659CC-1FA4-9B49-B2DA-C7280206F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610" y="3700507"/>
            <a:ext cx="4803044" cy="2743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861F046-4C91-0A48-B1EF-2225CF2409A3}"/>
              </a:ext>
            </a:extLst>
          </p:cNvPr>
          <p:cNvSpPr txBox="1"/>
          <p:nvPr/>
        </p:nvSpPr>
        <p:spPr>
          <a:xfrm>
            <a:off x="2459357" y="559882"/>
            <a:ext cx="2198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Week:1</a:t>
            </a:r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 (</a:t>
            </a:r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19-25 Mar).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1BF096-E752-BB41-BB7D-8DC09A46423A}"/>
              </a:ext>
            </a:extLst>
          </p:cNvPr>
          <p:cNvSpPr txBox="1"/>
          <p:nvPr/>
        </p:nvSpPr>
        <p:spPr>
          <a:xfrm>
            <a:off x="7674518" y="582612"/>
            <a:ext cx="2579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Week:2 (26 Mar-1 Apr.)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F8EFD5-3B71-3E4C-88BB-6F271A107DA8}"/>
              </a:ext>
            </a:extLst>
          </p:cNvPr>
          <p:cNvSpPr txBox="1"/>
          <p:nvPr/>
        </p:nvSpPr>
        <p:spPr>
          <a:xfrm>
            <a:off x="2119908" y="3427874"/>
            <a:ext cx="2720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Week:3+4 (2 Apr.-15 Apr.) </a:t>
            </a:r>
          </a:p>
        </p:txBody>
      </p:sp>
    </p:spTree>
    <p:extLst>
      <p:ext uri="{BB962C8B-B14F-4D97-AF65-F5344CB8AC3E}">
        <p14:creationId xmlns:p14="http://schemas.microsoft.com/office/powerpoint/2010/main" val="212016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4310E-5B4A-6845-86C3-41BECD5D2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Summary</a:t>
            </a:r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0D8E5-37CF-8843-838A-764501673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402" y="1728422"/>
            <a:ext cx="10515600" cy="3619866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SST and Circulation over East Pacific consistent with La-</a:t>
            </a:r>
            <a:r>
              <a:rPr lang="en-US" sz="1800" dirty="0" err="1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Ñina</a:t>
            </a:r>
            <a:endParaRPr lang="en-US" sz="18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0" indent="0">
              <a:buNone/>
            </a:pPr>
            <a:endParaRPr lang="en-US" sz="18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MJO related convection and circulation are currently active</a:t>
            </a:r>
          </a:p>
          <a:p>
            <a:pPr marL="0" indent="0">
              <a:buNone/>
            </a:pPr>
            <a:endParaRPr lang="en-US" sz="18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MJO likely to be  in north-west Pacific in the next two weeks </a:t>
            </a:r>
          </a:p>
          <a:p>
            <a:pPr marL="0" indent="0">
              <a:buNone/>
            </a:pPr>
            <a:endParaRPr lang="en-US" sz="18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Northwest of the United States and northern Canada is likely to experience dry and warm weather over the next two weeks.</a:t>
            </a:r>
          </a:p>
          <a:p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South Asia likely to get above normal temperature from week 1-2 and week 3-4</a:t>
            </a:r>
          </a:p>
          <a:p>
            <a:pPr marL="0" indent="0">
              <a:buNone/>
            </a:pPr>
            <a:endParaRPr lang="en-US" sz="1800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125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4A5665-3EA4-5D41-9240-571A928E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703" y="338880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Sub-seasonal climate drivers: State of Climate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F8DBCA-3275-0841-983D-C5A4F3217420}"/>
              </a:ext>
            </a:extLst>
          </p:cNvPr>
          <p:cNvSpPr txBox="1"/>
          <p:nvPr/>
        </p:nvSpPr>
        <p:spPr>
          <a:xfrm>
            <a:off x="2010726" y="5657671"/>
            <a:ext cx="88280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Cold anomalies in eastern and central Pacific, </a:t>
            </a:r>
          </a:p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Warm-pool shrunk to the west</a:t>
            </a:r>
          </a:p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SST anomalies in tropical Indian and Atlantic Ocean are near zero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9E1B1F-377F-D646-AB66-146D57F1E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69" y="892168"/>
            <a:ext cx="10794868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1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4A5665-3EA4-5D41-9240-571A928E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703" y="338880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State of the climate: OLR Anomalies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F8DBCA-3275-0841-983D-C5A4F3217420}"/>
              </a:ext>
            </a:extLst>
          </p:cNvPr>
          <p:cNvSpPr txBox="1"/>
          <p:nvPr/>
        </p:nvSpPr>
        <p:spPr>
          <a:xfrm>
            <a:off x="6221503" y="1389913"/>
            <a:ext cx="60564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Clear-sky over Eastern-to-central Pacific.</a:t>
            </a:r>
          </a:p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Cloudiness at north of maritime continent.</a:t>
            </a:r>
          </a:p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Clear sky is well west of date-line.</a:t>
            </a:r>
          </a:p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Clear sky over western and southern CONUS.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1F95AD-C604-A442-B935-5ED7156B7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546" y="845579"/>
            <a:ext cx="4899454" cy="58402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E62CDB-0B73-2843-8A77-D94DDCDB2033}"/>
              </a:ext>
            </a:extLst>
          </p:cNvPr>
          <p:cNvSpPr txBox="1"/>
          <p:nvPr/>
        </p:nvSpPr>
        <p:spPr>
          <a:xfrm>
            <a:off x="6328843" y="3350225"/>
            <a:ext cx="53832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More north-westward shift in cloudiness.</a:t>
            </a:r>
          </a:p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Clear sky over CONUS spread northward</a:t>
            </a:r>
          </a:p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except costal states of north-western. </a:t>
            </a:r>
          </a:p>
          <a:p>
            <a:endParaRPr lang="en-US" sz="24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F1F14B-399A-FE4B-9BB3-43D53E19CC05}"/>
              </a:ext>
            </a:extLst>
          </p:cNvPr>
          <p:cNvSpPr txBox="1"/>
          <p:nvPr/>
        </p:nvSpPr>
        <p:spPr>
          <a:xfrm>
            <a:off x="6328842" y="5116210"/>
            <a:ext cx="53832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More north-westward shift in cloudiness.</a:t>
            </a:r>
          </a:p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Clear sky over CONUS spread northward</a:t>
            </a:r>
          </a:p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except costal states of north-western. </a:t>
            </a:r>
          </a:p>
          <a:p>
            <a:endParaRPr lang="en-US" sz="24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984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801B066-A38F-9E4F-A915-EB2F1AFCD9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332" b="-1"/>
          <a:stretch/>
        </p:blipFill>
        <p:spPr>
          <a:xfrm>
            <a:off x="479823" y="3679964"/>
            <a:ext cx="6749940" cy="2844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1CD507-7752-5D49-BC0B-30C11FB2AB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186"/>
          <a:stretch/>
        </p:blipFill>
        <p:spPr>
          <a:xfrm>
            <a:off x="509308" y="749059"/>
            <a:ext cx="6731494" cy="284435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F4A5665-3EA4-5D41-9240-571A928E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703" y="224580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Sub-seasonal climate drivers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F8DBCA-3275-0841-983D-C5A4F3217420}"/>
              </a:ext>
            </a:extLst>
          </p:cNvPr>
          <p:cNvSpPr txBox="1"/>
          <p:nvPr/>
        </p:nvSpPr>
        <p:spPr>
          <a:xfrm>
            <a:off x="7626890" y="3633629"/>
            <a:ext cx="45156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Upper-level divergence in the Indian and west Pacific Ocean;</a:t>
            </a:r>
          </a:p>
          <a:p>
            <a:endParaRPr lang="en-US" sz="24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At  lower level, the winds are </a:t>
            </a:r>
          </a:p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easterlies in the central and east Pacific Ocean and westerlies in Indian Ocean</a:t>
            </a:r>
          </a:p>
          <a:p>
            <a:endParaRPr lang="en-US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E4B4F2-33F6-BE42-B65F-2BCA782AC53B}"/>
              </a:ext>
            </a:extLst>
          </p:cNvPr>
          <p:cNvSpPr txBox="1"/>
          <p:nvPr/>
        </p:nvSpPr>
        <p:spPr>
          <a:xfrm rot="16200000">
            <a:off x="-274520" y="1908627"/>
            <a:ext cx="1261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Upper level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8B9172D-0EB0-3A4F-A811-4724EAAF78A7}"/>
              </a:ext>
            </a:extLst>
          </p:cNvPr>
          <p:cNvSpPr txBox="1"/>
          <p:nvPr/>
        </p:nvSpPr>
        <p:spPr>
          <a:xfrm rot="16200000">
            <a:off x="-323949" y="4634345"/>
            <a:ext cx="126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Lower level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6AB7093-2858-3448-A5C7-68B6A255DBCF}"/>
              </a:ext>
            </a:extLst>
          </p:cNvPr>
          <p:cNvGrpSpPr/>
          <p:nvPr/>
        </p:nvGrpSpPr>
        <p:grpSpPr>
          <a:xfrm rot="20071350">
            <a:off x="5243200" y="3451455"/>
            <a:ext cx="495300" cy="507693"/>
            <a:chOff x="4370267" y="981568"/>
            <a:chExt cx="926922" cy="630718"/>
          </a:xfrm>
        </p:grpSpPr>
        <p:sp>
          <p:nvSpPr>
            <p:cNvPr id="32" name="Donut 31">
              <a:extLst>
                <a:ext uri="{FF2B5EF4-FFF2-40B4-BE49-F238E27FC236}">
                  <a16:creationId xmlns:a16="http://schemas.microsoft.com/office/drawing/2014/main" id="{B8BD200A-FDB1-354B-B45C-A98024F7165D}"/>
                </a:ext>
              </a:extLst>
            </p:cNvPr>
            <p:cNvSpPr/>
            <p:nvPr/>
          </p:nvSpPr>
          <p:spPr>
            <a:xfrm rot="1352756">
              <a:off x="4439565" y="981568"/>
              <a:ext cx="857624" cy="630718"/>
            </a:xfrm>
            <a:prstGeom prst="donut">
              <a:avLst>
                <a:gd name="adj" fmla="val 597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Chevron 32">
              <a:extLst>
                <a:ext uri="{FF2B5EF4-FFF2-40B4-BE49-F238E27FC236}">
                  <a16:creationId xmlns:a16="http://schemas.microsoft.com/office/drawing/2014/main" id="{7A85FC55-FFA1-1B4F-9DAD-1DE897FFBE9F}"/>
                </a:ext>
              </a:extLst>
            </p:cNvPr>
            <p:cNvSpPr/>
            <p:nvPr/>
          </p:nvSpPr>
          <p:spPr>
            <a:xfrm rot="16771062">
              <a:off x="4407920" y="1081849"/>
              <a:ext cx="121786" cy="197092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extLst>
                <a:ext uri="{FF2B5EF4-FFF2-40B4-BE49-F238E27FC236}">
                  <a16:creationId xmlns:a16="http://schemas.microsoft.com/office/drawing/2014/main" id="{C95D510C-6514-FE4B-8A8E-BCE500E0F913}"/>
                </a:ext>
              </a:extLst>
            </p:cNvPr>
            <p:cNvSpPr/>
            <p:nvPr/>
          </p:nvSpPr>
          <p:spPr>
            <a:xfrm rot="18615380" flipH="1" flipV="1">
              <a:off x="5103552" y="1423300"/>
              <a:ext cx="125721" cy="241341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Frame 8">
            <a:extLst>
              <a:ext uri="{FF2B5EF4-FFF2-40B4-BE49-F238E27FC236}">
                <a16:creationId xmlns:a16="http://schemas.microsoft.com/office/drawing/2014/main" id="{34D8D1A0-5B14-7442-B376-41E9D76124AF}"/>
              </a:ext>
            </a:extLst>
          </p:cNvPr>
          <p:cNvSpPr/>
          <p:nvPr/>
        </p:nvSpPr>
        <p:spPr>
          <a:xfrm>
            <a:off x="1418902" y="1512520"/>
            <a:ext cx="2599406" cy="971186"/>
          </a:xfrm>
          <a:prstGeom prst="frame">
            <a:avLst>
              <a:gd name="adj1" fmla="val 464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ame 29">
            <a:extLst>
              <a:ext uri="{FF2B5EF4-FFF2-40B4-BE49-F238E27FC236}">
                <a16:creationId xmlns:a16="http://schemas.microsoft.com/office/drawing/2014/main" id="{B18ADA3D-59BD-9A4F-9614-F6434392A86D}"/>
              </a:ext>
            </a:extLst>
          </p:cNvPr>
          <p:cNvSpPr/>
          <p:nvPr/>
        </p:nvSpPr>
        <p:spPr>
          <a:xfrm>
            <a:off x="1304549" y="4574931"/>
            <a:ext cx="2713759" cy="911997"/>
          </a:xfrm>
          <a:prstGeom prst="frame">
            <a:avLst>
              <a:gd name="adj1" fmla="val 464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E3F387-92E9-984B-A5E8-439A9811C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536" y="664810"/>
            <a:ext cx="4330700" cy="293209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77A6E5E-6AF8-B74F-9327-4187B5B80C19}"/>
              </a:ext>
            </a:extLst>
          </p:cNvPr>
          <p:cNvGrpSpPr/>
          <p:nvPr/>
        </p:nvGrpSpPr>
        <p:grpSpPr>
          <a:xfrm>
            <a:off x="2015966" y="4724762"/>
            <a:ext cx="1405278" cy="605823"/>
            <a:chOff x="2060272" y="1834802"/>
            <a:chExt cx="1405278" cy="605823"/>
          </a:xfrm>
        </p:grpSpPr>
        <p:sp>
          <p:nvSpPr>
            <p:cNvPr id="41" name="Donut 40">
              <a:extLst>
                <a:ext uri="{FF2B5EF4-FFF2-40B4-BE49-F238E27FC236}">
                  <a16:creationId xmlns:a16="http://schemas.microsoft.com/office/drawing/2014/main" id="{D66C67DC-8337-CE4B-A699-39747DD5A78E}"/>
                </a:ext>
              </a:extLst>
            </p:cNvPr>
            <p:cNvSpPr/>
            <p:nvPr/>
          </p:nvSpPr>
          <p:spPr>
            <a:xfrm rot="21056805">
              <a:off x="2499051" y="1834802"/>
              <a:ext cx="537963" cy="605823"/>
            </a:xfrm>
            <a:prstGeom prst="donut">
              <a:avLst>
                <a:gd name="adj" fmla="val 4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Down Arrow 6">
              <a:extLst>
                <a:ext uri="{FF2B5EF4-FFF2-40B4-BE49-F238E27FC236}">
                  <a16:creationId xmlns:a16="http://schemas.microsoft.com/office/drawing/2014/main" id="{5C0A28D8-1365-194A-81CC-5667987FD577}"/>
                </a:ext>
              </a:extLst>
            </p:cNvPr>
            <p:cNvSpPr/>
            <p:nvPr/>
          </p:nvSpPr>
          <p:spPr>
            <a:xfrm rot="16200000">
              <a:off x="2097343" y="1887029"/>
              <a:ext cx="395416" cy="469557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wn Arrow 26">
              <a:extLst>
                <a:ext uri="{FF2B5EF4-FFF2-40B4-BE49-F238E27FC236}">
                  <a16:creationId xmlns:a16="http://schemas.microsoft.com/office/drawing/2014/main" id="{79F76F65-3C70-2648-BB77-56292D375E83}"/>
                </a:ext>
              </a:extLst>
            </p:cNvPr>
            <p:cNvSpPr/>
            <p:nvPr/>
          </p:nvSpPr>
          <p:spPr>
            <a:xfrm rot="5400000">
              <a:off x="3033064" y="1896079"/>
              <a:ext cx="395416" cy="469557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08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CEFD999-A9BB-3946-8248-60ED446B6A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65"/>
          <a:stretch/>
        </p:blipFill>
        <p:spPr>
          <a:xfrm>
            <a:off x="1116095" y="839832"/>
            <a:ext cx="4951702" cy="500923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5A38A30-C8A2-BC4A-8C75-FB998CA0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30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Current and Past evolution of the MJO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220CFD-48BB-7D4E-8D8A-9096484B334D}"/>
              </a:ext>
            </a:extLst>
          </p:cNvPr>
          <p:cNvSpPr txBox="1"/>
          <p:nvPr/>
        </p:nvSpPr>
        <p:spPr>
          <a:xfrm>
            <a:off x="1633638" y="6051674"/>
            <a:ext cx="7925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Circulation  suggest active state of MJO, while cloudiness not </a:t>
            </a:r>
          </a:p>
        </p:txBody>
      </p:sp>
      <p:sp>
        <p:nvSpPr>
          <p:cNvPr id="2" name="Donut 1">
            <a:extLst>
              <a:ext uri="{FF2B5EF4-FFF2-40B4-BE49-F238E27FC236}">
                <a16:creationId xmlns:a16="http://schemas.microsoft.com/office/drawing/2014/main" id="{969D838A-744F-3F45-BA8C-552EED7601DD}"/>
              </a:ext>
            </a:extLst>
          </p:cNvPr>
          <p:cNvSpPr/>
          <p:nvPr/>
        </p:nvSpPr>
        <p:spPr>
          <a:xfrm rot="18666332">
            <a:off x="3142504" y="1940291"/>
            <a:ext cx="335050" cy="951527"/>
          </a:xfrm>
          <a:prstGeom prst="donut">
            <a:avLst>
              <a:gd name="adj" fmla="val 45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>
            <a:extLst>
              <a:ext uri="{FF2B5EF4-FFF2-40B4-BE49-F238E27FC236}">
                <a16:creationId xmlns:a16="http://schemas.microsoft.com/office/drawing/2014/main" id="{108DE60A-952E-E247-A0C5-FEECB930AD5E}"/>
              </a:ext>
            </a:extLst>
          </p:cNvPr>
          <p:cNvSpPr/>
          <p:nvPr/>
        </p:nvSpPr>
        <p:spPr>
          <a:xfrm rot="17744464">
            <a:off x="3287246" y="3183966"/>
            <a:ext cx="378742" cy="626204"/>
          </a:xfrm>
          <a:prstGeom prst="donut">
            <a:avLst>
              <a:gd name="adj" fmla="val 45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8589284D-261D-844A-9C24-D6185706E2A4}"/>
              </a:ext>
            </a:extLst>
          </p:cNvPr>
          <p:cNvSpPr/>
          <p:nvPr/>
        </p:nvSpPr>
        <p:spPr>
          <a:xfrm>
            <a:off x="3579294" y="1445114"/>
            <a:ext cx="1087709" cy="3652611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F7F911-DE31-FC45-AE28-31892F477A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20" t="81714" r="50063" b="14004"/>
          <a:stretch/>
        </p:blipFill>
        <p:spPr>
          <a:xfrm>
            <a:off x="2108532" y="5820337"/>
            <a:ext cx="3550450" cy="4616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2E3B9A-9408-B84F-A46E-4D8EE9C94B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202"/>
          <a:stretch/>
        </p:blipFill>
        <p:spPr>
          <a:xfrm>
            <a:off x="5997603" y="868561"/>
            <a:ext cx="4838224" cy="5027890"/>
          </a:xfrm>
          <a:prstGeom prst="rect">
            <a:avLst/>
          </a:prstGeom>
        </p:spPr>
      </p:pic>
      <p:sp>
        <p:nvSpPr>
          <p:cNvPr id="24" name="Donut 23">
            <a:extLst>
              <a:ext uri="{FF2B5EF4-FFF2-40B4-BE49-F238E27FC236}">
                <a16:creationId xmlns:a16="http://schemas.microsoft.com/office/drawing/2014/main" id="{1CEA61D2-1D7E-0F44-873C-AC8111D05B65}"/>
              </a:ext>
            </a:extLst>
          </p:cNvPr>
          <p:cNvSpPr/>
          <p:nvPr/>
        </p:nvSpPr>
        <p:spPr>
          <a:xfrm rot="18666332">
            <a:off x="3127395" y="2317392"/>
            <a:ext cx="438026" cy="1137887"/>
          </a:xfrm>
          <a:prstGeom prst="donut">
            <a:avLst>
              <a:gd name="adj" fmla="val 45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onut 24">
            <a:extLst>
              <a:ext uri="{FF2B5EF4-FFF2-40B4-BE49-F238E27FC236}">
                <a16:creationId xmlns:a16="http://schemas.microsoft.com/office/drawing/2014/main" id="{A61A22F1-B3B0-6444-AE5B-9CBF5C23FCED}"/>
              </a:ext>
            </a:extLst>
          </p:cNvPr>
          <p:cNvSpPr/>
          <p:nvPr/>
        </p:nvSpPr>
        <p:spPr>
          <a:xfrm rot="17744464">
            <a:off x="3100291" y="4017553"/>
            <a:ext cx="513030" cy="1184004"/>
          </a:xfrm>
          <a:prstGeom prst="donut">
            <a:avLst>
              <a:gd name="adj" fmla="val 58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85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4359F5-B8E2-E043-9967-629E228E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50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Current and Past evolution of the MJO</a:t>
            </a:r>
            <a:b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Wheeler-Hendon Indices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9D3921-FB46-B74F-87A5-7BC4591488F1}"/>
              </a:ext>
            </a:extLst>
          </p:cNvPr>
          <p:cNvSpPr txBox="1"/>
          <p:nvPr/>
        </p:nvSpPr>
        <p:spPr>
          <a:xfrm>
            <a:off x="6096000" y="2172849"/>
            <a:ext cx="57541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MJO has been emerging from past week </a:t>
            </a:r>
          </a:p>
          <a:p>
            <a:endParaRPr lang="en-US" sz="24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Currently, MJO is active in phase 2</a:t>
            </a:r>
          </a:p>
          <a:p>
            <a:endParaRPr lang="en-US" sz="24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RMM index is  moderately strong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9DF818-48BE-304A-B4CD-A5E9070DD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38" y="1276740"/>
            <a:ext cx="5216135" cy="521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1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4359F5-B8E2-E043-9967-629E228E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MJO 15-day Forecast from NCEP GEFS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1B8F83-39C2-4249-BDD8-2A88BB7432FE}"/>
              </a:ext>
            </a:extLst>
          </p:cNvPr>
          <p:cNvSpPr txBox="1"/>
          <p:nvPr/>
        </p:nvSpPr>
        <p:spPr>
          <a:xfrm>
            <a:off x="537487" y="5686618"/>
            <a:ext cx="11183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The ensemble mean RMM forecast suggest propagation of MJO in phase  4 and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For the next two weeks, the MJO signal is likely be active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8C2F70-406C-8546-81BA-692EB37D0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976" y="970155"/>
            <a:ext cx="4788823" cy="47888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D1C757-F902-2D4C-91FC-4206D4BF0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871290"/>
            <a:ext cx="6107724" cy="477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40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4359F5-B8E2-E043-9967-629E228E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315" y="511662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Sub-seasonal Forecast: Weather Regimes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1B8F83-39C2-4249-BDD8-2A88BB7432FE}"/>
              </a:ext>
            </a:extLst>
          </p:cNvPr>
          <p:cNvSpPr txBox="1"/>
          <p:nvPr/>
        </p:nvSpPr>
        <p:spPr>
          <a:xfrm>
            <a:off x="124598" y="5460051"/>
            <a:ext cx="12067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West coast ridge is very week seems it is transitioning into another type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8CF6E5-50C1-584C-85D7-9B0FEF0CDF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81" r="11606" b="6539"/>
          <a:stretch/>
        </p:blipFill>
        <p:spPr>
          <a:xfrm>
            <a:off x="0" y="1463919"/>
            <a:ext cx="5866764" cy="34752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EB6C75-B4B4-9540-95B3-231D34BFB3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3"/>
          <a:stretch/>
        </p:blipFill>
        <p:spPr>
          <a:xfrm>
            <a:off x="5866764" y="1463919"/>
            <a:ext cx="6325236" cy="3657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473AE8-E77B-6C4F-9AD4-CBF7E280B0EC}"/>
              </a:ext>
            </a:extLst>
          </p:cNvPr>
          <p:cNvSpPr txBox="1"/>
          <p:nvPr/>
        </p:nvSpPr>
        <p:spPr>
          <a:xfrm>
            <a:off x="8546124" y="1279253"/>
            <a:ext cx="131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9-15 March </a:t>
            </a:r>
          </a:p>
        </p:txBody>
      </p:sp>
    </p:spTree>
    <p:extLst>
      <p:ext uri="{BB962C8B-B14F-4D97-AF65-F5344CB8AC3E}">
        <p14:creationId xmlns:p14="http://schemas.microsoft.com/office/powerpoint/2010/main" val="815840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7A838AA-D6A0-AF44-82BD-A682F1F6C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245" y="788310"/>
            <a:ext cx="5454509" cy="3108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ECBDE8-BAAF-DD4B-80FB-DF3882C1A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551" y="3761525"/>
            <a:ext cx="4965720" cy="283464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7B70984-1407-DF44-8DE4-1D3D54A0E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87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IRI Sub-seasonal Forecast: Precipitation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8D7070-E3A1-7E44-A3E0-4080F7440371}"/>
              </a:ext>
            </a:extLst>
          </p:cNvPr>
          <p:cNvGrpSpPr/>
          <p:nvPr/>
        </p:nvGrpSpPr>
        <p:grpSpPr>
          <a:xfrm>
            <a:off x="1556392" y="471957"/>
            <a:ext cx="3978879" cy="1951723"/>
            <a:chOff x="2181747" y="1069933"/>
            <a:chExt cx="3366386" cy="165128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2A5BEF5-95F5-D443-9DFD-DA254B67690B}"/>
                </a:ext>
              </a:extLst>
            </p:cNvPr>
            <p:cNvSpPr txBox="1"/>
            <p:nvPr/>
          </p:nvSpPr>
          <p:spPr>
            <a:xfrm>
              <a:off x="2722546" y="1069933"/>
              <a:ext cx="1860331" cy="312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ighlight>
                    <a:srgbClr val="C0C0C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Week:1</a:t>
              </a:r>
              <a:r>
                <a:rPr lang="en-US" dirty="0">
                  <a:highlight>
                    <a:srgbClr val="C0C0C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: (</a:t>
              </a:r>
              <a:r>
                <a:rPr lang="en-US" dirty="0">
                  <a:highlight>
                    <a:srgbClr val="C0C0C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19-25 Mar).</a:t>
              </a:r>
            </a:p>
          </p:txBody>
        </p:sp>
        <p:sp>
          <p:nvSpPr>
            <p:cNvPr id="15" name="Donut 14">
              <a:extLst>
                <a:ext uri="{FF2B5EF4-FFF2-40B4-BE49-F238E27FC236}">
                  <a16:creationId xmlns:a16="http://schemas.microsoft.com/office/drawing/2014/main" id="{DB690614-1B90-A44C-A5EF-61B11351DF50}"/>
                </a:ext>
              </a:extLst>
            </p:cNvPr>
            <p:cNvSpPr/>
            <p:nvPr/>
          </p:nvSpPr>
          <p:spPr>
            <a:xfrm>
              <a:off x="3686923" y="1589700"/>
              <a:ext cx="470069" cy="416622"/>
            </a:xfrm>
            <a:prstGeom prst="donut">
              <a:avLst>
                <a:gd name="adj" fmla="val 256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Donut 18">
              <a:extLst>
                <a:ext uri="{FF2B5EF4-FFF2-40B4-BE49-F238E27FC236}">
                  <a16:creationId xmlns:a16="http://schemas.microsoft.com/office/drawing/2014/main" id="{365C5800-5435-E14A-9ADA-C51E073D76C9}"/>
                </a:ext>
              </a:extLst>
            </p:cNvPr>
            <p:cNvSpPr/>
            <p:nvPr/>
          </p:nvSpPr>
          <p:spPr>
            <a:xfrm>
              <a:off x="4713049" y="2109828"/>
              <a:ext cx="835084" cy="611386"/>
            </a:xfrm>
            <a:prstGeom prst="donut">
              <a:avLst>
                <a:gd name="adj" fmla="val 256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Donut 23">
              <a:extLst>
                <a:ext uri="{FF2B5EF4-FFF2-40B4-BE49-F238E27FC236}">
                  <a16:creationId xmlns:a16="http://schemas.microsoft.com/office/drawing/2014/main" id="{892EE61F-C01F-6345-BDFB-3484991AB98B}"/>
                </a:ext>
              </a:extLst>
            </p:cNvPr>
            <p:cNvSpPr/>
            <p:nvPr/>
          </p:nvSpPr>
          <p:spPr>
            <a:xfrm rot="20275264">
              <a:off x="2181747" y="1742334"/>
              <a:ext cx="521734" cy="411747"/>
            </a:xfrm>
            <a:prstGeom prst="donut">
              <a:avLst>
                <a:gd name="adj" fmla="val 256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EA12CC0-761B-0940-A653-F218FD8C04E5}"/>
              </a:ext>
            </a:extLst>
          </p:cNvPr>
          <p:cNvSpPr txBox="1"/>
          <p:nvPr/>
        </p:nvSpPr>
        <p:spPr>
          <a:xfrm>
            <a:off x="6038155" y="4001762"/>
            <a:ext cx="508825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North-eastward propagation of OLR anomalies in </a:t>
            </a:r>
          </a:p>
          <a:p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 West Pacific is likely</a:t>
            </a:r>
          </a:p>
          <a:p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West Africa is likely dry in next month’s forecast</a:t>
            </a:r>
          </a:p>
          <a:p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Above normal precipitation is likely north of Maritime </a:t>
            </a:r>
          </a:p>
          <a:p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 continent in week 3+4,  Dry rainfall anomalies are</a:t>
            </a:r>
          </a:p>
          <a:p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 likely over WUS </a:t>
            </a:r>
            <a:endParaRPr lang="en-US" sz="1600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41E4A7-E50B-9E40-8382-256E6948163D}"/>
              </a:ext>
            </a:extLst>
          </p:cNvPr>
          <p:cNvSpPr txBox="1"/>
          <p:nvPr/>
        </p:nvSpPr>
        <p:spPr>
          <a:xfrm>
            <a:off x="5135239" y="514001"/>
            <a:ext cx="2497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 issue date Mar 18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0236C20-E3E0-AF4C-94A7-2A58AE7A0A3A}"/>
              </a:ext>
            </a:extLst>
          </p:cNvPr>
          <p:cNvGrpSpPr/>
          <p:nvPr/>
        </p:nvGrpSpPr>
        <p:grpSpPr>
          <a:xfrm>
            <a:off x="7455618" y="455897"/>
            <a:ext cx="2963098" cy="1925269"/>
            <a:chOff x="7903089" y="763047"/>
            <a:chExt cx="2454871" cy="159505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CC90B85-B701-264A-B636-29C4594AD7AF}"/>
                </a:ext>
              </a:extLst>
            </p:cNvPr>
            <p:cNvGrpSpPr/>
            <p:nvPr/>
          </p:nvGrpSpPr>
          <p:grpSpPr>
            <a:xfrm>
              <a:off x="8221275" y="763047"/>
              <a:ext cx="2136685" cy="1240758"/>
              <a:chOff x="8221275" y="915447"/>
              <a:chExt cx="2136685" cy="1240758"/>
            </a:xfrm>
          </p:grpSpPr>
          <p:sp>
            <p:nvSpPr>
              <p:cNvPr id="26" name="Donut 25">
                <a:extLst>
                  <a:ext uri="{FF2B5EF4-FFF2-40B4-BE49-F238E27FC236}">
                    <a16:creationId xmlns:a16="http://schemas.microsoft.com/office/drawing/2014/main" id="{0B2CF7FF-41F1-CE48-8E40-710B9F2B0776}"/>
                  </a:ext>
                </a:extLst>
              </p:cNvPr>
              <p:cNvSpPr/>
              <p:nvPr/>
            </p:nvSpPr>
            <p:spPr>
              <a:xfrm rot="20275264" flipH="1" flipV="1">
                <a:off x="9669187" y="1757657"/>
                <a:ext cx="446762" cy="398548"/>
              </a:xfrm>
              <a:prstGeom prst="donut">
                <a:avLst>
                  <a:gd name="adj" fmla="val 2564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A1F42B-665D-A34C-AF80-FFC3BEDF0BF5}"/>
                  </a:ext>
                </a:extLst>
              </p:cNvPr>
              <p:cNvSpPr txBox="1"/>
              <p:nvPr/>
            </p:nvSpPr>
            <p:spPr>
              <a:xfrm>
                <a:off x="8221275" y="915447"/>
                <a:ext cx="2136685" cy="305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highlight>
                      <a:srgbClr val="C0C0C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Week:2 (26 Mar-1 Apr.)   </a:t>
                </a:r>
              </a:p>
            </p:txBody>
          </p:sp>
        </p:grpSp>
        <p:sp>
          <p:nvSpPr>
            <p:cNvPr id="31" name="Donut 30">
              <a:extLst>
                <a:ext uri="{FF2B5EF4-FFF2-40B4-BE49-F238E27FC236}">
                  <a16:creationId xmlns:a16="http://schemas.microsoft.com/office/drawing/2014/main" id="{67B012D5-4455-3646-8C18-D223C0348874}"/>
                </a:ext>
              </a:extLst>
            </p:cNvPr>
            <p:cNvSpPr/>
            <p:nvPr/>
          </p:nvSpPr>
          <p:spPr>
            <a:xfrm rot="20275264">
              <a:off x="7903089" y="1768100"/>
              <a:ext cx="871499" cy="589999"/>
            </a:xfrm>
            <a:prstGeom prst="donut">
              <a:avLst>
                <a:gd name="adj" fmla="val 256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8C9B728-921D-6947-BD36-C065E77B8DF9}"/>
              </a:ext>
            </a:extLst>
          </p:cNvPr>
          <p:cNvSpPr txBox="1"/>
          <p:nvPr/>
        </p:nvSpPr>
        <p:spPr>
          <a:xfrm>
            <a:off x="2119908" y="3427874"/>
            <a:ext cx="2720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Week:3+4 (2 Apr.-15 Apr.) </a:t>
            </a:r>
          </a:p>
        </p:txBody>
      </p:sp>
      <p:sp>
        <p:nvSpPr>
          <p:cNvPr id="29" name="Donut 28">
            <a:extLst>
              <a:ext uri="{FF2B5EF4-FFF2-40B4-BE49-F238E27FC236}">
                <a16:creationId xmlns:a16="http://schemas.microsoft.com/office/drawing/2014/main" id="{8D2E1E11-0F44-A543-BCBD-2C437C3CBD4B}"/>
              </a:ext>
            </a:extLst>
          </p:cNvPr>
          <p:cNvSpPr/>
          <p:nvPr/>
        </p:nvSpPr>
        <p:spPr>
          <a:xfrm>
            <a:off x="2383573" y="4457612"/>
            <a:ext cx="816828" cy="625988"/>
          </a:xfrm>
          <a:prstGeom prst="donut">
            <a:avLst>
              <a:gd name="adj" fmla="val 98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Donut 29">
            <a:extLst>
              <a:ext uri="{FF2B5EF4-FFF2-40B4-BE49-F238E27FC236}">
                <a16:creationId xmlns:a16="http://schemas.microsoft.com/office/drawing/2014/main" id="{46A3A6F2-EE36-7345-8A82-B96BDA51B2D4}"/>
              </a:ext>
            </a:extLst>
          </p:cNvPr>
          <p:cNvSpPr/>
          <p:nvPr/>
        </p:nvSpPr>
        <p:spPr>
          <a:xfrm>
            <a:off x="1185551" y="4750438"/>
            <a:ext cx="987022" cy="722625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Donut 32">
            <a:extLst>
              <a:ext uri="{FF2B5EF4-FFF2-40B4-BE49-F238E27FC236}">
                <a16:creationId xmlns:a16="http://schemas.microsoft.com/office/drawing/2014/main" id="{BCB3E109-ABC4-2045-832D-3BB56F886527}"/>
              </a:ext>
            </a:extLst>
          </p:cNvPr>
          <p:cNvSpPr/>
          <p:nvPr/>
        </p:nvSpPr>
        <p:spPr>
          <a:xfrm>
            <a:off x="4078122" y="4334929"/>
            <a:ext cx="555595" cy="492424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918326-DEFF-3247-9049-E7FB39C6B6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368"/>
          <a:stretch/>
        </p:blipFill>
        <p:spPr>
          <a:xfrm>
            <a:off x="983442" y="769831"/>
            <a:ext cx="4958042" cy="271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6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24969</TotalTime>
  <Words>481</Words>
  <Application>Microsoft Macintosh PowerPoint</Application>
  <PresentationFormat>Widescreen</PresentationFormat>
  <Paragraphs>76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Songti TC</vt:lpstr>
      <vt:lpstr>Arial</vt:lpstr>
      <vt:lpstr>Calibri</vt:lpstr>
      <vt:lpstr>Calibri Light</vt:lpstr>
      <vt:lpstr>Gill Sans</vt:lpstr>
      <vt:lpstr>Gill Sans Light</vt:lpstr>
      <vt:lpstr>Times New Roman</vt:lpstr>
      <vt:lpstr>Office Theme</vt:lpstr>
      <vt:lpstr>PowerPoint Presentation</vt:lpstr>
      <vt:lpstr>Sub-seasonal climate drivers: State of Climate </vt:lpstr>
      <vt:lpstr>State of the climate: OLR Anomalies  </vt:lpstr>
      <vt:lpstr>Sub-seasonal climate drivers</vt:lpstr>
      <vt:lpstr>Current and Past evolution of the MJO</vt:lpstr>
      <vt:lpstr>Current and Past evolution of the MJO Wheeler-Hendon Indices</vt:lpstr>
      <vt:lpstr>MJO 15-day Forecast from NCEP GEFS model</vt:lpstr>
      <vt:lpstr>Sub-seasonal Forecast: Weather Regimes</vt:lpstr>
      <vt:lpstr>IRI Sub-seasonal Forecast: Precipitation</vt:lpstr>
      <vt:lpstr>IRI Sub-seasonal Forecast : Near-Surface Temperature</vt:lpstr>
      <vt:lpstr>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Forecast Forum: Nov, 2019 Briefing</dc:title>
  <dc:creator>Microsoft Office User</dc:creator>
  <cp:lastModifiedBy>Microsoft Office User</cp:lastModifiedBy>
  <cp:revision>100</cp:revision>
  <dcterms:created xsi:type="dcterms:W3CDTF">2020-01-07T18:58:08Z</dcterms:created>
  <dcterms:modified xsi:type="dcterms:W3CDTF">2022-03-20T02:22:40Z</dcterms:modified>
</cp:coreProperties>
</file>