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009" r:id="rId2"/>
    <p:sldId id="4011" r:id="rId3"/>
    <p:sldId id="4019" r:id="rId4"/>
    <p:sldId id="290" r:id="rId5"/>
    <p:sldId id="303" r:id="rId6"/>
    <p:sldId id="291" r:id="rId7"/>
    <p:sldId id="304" r:id="rId8"/>
    <p:sldId id="292" r:id="rId9"/>
    <p:sldId id="4020" r:id="rId10"/>
    <p:sldId id="29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92"/>
    <p:restoredTop sz="95398"/>
  </p:normalViewPr>
  <p:slideViewPr>
    <p:cSldViewPr snapToGrid="0" snapToObjects="1">
      <p:cViewPr>
        <p:scale>
          <a:sx n="91" d="100"/>
          <a:sy n="91" d="100"/>
        </p:scale>
        <p:origin x="72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2077" y="3115076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341634" y="686275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June. 16,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9C1D-86F1-1E40-843F-2E7A8C7FB7D4}"/>
              </a:ext>
            </a:extLst>
          </p:cNvPr>
          <p:cNvSpPr txBox="1"/>
          <p:nvPr/>
        </p:nvSpPr>
        <p:spPr>
          <a:xfrm>
            <a:off x="1233588" y="3909713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Acknowledgement: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Jing Yuan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Dr. Andrew Robertson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Jeff </a:t>
            </a:r>
            <a:r>
              <a:rPr lang="en-US" dirty="0" err="1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Turmelle</a:t>
            </a:r>
            <a:endParaRPr lang="en-US" dirty="0">
              <a:solidFill>
                <a:schemeClr val="bg1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D9B479-A56D-0778-06E3-449FCA6C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7" y="3878691"/>
            <a:ext cx="5010267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5A496-A171-F713-8BD9-3076466AD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437" y="813628"/>
            <a:ext cx="4891599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565BB-FA05-BA1C-DD1E-90F2A35EB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91" y="821044"/>
            <a:ext cx="4816240" cy="27432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2384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D89E2-ED48-B34F-875F-88EE0016F3B1}"/>
              </a:ext>
            </a:extLst>
          </p:cNvPr>
          <p:cNvSpPr txBox="1"/>
          <p:nvPr/>
        </p:nvSpPr>
        <p:spPr>
          <a:xfrm>
            <a:off x="6096000" y="3556828"/>
            <a:ext cx="5715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 is likely over southern states of USA during week 1.           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average temperature is likely over China and north during next 4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Temperature over greater horn Africa is expected to be above normal for next two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Below normal temperature is likely over West African monsoon region over next four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83"/>
          <a:stretch/>
        </p:blipFill>
        <p:spPr>
          <a:xfrm>
            <a:off x="6788770" y="6276960"/>
            <a:ext cx="4166583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D77B9B-FED4-D9D9-8AD0-223EEDD20888}"/>
              </a:ext>
            </a:extLst>
          </p:cNvPr>
          <p:cNvSpPr txBox="1"/>
          <p:nvPr/>
        </p:nvSpPr>
        <p:spPr>
          <a:xfrm>
            <a:off x="2059659" y="607884"/>
            <a:ext cx="218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11-17 Jun.).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69DD6-57F4-C8A1-5DA9-FA6265F7F3F9}"/>
              </a:ext>
            </a:extLst>
          </p:cNvPr>
          <p:cNvSpPr txBox="1"/>
          <p:nvPr/>
        </p:nvSpPr>
        <p:spPr>
          <a:xfrm>
            <a:off x="5195040" y="572284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Jun 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C45C0-D334-21FA-1A1D-C4F5FFCC8D1B}"/>
              </a:ext>
            </a:extLst>
          </p:cNvPr>
          <p:cNvSpPr txBox="1"/>
          <p:nvPr/>
        </p:nvSpPr>
        <p:spPr>
          <a:xfrm>
            <a:off x="7876748" y="616538"/>
            <a:ext cx="230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Week:2 (18 -24 Jun.)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851EF6-ACBA-5152-D01A-FDE00618BD40}"/>
              </a:ext>
            </a:extLst>
          </p:cNvPr>
          <p:cNvSpPr txBox="1"/>
          <p:nvPr/>
        </p:nvSpPr>
        <p:spPr>
          <a:xfrm>
            <a:off x="2156979" y="3694025"/>
            <a:ext cx="264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(25 Jun.-8 Jul.) </a:t>
            </a:r>
          </a:p>
        </p:txBody>
      </p:sp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89" y="1258865"/>
            <a:ext cx="11085516" cy="5234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are currently active most likely to be in-active during next two weeks.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Central and eastern USA is likely to get below normal rainfall in next two weeks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/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African monsoon region is likely to get above normal rainfall during rest of Jun and early July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/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Northwest of the United States and northern Canada is likely to experience cold weather over the next two  week.</a:t>
            </a:r>
          </a:p>
          <a:p>
            <a:pPr marL="285750" indent="-285750"/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South-East Asia likely to experience above normal temperature from week 1-2 and week 3-4.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South-western United States likely experience above normal near surface temperature next few weeks.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0" indent="0">
              <a:buNone/>
            </a:pPr>
            <a:endParaRPr lang="en-US" sz="1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drivers: State of Climate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2520810" y="5657671"/>
            <a:ext cx="7401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Cold anomalies in eastern and central Pacific are weaker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Warm-pool and sub-tropical pacific are warm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anomalies in Atlantic Ocean are also stronger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F8C2C-9C50-E04D-1198-4517D80E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943911"/>
            <a:ext cx="10871200" cy="467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49076-1C58-8EA3-52E1-2A442B1ED9CF}"/>
              </a:ext>
            </a:extLst>
          </p:cNvPr>
          <p:cNvSpPr txBox="1"/>
          <p:nvPr/>
        </p:nvSpPr>
        <p:spPr>
          <a:xfrm>
            <a:off x="6895071" y="109289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(7-13 jun.)</a:t>
            </a:r>
          </a:p>
        </p:txBody>
      </p:sp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OLR Anomalies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EB039-E7BC-0F3D-5180-F0E4191A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93" y="848860"/>
            <a:ext cx="490941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3E3AD3-7AA6-8AC9-DDB5-037571DE8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40"/>
          <a:stretch/>
        </p:blipFill>
        <p:spPr>
          <a:xfrm>
            <a:off x="567064" y="735097"/>
            <a:ext cx="6954887" cy="29220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2245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7676364" y="4208502"/>
            <a:ext cx="4515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 upper-level divergence in the Indian and west Pacific Ocean indicating inactive MJO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4B4F2-33F6-BE42-B65F-2BCA782AC53B}"/>
              </a:ext>
            </a:extLst>
          </p:cNvPr>
          <p:cNvSpPr txBox="1"/>
          <p:nvPr/>
        </p:nvSpPr>
        <p:spPr>
          <a:xfrm rot="16200000">
            <a:off x="-274520" y="1908627"/>
            <a:ext cx="126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9172D-0EB0-3A4F-A811-4724EAAF78A7}"/>
              </a:ext>
            </a:extLst>
          </p:cNvPr>
          <p:cNvSpPr txBox="1"/>
          <p:nvPr/>
        </p:nvSpPr>
        <p:spPr>
          <a:xfrm rot="16200000">
            <a:off x="-323949" y="4634345"/>
            <a:ext cx="12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Lower level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4D8D1A0-5B14-7442-B376-41E9D76124AF}"/>
              </a:ext>
            </a:extLst>
          </p:cNvPr>
          <p:cNvSpPr/>
          <p:nvPr/>
        </p:nvSpPr>
        <p:spPr>
          <a:xfrm>
            <a:off x="1554826" y="1728239"/>
            <a:ext cx="2599406" cy="971186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9D5B90-11BE-89F6-6E75-F4A6BC66243C}"/>
              </a:ext>
            </a:extLst>
          </p:cNvPr>
          <p:cNvGrpSpPr/>
          <p:nvPr/>
        </p:nvGrpSpPr>
        <p:grpSpPr>
          <a:xfrm>
            <a:off x="584022" y="3703740"/>
            <a:ext cx="6921500" cy="2932096"/>
            <a:chOff x="584022" y="3457552"/>
            <a:chExt cx="6921500" cy="2932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4AA033-B22F-9520-AE75-C719A37F4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409"/>
            <a:stretch/>
          </p:blipFill>
          <p:spPr>
            <a:xfrm>
              <a:off x="584022" y="3457552"/>
              <a:ext cx="6921500" cy="2932096"/>
            </a:xfrm>
            <a:prstGeom prst="rect">
              <a:avLst/>
            </a:prstGeom>
          </p:spPr>
        </p:pic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B18ADA3D-59BD-9A4F-9614-F6434392A86D}"/>
                </a:ext>
              </a:extLst>
            </p:cNvPr>
            <p:cNvSpPr/>
            <p:nvPr/>
          </p:nvSpPr>
          <p:spPr>
            <a:xfrm>
              <a:off x="1554826" y="4293651"/>
              <a:ext cx="2599406" cy="911997"/>
            </a:xfrm>
            <a:prstGeom prst="frame">
              <a:avLst>
                <a:gd name="adj1" fmla="val 46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3F387-92E9-984B-A5E8-439A9811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536" y="664810"/>
            <a:ext cx="4330700" cy="29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A38A30-C8A2-BC4A-8C75-FB998CA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0CFD-48BB-7D4E-8D8A-9096484B334D}"/>
              </a:ext>
            </a:extLst>
          </p:cNvPr>
          <p:cNvSpPr txBox="1"/>
          <p:nvPr/>
        </p:nvSpPr>
        <p:spPr>
          <a:xfrm>
            <a:off x="1590600" y="5854560"/>
            <a:ext cx="901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Circulation and cloudiness suggest less coherent organized convection 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69D838A-744F-3F45-BA8C-552EED7601DD}"/>
              </a:ext>
            </a:extLst>
          </p:cNvPr>
          <p:cNvSpPr/>
          <p:nvPr/>
        </p:nvSpPr>
        <p:spPr>
          <a:xfrm rot="18666332">
            <a:off x="3142504" y="1940291"/>
            <a:ext cx="335050" cy="951527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108DE60A-952E-E247-A0C5-FEECB930AD5E}"/>
              </a:ext>
            </a:extLst>
          </p:cNvPr>
          <p:cNvSpPr/>
          <p:nvPr/>
        </p:nvSpPr>
        <p:spPr>
          <a:xfrm rot="17744464">
            <a:off x="3287246" y="3183966"/>
            <a:ext cx="378742" cy="626204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8589284D-261D-844A-9C24-D6185706E2A4}"/>
              </a:ext>
            </a:extLst>
          </p:cNvPr>
          <p:cNvSpPr/>
          <p:nvPr/>
        </p:nvSpPr>
        <p:spPr>
          <a:xfrm>
            <a:off x="3579294" y="1445114"/>
            <a:ext cx="1087709" cy="3652611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1CEA61D2-1D7E-0F44-873C-AC8111D05B65}"/>
              </a:ext>
            </a:extLst>
          </p:cNvPr>
          <p:cNvSpPr/>
          <p:nvPr/>
        </p:nvSpPr>
        <p:spPr>
          <a:xfrm rot="18666332">
            <a:off x="3127395" y="2317392"/>
            <a:ext cx="438026" cy="1137887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A61A22F1-B3B0-6444-AE5B-9CBF5C23FCED}"/>
              </a:ext>
            </a:extLst>
          </p:cNvPr>
          <p:cNvSpPr/>
          <p:nvPr/>
        </p:nvSpPr>
        <p:spPr>
          <a:xfrm rot="17744464">
            <a:off x="3100291" y="4017553"/>
            <a:ext cx="513030" cy="1184004"/>
          </a:xfrm>
          <a:prstGeom prst="donut">
            <a:avLst>
              <a:gd name="adj" fmla="val 58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4BB8B8-44B7-7048-2C1C-7CFBBA511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6" t="23784" r="21397" b="14595"/>
          <a:stretch/>
        </p:blipFill>
        <p:spPr>
          <a:xfrm>
            <a:off x="665208" y="670243"/>
            <a:ext cx="5221882" cy="5852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E70A40-C99A-97F0-E9E5-18947E0E6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6" t="24822" r="21976" b="21071"/>
          <a:stretch/>
        </p:blipFill>
        <p:spPr>
          <a:xfrm>
            <a:off x="5949016" y="868561"/>
            <a:ext cx="4552444" cy="49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2311877" y="6329074"/>
            <a:ext cx="677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index in moderately above 1 from past week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1EE1D-DED2-10D3-DB18-3695B4C08377}"/>
              </a:ext>
            </a:extLst>
          </p:cNvPr>
          <p:cNvSpPr txBox="1"/>
          <p:nvPr/>
        </p:nvSpPr>
        <p:spPr>
          <a:xfrm>
            <a:off x="6037755" y="1017504"/>
            <a:ext cx="462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C1232-4C3E-2E01-3060-29E8472F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91" y="1070234"/>
            <a:ext cx="5323809" cy="532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C0A4E4-C661-3EDD-6540-1A65875D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853" y="1382676"/>
            <a:ext cx="484632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324199" y="6031210"/>
            <a:ext cx="98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GEFS forecast suggest weakening of MJO in phase 1 For the next weeks.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393CC-AE28-BC27-5B90-5E880568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379" y="914400"/>
            <a:ext cx="643548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D810B0-80CD-F12E-8888-1061F74F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226" y="744395"/>
            <a:ext cx="4985684" cy="283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6456B-1EAB-7966-2AA0-2E48CC7C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3" y="586794"/>
            <a:ext cx="5377373" cy="301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D9305-20BD-1368-2BC3-5C38A289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1" y="3670253"/>
            <a:ext cx="5738081" cy="31089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2022588" y="447243"/>
            <a:ext cx="218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11-17 Jun.).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5978383" y="3247112"/>
            <a:ext cx="54264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Central and eastern USA is likely to get below normal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rainfall in next two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is likely south of Maritime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continent in week 2 and week 3+4, 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African monsoon region is likely to get above normal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rainfall during rest of Jun and early </a:t>
            </a:r>
            <a:r>
              <a:rPr lang="en-US" sz="16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july</a:t>
            </a:r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Dry rainfall anomalies are likely over WUS weeks 2 and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weeks 3+4 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5157969" y="411643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Jun 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1F42B-665D-A34C-AF80-FFC3BEDF0BF5}"/>
              </a:ext>
            </a:extLst>
          </p:cNvPr>
          <p:cNvSpPr txBox="1"/>
          <p:nvPr/>
        </p:nvSpPr>
        <p:spPr>
          <a:xfrm>
            <a:off x="7839677" y="455897"/>
            <a:ext cx="230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Week:2 (18 -24 Jun.)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C9B728-921D-6947-BD36-C065E77B8DF9}"/>
              </a:ext>
            </a:extLst>
          </p:cNvPr>
          <p:cNvSpPr txBox="1"/>
          <p:nvPr/>
        </p:nvSpPr>
        <p:spPr>
          <a:xfrm>
            <a:off x="2119908" y="3533384"/>
            <a:ext cx="264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(25 Jun.-8 Jul.) </a:t>
            </a: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2754862" y="4663939"/>
            <a:ext cx="987022" cy="72262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CB3E109-ABC4-2045-832D-3BB56F886527}"/>
              </a:ext>
            </a:extLst>
          </p:cNvPr>
          <p:cNvSpPr/>
          <p:nvPr/>
        </p:nvSpPr>
        <p:spPr>
          <a:xfrm>
            <a:off x="4238762" y="4594421"/>
            <a:ext cx="555595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4551587" y="5046483"/>
            <a:ext cx="894126" cy="458398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>
            <a:off x="1390410" y="4398212"/>
            <a:ext cx="723208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60DD9D-1D29-1C5C-7242-CFAD77FD7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21"/>
          <a:stretch/>
        </p:blipFill>
        <p:spPr>
          <a:xfrm>
            <a:off x="6407301" y="6294100"/>
            <a:ext cx="5237331" cy="5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2057758" y="675848"/>
            <a:ext cx="218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11-17 Jun.).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5157969" y="640247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Jun 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60DD9D-1D29-1C5C-7242-CFAD77FD7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1"/>
          <a:stretch/>
        </p:blipFill>
        <p:spPr>
          <a:xfrm>
            <a:off x="858669" y="6180143"/>
            <a:ext cx="5237331" cy="59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30A8C-82B2-3CA8-E986-8BA5DA478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8"/>
          <a:stretch/>
        </p:blipFill>
        <p:spPr>
          <a:xfrm>
            <a:off x="438952" y="996290"/>
            <a:ext cx="5939063" cy="5120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E798F-3B5B-CACA-9BD9-19755F0BA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8" t="8952" r="10524"/>
          <a:stretch/>
        </p:blipFill>
        <p:spPr>
          <a:xfrm>
            <a:off x="7763920" y="809524"/>
            <a:ext cx="3424020" cy="2945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39F41-356B-8F06-3ED2-9336A4483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42" t="7821" r="12440" b="2745"/>
          <a:stretch/>
        </p:blipFill>
        <p:spPr>
          <a:xfrm>
            <a:off x="7765119" y="3754650"/>
            <a:ext cx="3422821" cy="29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32229</TotalTime>
  <Words>475</Words>
  <Application>Microsoft Macintosh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drivers: State of Climate </vt:lpstr>
      <vt:lpstr>State of the climate: OLR Anomalies  </vt:lpstr>
      <vt:lpstr>Sub-seasonal climate drivers</vt:lpstr>
      <vt:lpstr>Current and Past evolution of the MJO</vt:lpstr>
      <vt:lpstr>Current and Past evolution of the MJO Wheeler-Hendon Indices</vt:lpstr>
      <vt:lpstr>MJO 15-day Forecast from NCEP GEFS model</vt:lpstr>
      <vt:lpstr>IRI Sub-seasonal Forecast: Precipitation</vt:lpstr>
      <vt:lpstr>IRI Sub-seasonal Forecast: Precipitation</vt:lpstr>
      <vt:lpstr>IRI Sub-seasonal Forecast : Near-Surface Temperature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107</cp:revision>
  <dcterms:created xsi:type="dcterms:W3CDTF">2020-01-07T18:58:08Z</dcterms:created>
  <dcterms:modified xsi:type="dcterms:W3CDTF">2022-06-21T12:32:53Z</dcterms:modified>
</cp:coreProperties>
</file>