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009" r:id="rId2"/>
    <p:sldId id="4011" r:id="rId3"/>
    <p:sldId id="4019" r:id="rId4"/>
    <p:sldId id="291" r:id="rId5"/>
    <p:sldId id="304" r:id="rId6"/>
    <p:sldId id="4020" r:id="rId7"/>
    <p:sldId id="4022" r:id="rId8"/>
    <p:sldId id="4021" r:id="rId9"/>
    <p:sldId id="293" r:id="rId10"/>
    <p:sldId id="4023" r:id="rId11"/>
    <p:sldId id="4024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/>
    <p:restoredTop sz="95398"/>
  </p:normalViewPr>
  <p:slideViewPr>
    <p:cSldViewPr snapToGrid="0" snapToObjects="1">
      <p:cViewPr varScale="1">
        <p:scale>
          <a:sx n="104" d="100"/>
          <a:sy n="104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3DF9-6E49-914F-957A-B357012B3CA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A4F-BEED-134E-B385-DDE755F9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90CF6-87E9-FB47-9A50-CA7FE2679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A6E-395E-E14D-B874-42219653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EF9AE-5AC7-9E45-BB29-6B04B28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A0D0-C04E-9643-B42C-05BD461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1F3-A1A5-E74F-84FD-A14E528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A9C5-8305-FB4B-9141-73B1834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A36-2F34-6E4C-BC1A-45246B9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0E34-BE7B-9B46-A983-D6FC09C0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23C2-57A8-094C-A934-523126C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4CBE-6192-7E44-926D-FE85D9E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D28C-BEB0-8245-9274-7B79EED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DB069-2426-5048-833A-885D69C1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BDF2-8A7D-E145-97D5-8568C1EE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FF76-C5A2-BE40-9867-D18373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439C-6A5B-0547-BEC7-0B5FD3C7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D5-68C8-B340-9F25-C22233A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653361-B415-EE48-AECD-7D8A41298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582608" cy="70035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22111E9-B128-EA4D-8F6D-C20371DD0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08445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5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goes here and</a:t>
            </a:r>
            <a:br>
              <a:rPr lang="en-US" dirty="0"/>
            </a:br>
            <a:r>
              <a:rPr lang="en-US" dirty="0"/>
              <a:t>also here if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429C6-8C50-0646-9789-DB3076FF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199105"/>
            <a:ext cx="2947581" cy="65889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E1071E-8FE4-514C-98EA-79DD423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849452"/>
            <a:ext cx="639253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00607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27-A3C6-3344-B10A-2405F91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664-92E3-C84C-B537-B52D4194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3BE8-3E6A-154C-91E6-65C18C3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3F48-C028-224E-B5D9-163076B0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CE0C-D3E7-CE44-88FB-75DE53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B99-3B8D-8644-998D-DFF710B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675A-8C92-C04A-B4A1-91E14330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5780-8252-AF4F-8232-B4F8D740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BFAF-73FE-324D-B23F-E7822C8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7A43-77A3-494E-8259-40C1E05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DC-9E1D-5B42-9B52-F4253970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E51-44AB-EC40-A9A1-4E699748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A772E-E77B-224F-8912-2197475D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9FD1-28DC-0443-BFCA-5C68A1DF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9069-0156-744E-8E19-46BE96E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9FA34-AF7D-FD4C-B14A-016B6B96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3DD-9022-E04B-93ED-AA55313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9B0F-5688-1B45-AEE0-C51E6A6B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81D9-34BC-044B-977A-B21CDD66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6AE4-2AD7-404A-AE41-3583DFA5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5039-D9B6-4C4B-9490-1BFB92F3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35E8-DF3C-4148-A2CA-F926E34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A631-3EB5-B241-B6DE-1D1ADB2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D05-F69A-D741-B2F1-6D8942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1BA-2A42-4C44-9417-27CF5A0F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6D51-DFF2-3242-A8A4-36A7786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CB053-830E-2E41-8CBD-9818944D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01EBB-D66B-984C-8010-73660E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9E5B-5A26-5E41-9DA2-96C1B38D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638-DB31-E646-AD6D-ADE47EF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5EE5-C58C-084A-BEA8-1ADE2F90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A47-35B0-164B-8064-410099D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409-723D-7943-A372-0576EC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93FE-9494-764B-81EC-75C4A206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39E-1BDB-3741-AE42-EAD4FA8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4CB-D9B6-9048-8670-04985BC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82DC-4C22-E44A-AEE2-6F88A9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F2F-1F9F-CB4F-8937-7157DA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4C429-A887-7C4C-A320-A78088EF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9631-816C-554C-B2F2-64BA1FCF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1F6C8-C61F-5148-B11F-36C8B8F8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37E3-CDD6-E045-9724-64200AE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81D-8BC3-A449-9ABC-34C2390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ED8D3-80F6-1442-9F91-84FED97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07BFF-D008-3145-9B0E-F0AD406D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90-ED2F-C241-8045-5C0CD67D8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411-4EBC-0049-BF32-5FBB8D1D9978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DB36-313B-6E42-8492-DE93E7C6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330-FC51-B04C-812E-65DC1D9F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E5E-48B6-0040-AD3C-850FDF4AE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2077" y="3115076"/>
            <a:ext cx="2847846" cy="6278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Bohar</a:t>
            </a:r>
            <a:r>
              <a:rPr lang="en-US" sz="3600" dirty="0">
                <a:latin typeface="Songti TC" panose="02010600040101010101" pitchFamily="2" charset="-120"/>
                <a:ea typeface="Songti TC" panose="02010600040101010101" pitchFamily="2" charset="-120"/>
              </a:rPr>
              <a:t> Singh</a:t>
            </a:r>
          </a:p>
          <a:p>
            <a:endParaRPr lang="en-US" sz="3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9235B7-BBF8-3F42-924C-C33FB04C48CB}"/>
              </a:ext>
            </a:extLst>
          </p:cNvPr>
          <p:cNvSpPr txBox="1">
            <a:spLocks/>
          </p:cNvSpPr>
          <p:nvPr/>
        </p:nvSpPr>
        <p:spPr>
          <a:xfrm>
            <a:off x="341634" y="686275"/>
            <a:ext cx="11508732" cy="180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6000" dirty="0">
                <a:latin typeface="Songti TC" panose="02010600040101010101" pitchFamily="2" charset="-120"/>
                <a:ea typeface="Songti TC" panose="02010600040101010101" pitchFamily="2" charset="-120"/>
              </a:rPr>
              <a:t>IRI Climate Briefing: Jul. 21, 2022</a:t>
            </a:r>
          </a:p>
          <a:p>
            <a:r>
              <a:rPr lang="en-US" sz="4800" dirty="0">
                <a:latin typeface="Songti TC" panose="02010600040101010101" pitchFamily="2" charset="-120"/>
                <a:ea typeface="Songti TC" panose="02010600040101010101" pitchFamily="2" charset="-120"/>
              </a:rPr>
              <a:t> Sub-seasonal Update </a:t>
            </a:r>
            <a:endParaRPr lang="en-US" sz="5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E39E3-BC8D-1D43-A597-F165474B5C15}"/>
              </a:ext>
            </a:extLst>
          </p:cNvPr>
          <p:cNvSpPr txBox="1"/>
          <p:nvPr/>
        </p:nvSpPr>
        <p:spPr>
          <a:xfrm>
            <a:off x="7467600" y="64886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bohar@iri.Columbia.edu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89C1D-86F1-1E40-843F-2E7A8C7FB7D4}"/>
              </a:ext>
            </a:extLst>
          </p:cNvPr>
          <p:cNvSpPr txBox="1"/>
          <p:nvPr/>
        </p:nvSpPr>
        <p:spPr>
          <a:xfrm>
            <a:off x="1233588" y="3909713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Acknowledgement: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Jing Yuan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Dr. Andrew Robertson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Jeff </a:t>
            </a:r>
            <a:r>
              <a:rPr lang="en-US" dirty="0" err="1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Turmelle</a:t>
            </a:r>
            <a:endParaRPr lang="en-US" dirty="0">
              <a:solidFill>
                <a:schemeClr val="bg1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840D0-509D-880B-B3F5-05FF94D9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7" y="1141535"/>
            <a:ext cx="8280400" cy="46101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96" y="297734"/>
            <a:ext cx="11006407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 (Week:2)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3"/>
          <a:stretch/>
        </p:blipFill>
        <p:spPr>
          <a:xfrm>
            <a:off x="663325" y="5909759"/>
            <a:ext cx="8019478" cy="87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FE69DD6-57F4-C8A1-5DA9-FA6265F7F3F9}"/>
              </a:ext>
            </a:extLst>
          </p:cNvPr>
          <p:cNvSpPr txBox="1"/>
          <p:nvPr/>
        </p:nvSpPr>
        <p:spPr>
          <a:xfrm>
            <a:off x="3551714" y="851477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Jul 22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A534F8-E3AD-B94D-BFA3-8FC53E3431CF}"/>
              </a:ext>
            </a:extLst>
          </p:cNvPr>
          <p:cNvSpPr txBox="1"/>
          <p:nvPr/>
        </p:nvSpPr>
        <p:spPr>
          <a:xfrm>
            <a:off x="8416187" y="1259515"/>
            <a:ext cx="3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western, southwest USA. And northwest Canada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25CBC-9739-45E9-4F83-64170281651F}"/>
              </a:ext>
            </a:extLst>
          </p:cNvPr>
          <p:cNvSpPr txBox="1"/>
          <p:nvPr/>
        </p:nvSpPr>
        <p:spPr>
          <a:xfrm>
            <a:off x="8434301" y="2556355"/>
            <a:ext cx="3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northern  south America</a:t>
            </a: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712D648D-AA27-18D8-7C0B-FBB84A34BB50}"/>
              </a:ext>
            </a:extLst>
          </p:cNvPr>
          <p:cNvSpPr/>
          <p:nvPr/>
        </p:nvSpPr>
        <p:spPr>
          <a:xfrm rot="3064088">
            <a:off x="1570366" y="2047806"/>
            <a:ext cx="1290042" cy="52713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E9E6A430-1D2A-B24A-8AF7-6A262CF63769}"/>
              </a:ext>
            </a:extLst>
          </p:cNvPr>
          <p:cNvSpPr/>
          <p:nvPr/>
        </p:nvSpPr>
        <p:spPr>
          <a:xfrm rot="1508184">
            <a:off x="2786689" y="2919692"/>
            <a:ext cx="1158139" cy="73184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EC1E7DF4-B4CA-85B8-0792-4F501A35C99F}"/>
              </a:ext>
            </a:extLst>
          </p:cNvPr>
          <p:cNvSpPr/>
          <p:nvPr/>
        </p:nvSpPr>
        <p:spPr>
          <a:xfrm>
            <a:off x="4524254" y="1619014"/>
            <a:ext cx="910954" cy="70873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38806-395E-F47B-B7FE-7514BD292DDE}"/>
              </a:ext>
            </a:extLst>
          </p:cNvPr>
          <p:cNvSpPr txBox="1"/>
          <p:nvPr/>
        </p:nvSpPr>
        <p:spPr>
          <a:xfrm>
            <a:off x="8450619" y="3503957"/>
            <a:ext cx="3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Europe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36D9D3-C4DD-FB91-7A16-6693046C3D5C}"/>
              </a:ext>
            </a:extLst>
          </p:cNvPr>
          <p:cNvSpPr txBox="1"/>
          <p:nvPr/>
        </p:nvSpPr>
        <p:spPr>
          <a:xfrm>
            <a:off x="8450619" y="4356168"/>
            <a:ext cx="3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northern Indian, Pakistan and  Northern Africa</a:t>
            </a: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86780932-10DC-22D8-5A73-D3298037BE93}"/>
              </a:ext>
            </a:extLst>
          </p:cNvPr>
          <p:cNvSpPr/>
          <p:nvPr/>
        </p:nvSpPr>
        <p:spPr>
          <a:xfrm>
            <a:off x="5925160" y="2422055"/>
            <a:ext cx="405302" cy="35445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BD83FF05-6F0E-2A7E-6077-9FCDA4A2CFE7}"/>
              </a:ext>
            </a:extLst>
          </p:cNvPr>
          <p:cNvSpPr/>
          <p:nvPr/>
        </p:nvSpPr>
        <p:spPr>
          <a:xfrm>
            <a:off x="4061192" y="2597895"/>
            <a:ext cx="1688977" cy="54037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 animBg="1"/>
      <p:bldP spid="20" grpId="0" animBg="1"/>
      <p:bldP spid="21" grpId="0"/>
      <p:bldP spid="23" grpId="0"/>
      <p:bldP spid="2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73B823-C50B-79EA-93D8-9EE51842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1095154"/>
            <a:ext cx="8280400" cy="46101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33921"/>
            <a:ext cx="111887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 (week 3-4)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3"/>
          <a:stretch/>
        </p:blipFill>
        <p:spPr>
          <a:xfrm>
            <a:off x="663325" y="5909759"/>
            <a:ext cx="8019478" cy="87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FE69DD6-57F4-C8A1-5DA9-FA6265F7F3F9}"/>
              </a:ext>
            </a:extLst>
          </p:cNvPr>
          <p:cNvSpPr txBox="1"/>
          <p:nvPr/>
        </p:nvSpPr>
        <p:spPr>
          <a:xfrm>
            <a:off x="3551714" y="851477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Jul 22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A534F8-E3AD-B94D-BFA3-8FC53E3431CF}"/>
              </a:ext>
            </a:extLst>
          </p:cNvPr>
          <p:cNvSpPr txBox="1"/>
          <p:nvPr/>
        </p:nvSpPr>
        <p:spPr>
          <a:xfrm>
            <a:off x="8416187" y="1259515"/>
            <a:ext cx="3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, southwest USA.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25CBC-9739-45E9-4F83-64170281651F}"/>
              </a:ext>
            </a:extLst>
          </p:cNvPr>
          <p:cNvSpPr txBox="1"/>
          <p:nvPr/>
        </p:nvSpPr>
        <p:spPr>
          <a:xfrm>
            <a:off x="8450619" y="2326077"/>
            <a:ext cx="3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northeast Brazil</a:t>
            </a: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712D648D-AA27-18D8-7C0B-FBB84A34BB50}"/>
              </a:ext>
            </a:extLst>
          </p:cNvPr>
          <p:cNvSpPr/>
          <p:nvPr/>
        </p:nvSpPr>
        <p:spPr>
          <a:xfrm rot="1167632">
            <a:off x="2037807" y="2282642"/>
            <a:ext cx="911103" cy="435049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E9E6A430-1D2A-B24A-8AF7-6A262CF63769}"/>
              </a:ext>
            </a:extLst>
          </p:cNvPr>
          <p:cNvSpPr/>
          <p:nvPr/>
        </p:nvSpPr>
        <p:spPr>
          <a:xfrm rot="1508184">
            <a:off x="2964396" y="3052152"/>
            <a:ext cx="1006023" cy="391758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38806-395E-F47B-B7FE-7514BD292DDE}"/>
              </a:ext>
            </a:extLst>
          </p:cNvPr>
          <p:cNvSpPr txBox="1"/>
          <p:nvPr/>
        </p:nvSpPr>
        <p:spPr>
          <a:xfrm>
            <a:off x="8450619" y="3361579"/>
            <a:ext cx="3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East-Asia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36D9D3-C4DD-FB91-7A16-6693046C3D5C}"/>
              </a:ext>
            </a:extLst>
          </p:cNvPr>
          <p:cNvSpPr txBox="1"/>
          <p:nvPr/>
        </p:nvSpPr>
        <p:spPr>
          <a:xfrm>
            <a:off x="8416186" y="4228672"/>
            <a:ext cx="3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central Africa</a:t>
            </a: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BD83FF05-6F0E-2A7E-6077-9FCDA4A2CFE7}"/>
              </a:ext>
            </a:extLst>
          </p:cNvPr>
          <p:cNvSpPr/>
          <p:nvPr/>
        </p:nvSpPr>
        <p:spPr>
          <a:xfrm>
            <a:off x="4061192" y="2597895"/>
            <a:ext cx="1688977" cy="54037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5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10E-5B4A-6845-86C3-41BECD5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D8E5-37CF-8843-838A-7645016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89" y="1258865"/>
            <a:ext cx="11085516" cy="5234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related convection and circulation are currently active most likely to be in-active during next two weeks.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La-Niña is active in East Pacific ocean 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/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IOD is likely to exceeded negative IOD  thresholds (i.e. at or below −0.4 °C) over the past six weeks.</a:t>
            </a:r>
          </a:p>
          <a:p>
            <a:pPr marL="342900" indent="-342900"/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342900" indent="-342900"/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Indian subcontinent and Maritime continent are likely to get above normal rainfall from late July to mid August 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near surface temperature is likely over western, southwest USA,  northwest Canada. northern South America and Europe.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Northern African region is likely to to below normal temperature from week 2 to 4.</a:t>
            </a:r>
          </a:p>
          <a:p>
            <a:pPr marL="0" indent="0">
              <a:buNone/>
            </a:pPr>
            <a:endParaRPr lang="en-US" sz="18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2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drivers: State of Climate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356711" y="4811066"/>
            <a:ext cx="115643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Cold anomalies in eastern and central Pacific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Warm sub-tropical pacific, SST anomalies in North Atlantic Ocean are also stronger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La-</a:t>
            </a:r>
            <a:r>
              <a:rPr lang="en-US" sz="24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niña</a:t>
            </a: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like condition are observed and,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Indian Ocean Dipole (IOD) index has been very close to or exceeded negative IOD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thresholds (i.e. at or below −0.4 °C) over the past six weeks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F58F2A-6221-BA81-D470-966E8226BD21}"/>
              </a:ext>
            </a:extLst>
          </p:cNvPr>
          <p:cNvGrpSpPr/>
          <p:nvPr/>
        </p:nvGrpSpPr>
        <p:grpSpPr>
          <a:xfrm>
            <a:off x="1193800" y="821045"/>
            <a:ext cx="9804400" cy="3990021"/>
            <a:chOff x="1193800" y="1426529"/>
            <a:chExt cx="9804400" cy="39900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1D9CF0-D612-3553-450D-98BD4710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3800" y="1441450"/>
              <a:ext cx="9804400" cy="397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549076-1C58-8EA3-52E1-2A442B1ED9CF}"/>
                </a:ext>
              </a:extLst>
            </p:cNvPr>
            <p:cNvSpPr txBox="1"/>
            <p:nvPr/>
          </p:nvSpPr>
          <p:spPr>
            <a:xfrm>
              <a:off x="6783858" y="1426529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(10-16 July)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9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91743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State of the climate: OLR Anomalies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31A8E-1C27-BA2A-A237-2C5AFB1F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3" y="606224"/>
            <a:ext cx="4899454" cy="5840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DF6F3-A5E0-F086-90A0-C6668D8A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57" y="696774"/>
            <a:ext cx="6685922" cy="52742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AD39D7-13E6-1DDF-1850-8BAA21380B0E}"/>
              </a:ext>
            </a:extLst>
          </p:cNvPr>
          <p:cNvGrpSpPr/>
          <p:nvPr/>
        </p:nvGrpSpPr>
        <p:grpSpPr>
          <a:xfrm rot="10367701">
            <a:off x="6390027" y="1172160"/>
            <a:ext cx="1222698" cy="652750"/>
            <a:chOff x="4578088" y="1271659"/>
            <a:chExt cx="816928" cy="329657"/>
          </a:xfrm>
        </p:grpSpPr>
        <p:sp>
          <p:nvSpPr>
            <p:cNvPr id="11" name="Donut 10">
              <a:extLst>
                <a:ext uri="{FF2B5EF4-FFF2-40B4-BE49-F238E27FC236}">
                  <a16:creationId xmlns:a16="http://schemas.microsoft.com/office/drawing/2014/main" id="{1D8653FA-072C-EA7C-135F-585B79BFBBE4}"/>
                </a:ext>
              </a:extLst>
            </p:cNvPr>
            <p:cNvSpPr/>
            <p:nvPr/>
          </p:nvSpPr>
          <p:spPr>
            <a:xfrm rot="1352756">
              <a:off x="4589728" y="1308744"/>
              <a:ext cx="805288" cy="187931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43023E60-C72C-E962-8DA4-0E7230411A0B}"/>
                </a:ext>
              </a:extLst>
            </p:cNvPr>
            <p:cNvSpPr/>
            <p:nvPr/>
          </p:nvSpPr>
          <p:spPr>
            <a:xfrm rot="5027228" flipV="1">
              <a:off x="4637371" y="1212376"/>
              <a:ext cx="76466" cy="19503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A3444F04-B214-FF76-3AC2-DD0A9895AFAE}"/>
                </a:ext>
              </a:extLst>
            </p:cNvPr>
            <p:cNvSpPr/>
            <p:nvPr/>
          </p:nvSpPr>
          <p:spPr>
            <a:xfrm rot="10284082" flipH="1" flipV="1">
              <a:off x="5238971" y="1459010"/>
              <a:ext cx="93964" cy="142306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Donut 13">
            <a:extLst>
              <a:ext uri="{FF2B5EF4-FFF2-40B4-BE49-F238E27FC236}">
                <a16:creationId xmlns:a16="http://schemas.microsoft.com/office/drawing/2014/main" id="{0763C38F-7903-CB88-F9F3-A5C4437361D0}"/>
              </a:ext>
            </a:extLst>
          </p:cNvPr>
          <p:cNvSpPr/>
          <p:nvPr/>
        </p:nvSpPr>
        <p:spPr>
          <a:xfrm rot="11389051">
            <a:off x="921188" y="3357842"/>
            <a:ext cx="1195325" cy="367584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87C20506-904A-7BC2-1854-A05E405649B4}"/>
              </a:ext>
            </a:extLst>
          </p:cNvPr>
          <p:cNvSpPr/>
          <p:nvPr/>
        </p:nvSpPr>
        <p:spPr>
          <a:xfrm rot="12930606">
            <a:off x="970506" y="5249482"/>
            <a:ext cx="566555" cy="215234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002BC0FF-6637-5F46-D747-2E5E2954CCD2}"/>
              </a:ext>
            </a:extLst>
          </p:cNvPr>
          <p:cNvSpPr/>
          <p:nvPr/>
        </p:nvSpPr>
        <p:spPr>
          <a:xfrm rot="9680494">
            <a:off x="7584287" y="978256"/>
            <a:ext cx="860662" cy="391275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F806C20A-67FF-9900-9150-F928367DC7A2}"/>
              </a:ext>
            </a:extLst>
          </p:cNvPr>
          <p:cNvSpPr/>
          <p:nvPr/>
        </p:nvSpPr>
        <p:spPr>
          <a:xfrm rot="12028085">
            <a:off x="8601678" y="887827"/>
            <a:ext cx="665194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1D93793D-2971-6177-CC23-20E40C15D519}"/>
              </a:ext>
            </a:extLst>
          </p:cNvPr>
          <p:cNvSpPr/>
          <p:nvPr/>
        </p:nvSpPr>
        <p:spPr>
          <a:xfrm rot="10207792">
            <a:off x="9730621" y="1106038"/>
            <a:ext cx="665194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3DCA9CD-DF51-C5DE-78CF-8161F6FB69BA}"/>
              </a:ext>
            </a:extLst>
          </p:cNvPr>
          <p:cNvSpPr/>
          <p:nvPr/>
        </p:nvSpPr>
        <p:spPr>
          <a:xfrm rot="10207792">
            <a:off x="11065931" y="968903"/>
            <a:ext cx="564765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183EE64E-AE47-86FA-E8F1-A6A6436F28EC}"/>
              </a:ext>
            </a:extLst>
          </p:cNvPr>
          <p:cNvSpPr/>
          <p:nvPr/>
        </p:nvSpPr>
        <p:spPr>
          <a:xfrm rot="11720457">
            <a:off x="6301073" y="3828897"/>
            <a:ext cx="701937" cy="243716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8313BA30-25BC-B613-B8BD-E70E372C8172}"/>
              </a:ext>
            </a:extLst>
          </p:cNvPr>
          <p:cNvSpPr/>
          <p:nvPr/>
        </p:nvSpPr>
        <p:spPr>
          <a:xfrm rot="10428759">
            <a:off x="7404943" y="3517511"/>
            <a:ext cx="701937" cy="243716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209E751B-DC40-4B6D-7799-01610BE847FF}"/>
              </a:ext>
            </a:extLst>
          </p:cNvPr>
          <p:cNvSpPr/>
          <p:nvPr/>
        </p:nvSpPr>
        <p:spPr>
          <a:xfrm rot="11735799">
            <a:off x="7100137" y="4114759"/>
            <a:ext cx="701937" cy="243716"/>
          </a:xfrm>
          <a:prstGeom prst="donut">
            <a:avLst>
              <a:gd name="adj" fmla="val 59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7265681A-05F1-A088-915E-2172867D9B18}"/>
              </a:ext>
            </a:extLst>
          </p:cNvPr>
          <p:cNvSpPr/>
          <p:nvPr/>
        </p:nvSpPr>
        <p:spPr>
          <a:xfrm rot="12028085">
            <a:off x="8519298" y="3350949"/>
            <a:ext cx="665194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64AFCF90-DD2E-BF2B-D04A-EC940D43DC81}"/>
              </a:ext>
            </a:extLst>
          </p:cNvPr>
          <p:cNvSpPr/>
          <p:nvPr/>
        </p:nvSpPr>
        <p:spPr>
          <a:xfrm rot="12028085">
            <a:off x="10096119" y="3458150"/>
            <a:ext cx="665194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>
            <a:extLst>
              <a:ext uri="{FF2B5EF4-FFF2-40B4-BE49-F238E27FC236}">
                <a16:creationId xmlns:a16="http://schemas.microsoft.com/office/drawing/2014/main" id="{746121B9-2213-3294-E758-9D44431EA811}"/>
              </a:ext>
            </a:extLst>
          </p:cNvPr>
          <p:cNvSpPr/>
          <p:nvPr/>
        </p:nvSpPr>
        <p:spPr>
          <a:xfrm rot="10291716">
            <a:off x="11064072" y="3351056"/>
            <a:ext cx="665194" cy="441312"/>
          </a:xfrm>
          <a:prstGeom prst="donut">
            <a:avLst>
              <a:gd name="adj" fmla="val 65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1A1EE2FF-2AD6-05F7-AEF4-BA6F8955184F}"/>
              </a:ext>
            </a:extLst>
          </p:cNvPr>
          <p:cNvSpPr/>
          <p:nvPr/>
        </p:nvSpPr>
        <p:spPr>
          <a:xfrm rot="10291716">
            <a:off x="11134451" y="3919594"/>
            <a:ext cx="611584" cy="449299"/>
          </a:xfrm>
          <a:prstGeom prst="donut">
            <a:avLst>
              <a:gd name="adj" fmla="val 6522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  <a:b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Wheeler-Hendon Indices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3921-FB46-B74F-87A5-7BC4591488F1}"/>
              </a:ext>
            </a:extLst>
          </p:cNvPr>
          <p:cNvSpPr txBox="1"/>
          <p:nvPr/>
        </p:nvSpPr>
        <p:spPr>
          <a:xfrm>
            <a:off x="2311877" y="6329074"/>
            <a:ext cx="677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index in moderately above 1 from past week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1EE1D-DED2-10D3-DB18-3695B4C08377}"/>
              </a:ext>
            </a:extLst>
          </p:cNvPr>
          <p:cNvSpPr txBox="1"/>
          <p:nvPr/>
        </p:nvSpPr>
        <p:spPr>
          <a:xfrm>
            <a:off x="6037755" y="1017504"/>
            <a:ext cx="4624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748D9-3D0E-81D0-09B6-33CB664E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99" y="1317954"/>
            <a:ext cx="4998293" cy="4998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E5548-D660-BC03-CE42-23A426DFB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2"/>
          <a:stretch/>
        </p:blipFill>
        <p:spPr>
          <a:xfrm>
            <a:off x="1023597" y="1105429"/>
            <a:ext cx="5080000" cy="51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324199" y="6031210"/>
            <a:ext cx="984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GEFS forecast suggest weakening of MJO in phase 2 For the next weeks.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782D9-CC49-EB33-29B3-E166BA75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27" y="963447"/>
            <a:ext cx="6309946" cy="49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 (week 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8973873" y="683818"/>
            <a:ext cx="3191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rainfall is likely over north-west of India and  central Indian ocean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precipitation is likely South America’s Peru, Columbia, Ecuador and Chile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Senegal and Mauritania in West African monsoon region is likely to get above normal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rainfall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Dry rainfall anomalies are likely over NW-US</a:t>
            </a:r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2754862" y="4663939"/>
            <a:ext cx="987022" cy="72262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BCB3E109-ABC4-2045-832D-3BB56F886527}"/>
              </a:ext>
            </a:extLst>
          </p:cNvPr>
          <p:cNvSpPr/>
          <p:nvPr/>
        </p:nvSpPr>
        <p:spPr>
          <a:xfrm>
            <a:off x="4238762" y="4594421"/>
            <a:ext cx="555595" cy="2578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28673">
            <a:off x="4551587" y="5046483"/>
            <a:ext cx="894126" cy="458398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69BE494F-3DAA-7800-144B-A2E7154B3C36}"/>
              </a:ext>
            </a:extLst>
          </p:cNvPr>
          <p:cNvSpPr/>
          <p:nvPr/>
        </p:nvSpPr>
        <p:spPr>
          <a:xfrm>
            <a:off x="1390410" y="4398212"/>
            <a:ext cx="723208" cy="2578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246D4-4AEB-E582-645E-CA9130530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"/>
          <a:stretch/>
        </p:blipFill>
        <p:spPr>
          <a:xfrm>
            <a:off x="26128" y="804794"/>
            <a:ext cx="8936473" cy="5076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60DD9D-1D29-1C5C-7242-CFAD77FD7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21"/>
          <a:stretch/>
        </p:blipFill>
        <p:spPr>
          <a:xfrm>
            <a:off x="838200" y="5753671"/>
            <a:ext cx="7555790" cy="864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1987816" y="598008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(23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- 29. Jul.).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4959852" y="586355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start date Jul 22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4EFA4035-0E4D-A055-0DEA-A5062B4F277D}"/>
              </a:ext>
            </a:extLst>
          </p:cNvPr>
          <p:cNvSpPr/>
          <p:nvPr/>
        </p:nvSpPr>
        <p:spPr>
          <a:xfrm>
            <a:off x="2085402" y="2758167"/>
            <a:ext cx="1378768" cy="81151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E57E91E9-EAD4-83C6-7834-7DA5479398E2}"/>
              </a:ext>
            </a:extLst>
          </p:cNvPr>
          <p:cNvSpPr/>
          <p:nvPr/>
        </p:nvSpPr>
        <p:spPr>
          <a:xfrm>
            <a:off x="2113618" y="2193483"/>
            <a:ext cx="641244" cy="423951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B12B2533-745B-1992-F6D6-FAA1D6E16FDC}"/>
              </a:ext>
            </a:extLst>
          </p:cNvPr>
          <p:cNvSpPr/>
          <p:nvPr/>
        </p:nvSpPr>
        <p:spPr>
          <a:xfrm rot="19311869">
            <a:off x="5069951" y="1810341"/>
            <a:ext cx="1378768" cy="628370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Donut 25">
            <a:extLst>
              <a:ext uri="{FF2B5EF4-FFF2-40B4-BE49-F238E27FC236}">
                <a16:creationId xmlns:a16="http://schemas.microsoft.com/office/drawing/2014/main" id="{CBAE725B-E850-1D8A-4C7F-33C68483D502}"/>
              </a:ext>
            </a:extLst>
          </p:cNvPr>
          <p:cNvSpPr/>
          <p:nvPr/>
        </p:nvSpPr>
        <p:spPr>
          <a:xfrm rot="15903407">
            <a:off x="6302157" y="3070238"/>
            <a:ext cx="1378768" cy="81151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4532F070-CA6F-C606-1681-B9DB8F348262}"/>
              </a:ext>
            </a:extLst>
          </p:cNvPr>
          <p:cNvSpPr/>
          <p:nvPr/>
        </p:nvSpPr>
        <p:spPr>
          <a:xfrm>
            <a:off x="527425" y="1593945"/>
            <a:ext cx="1378768" cy="81151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05C67-BC17-29B9-FB6D-D47304CC8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4"/>
          <a:stretch/>
        </p:blipFill>
        <p:spPr>
          <a:xfrm>
            <a:off x="12109" y="949623"/>
            <a:ext cx="8898151" cy="49391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 (week 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8813236" y="1142392"/>
            <a:ext cx="3191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rainfall is likely over maritime continent and  central Indian ocean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precipitation is likely South America’s Peru, Columbia, Ecuador and north of Brazil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African monsoon region is likely to get below normal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rainfall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Dry rainfall anomalies are likely over NW-US</a:t>
            </a:r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2032647" y="2617487"/>
            <a:ext cx="1847374" cy="81151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BCB3E109-ABC4-2045-832D-3BB56F886527}"/>
              </a:ext>
            </a:extLst>
          </p:cNvPr>
          <p:cNvSpPr/>
          <p:nvPr/>
        </p:nvSpPr>
        <p:spPr>
          <a:xfrm>
            <a:off x="4238762" y="4594421"/>
            <a:ext cx="555595" cy="2578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28673">
            <a:off x="6651248" y="2848845"/>
            <a:ext cx="894126" cy="488129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69BE494F-3DAA-7800-144B-A2E7154B3C36}"/>
              </a:ext>
            </a:extLst>
          </p:cNvPr>
          <p:cNvSpPr/>
          <p:nvPr/>
        </p:nvSpPr>
        <p:spPr>
          <a:xfrm>
            <a:off x="3948347" y="2832831"/>
            <a:ext cx="1558214" cy="6509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1987816" y="598008"/>
            <a:ext cx="258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Week:2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(30 Jul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- 5. Aug.).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4959852" y="611069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start date Jul 22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8B778A-60A5-542D-3539-AAE3BF0B1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21"/>
          <a:stretch/>
        </p:blipFill>
        <p:spPr>
          <a:xfrm>
            <a:off x="838200" y="5753671"/>
            <a:ext cx="7555790" cy="8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19F1DD-853B-EB32-4708-5BACB5F5A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43" y="985180"/>
            <a:ext cx="8968154" cy="49792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5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 (week 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8936328" y="1142392"/>
            <a:ext cx="3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rainfall is likely over maritime continent and Indian peninsular region</a:t>
            </a: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2888918" y="2916429"/>
            <a:ext cx="1290042" cy="75244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28673">
            <a:off x="6000617" y="2514736"/>
            <a:ext cx="894126" cy="488129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69BE494F-3DAA-7800-144B-A2E7154B3C36}"/>
              </a:ext>
            </a:extLst>
          </p:cNvPr>
          <p:cNvSpPr/>
          <p:nvPr/>
        </p:nvSpPr>
        <p:spPr>
          <a:xfrm rot="1023724">
            <a:off x="4186006" y="2832832"/>
            <a:ext cx="1267799" cy="33855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1935061" y="598008"/>
            <a:ext cx="23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Week:34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(6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- 19. Aug.).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4907097" y="586355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start date Jul 22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9CD73E-9CBA-B5D9-320C-5B9D2B3F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21"/>
          <a:stretch/>
        </p:blipFill>
        <p:spPr>
          <a:xfrm>
            <a:off x="785445" y="5982272"/>
            <a:ext cx="7555790" cy="864266"/>
          </a:xfrm>
          <a:prstGeom prst="rect">
            <a:avLst/>
          </a:prstGeom>
        </p:spPr>
      </p:pic>
      <p:sp>
        <p:nvSpPr>
          <p:cNvPr id="19" name="Donut 18">
            <a:extLst>
              <a:ext uri="{FF2B5EF4-FFF2-40B4-BE49-F238E27FC236}">
                <a16:creationId xmlns:a16="http://schemas.microsoft.com/office/drawing/2014/main" id="{952D8C27-B317-DFFA-AEE7-43D686CD21E8}"/>
              </a:ext>
            </a:extLst>
          </p:cNvPr>
          <p:cNvSpPr/>
          <p:nvPr/>
        </p:nvSpPr>
        <p:spPr>
          <a:xfrm>
            <a:off x="6750893" y="2895733"/>
            <a:ext cx="1060082" cy="695636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7A192B7F-B9FB-8FDD-1764-E1B66800485C}"/>
              </a:ext>
            </a:extLst>
          </p:cNvPr>
          <p:cNvSpPr/>
          <p:nvPr/>
        </p:nvSpPr>
        <p:spPr>
          <a:xfrm rot="611931">
            <a:off x="4443916" y="2528034"/>
            <a:ext cx="1267799" cy="33855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B7887-649F-AA10-5ADE-C9929A41091E}"/>
              </a:ext>
            </a:extLst>
          </p:cNvPr>
          <p:cNvSpPr txBox="1"/>
          <p:nvPr/>
        </p:nvSpPr>
        <p:spPr>
          <a:xfrm>
            <a:off x="9038492" y="2418467"/>
            <a:ext cx="298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precipitation is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likely over northern  parts of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South America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FC803-CD99-F5D3-5911-5A0CD6F79D3B}"/>
              </a:ext>
            </a:extLst>
          </p:cNvPr>
          <p:cNvSpPr txBox="1"/>
          <p:nvPr/>
        </p:nvSpPr>
        <p:spPr>
          <a:xfrm>
            <a:off x="8936328" y="3464169"/>
            <a:ext cx="3286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 African region is likely </a:t>
            </a:r>
          </a:p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to get above normal </a:t>
            </a:r>
          </a:p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rainfall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890E23-1876-F414-7615-C8A2EC17A18F}"/>
              </a:ext>
            </a:extLst>
          </p:cNvPr>
          <p:cNvSpPr txBox="1"/>
          <p:nvPr/>
        </p:nvSpPr>
        <p:spPr>
          <a:xfrm>
            <a:off x="9019994" y="4602204"/>
            <a:ext cx="6154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Dry rainfall anomalies are </a:t>
            </a:r>
          </a:p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likely in western African </a:t>
            </a:r>
          </a:p>
          <a:p>
            <a:r>
              <a:rPr lang="en-US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Monsoon region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19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30" grpId="0" animBg="1"/>
      <p:bldP spid="32" grpId="0" animBg="1"/>
      <p:bldP spid="35" grpId="0" animBg="1"/>
      <p:bldP spid="19" grpId="0" animBg="1"/>
      <p:bldP spid="21" grpId="0" animBg="1"/>
      <p:bldP spid="9" grpId="0"/>
      <p:bldP spid="1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24" y="271038"/>
            <a:ext cx="11042162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 (week:1)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83"/>
          <a:stretch/>
        </p:blipFill>
        <p:spPr>
          <a:xfrm>
            <a:off x="663325" y="5909759"/>
            <a:ext cx="8019478" cy="87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FE69DD6-57F4-C8A1-5DA9-FA6265F7F3F9}"/>
              </a:ext>
            </a:extLst>
          </p:cNvPr>
          <p:cNvSpPr txBox="1"/>
          <p:nvPr/>
        </p:nvSpPr>
        <p:spPr>
          <a:xfrm>
            <a:off x="3551714" y="851477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Jul 22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93124-ADEA-7E97-A18A-BCC0A5F98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1" y="1190031"/>
            <a:ext cx="8280400" cy="4610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534F8-E3AD-B94D-BFA3-8FC53E3431CF}"/>
              </a:ext>
            </a:extLst>
          </p:cNvPr>
          <p:cNvSpPr txBox="1"/>
          <p:nvPr/>
        </p:nvSpPr>
        <p:spPr>
          <a:xfrm>
            <a:off x="8416187" y="1259515"/>
            <a:ext cx="3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western, southwest USA. And northwest Canada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25CBC-9739-45E9-4F83-64170281651F}"/>
              </a:ext>
            </a:extLst>
          </p:cNvPr>
          <p:cNvSpPr txBox="1"/>
          <p:nvPr/>
        </p:nvSpPr>
        <p:spPr>
          <a:xfrm>
            <a:off x="8434301" y="2556355"/>
            <a:ext cx="3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over south America</a:t>
            </a: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712D648D-AA27-18D8-7C0B-FBB84A34BB50}"/>
              </a:ext>
            </a:extLst>
          </p:cNvPr>
          <p:cNvSpPr/>
          <p:nvPr/>
        </p:nvSpPr>
        <p:spPr>
          <a:xfrm rot="3064088">
            <a:off x="1570366" y="2047806"/>
            <a:ext cx="1290042" cy="52713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E9E6A430-1D2A-B24A-8AF7-6A262CF63769}"/>
              </a:ext>
            </a:extLst>
          </p:cNvPr>
          <p:cNvSpPr/>
          <p:nvPr/>
        </p:nvSpPr>
        <p:spPr>
          <a:xfrm rot="18099875">
            <a:off x="2857029" y="3095542"/>
            <a:ext cx="1158139" cy="73184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EC1E7DF4-B4CA-85B8-0792-4F501A35C99F}"/>
              </a:ext>
            </a:extLst>
          </p:cNvPr>
          <p:cNvSpPr/>
          <p:nvPr/>
        </p:nvSpPr>
        <p:spPr>
          <a:xfrm>
            <a:off x="4383574" y="1900374"/>
            <a:ext cx="910954" cy="70873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38806-395E-F47B-B7FE-7514BD292DDE}"/>
              </a:ext>
            </a:extLst>
          </p:cNvPr>
          <p:cNvSpPr txBox="1"/>
          <p:nvPr/>
        </p:nvSpPr>
        <p:spPr>
          <a:xfrm>
            <a:off x="8450619" y="3503957"/>
            <a:ext cx="3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Above normal near surface temperature is likely Europe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36D9D3-C4DD-FB91-7A16-6693046C3D5C}"/>
              </a:ext>
            </a:extLst>
          </p:cNvPr>
          <p:cNvSpPr txBox="1"/>
          <p:nvPr/>
        </p:nvSpPr>
        <p:spPr>
          <a:xfrm>
            <a:off x="8450619" y="4356168"/>
            <a:ext cx="3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Below normal near surface temperature is likely northern Indian and Pakistan regions</a:t>
            </a: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86780932-10DC-22D8-5A73-D3298037BE93}"/>
              </a:ext>
            </a:extLst>
          </p:cNvPr>
          <p:cNvSpPr/>
          <p:nvPr/>
        </p:nvSpPr>
        <p:spPr>
          <a:xfrm>
            <a:off x="5925160" y="2422055"/>
            <a:ext cx="405302" cy="354453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 animBg="1"/>
      <p:bldP spid="20" grpId="0" animBg="1"/>
      <p:bldP spid="21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32463</TotalTime>
  <Words>691</Words>
  <Application>Microsoft Macintosh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Songti TC</vt:lpstr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PowerPoint Presentation</vt:lpstr>
      <vt:lpstr>Sub-seasonal climate drivers: State of Climate </vt:lpstr>
      <vt:lpstr>State of the climate: OLR Anomalies  </vt:lpstr>
      <vt:lpstr>Current and Past evolution of the MJO Wheeler-Hendon Indices</vt:lpstr>
      <vt:lpstr>MJO 15-day Forecast from NCEP GEFS model</vt:lpstr>
      <vt:lpstr>IRI Sub-seasonal Forecast: Precipitation (week 1)</vt:lpstr>
      <vt:lpstr>IRI Sub-seasonal Forecast: Precipitation (week 2)</vt:lpstr>
      <vt:lpstr>IRI Sub-seasonal Forecast: Precipitation (week 1)</vt:lpstr>
      <vt:lpstr>IRI Sub-seasonal Forecast : Near-Surface Temperature (week:1)</vt:lpstr>
      <vt:lpstr>IRI Sub-seasonal Forecast : Near-Surface Temperature (Week:2)</vt:lpstr>
      <vt:lpstr>IRI Sub-seasonal Forecast : Near-Surface Temperature (week 3-4)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Forum: Nov, 2019 Briefing</dc:title>
  <dc:creator>Microsoft Office User</dc:creator>
  <cp:lastModifiedBy>Microsoft Office User</cp:lastModifiedBy>
  <cp:revision>109</cp:revision>
  <dcterms:created xsi:type="dcterms:W3CDTF">2020-01-07T18:58:08Z</dcterms:created>
  <dcterms:modified xsi:type="dcterms:W3CDTF">2022-07-21T18:47:13Z</dcterms:modified>
</cp:coreProperties>
</file>