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009" r:id="rId2"/>
    <p:sldId id="4011" r:id="rId3"/>
    <p:sldId id="290" r:id="rId4"/>
    <p:sldId id="303" r:id="rId5"/>
    <p:sldId id="291" r:id="rId6"/>
    <p:sldId id="304" r:id="rId7"/>
    <p:sldId id="305" r:id="rId8"/>
    <p:sldId id="292" r:id="rId9"/>
    <p:sldId id="293" r:id="rId10"/>
    <p:sldId id="4012" r:id="rId11"/>
    <p:sldId id="4010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2"/>
    <p:restoredTop sz="95467"/>
  </p:normalViewPr>
  <p:slideViewPr>
    <p:cSldViewPr snapToGrid="0" snapToObjects="1">
      <p:cViewPr varScale="1">
        <p:scale>
          <a:sx n="77" d="100"/>
          <a:sy n="77" d="100"/>
        </p:scale>
        <p:origin x="2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9754" y="2801153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254644" y="176321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Jan. 20,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11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Attribution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C33E2-0E5C-9641-9B68-99E803107E31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7" y="4854730"/>
            <a:ext cx="3677972" cy="1828800"/>
            <a:chOff x="91440" y="1102317"/>
            <a:chExt cx="5700861" cy="28346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79857B-B554-AC40-AB2A-578387676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1102317"/>
              <a:ext cx="5700861" cy="283464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7D1442-9DE2-2A4E-B158-0485DDE016C4}"/>
                </a:ext>
              </a:extLst>
            </p:cNvPr>
            <p:cNvGrpSpPr/>
            <p:nvPr/>
          </p:nvGrpSpPr>
          <p:grpSpPr>
            <a:xfrm rot="20071350">
              <a:off x="2183803" y="1800346"/>
              <a:ext cx="1704742" cy="1541193"/>
              <a:chOff x="4333318" y="962339"/>
              <a:chExt cx="908532" cy="630718"/>
            </a:xfrm>
          </p:grpSpPr>
          <p:sp>
            <p:nvSpPr>
              <p:cNvPr id="10" name="Donut 9">
                <a:extLst>
                  <a:ext uri="{FF2B5EF4-FFF2-40B4-BE49-F238E27FC236}">
                    <a16:creationId xmlns:a16="http://schemas.microsoft.com/office/drawing/2014/main" id="{F6CA6F9B-F14E-F443-A763-E3195153FD74}"/>
                  </a:ext>
                </a:extLst>
              </p:cNvPr>
              <p:cNvSpPr/>
              <p:nvPr/>
            </p:nvSpPr>
            <p:spPr>
              <a:xfrm rot="1352756">
                <a:off x="4384226" y="962339"/>
                <a:ext cx="857624" cy="630718"/>
              </a:xfrm>
              <a:prstGeom prst="donut">
                <a:avLst>
                  <a:gd name="adj" fmla="val 597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>
                <a:extLst>
                  <a:ext uri="{FF2B5EF4-FFF2-40B4-BE49-F238E27FC236}">
                    <a16:creationId xmlns:a16="http://schemas.microsoft.com/office/drawing/2014/main" id="{4D9948E0-83F1-2044-A6AC-04AE53C688ED}"/>
                  </a:ext>
                </a:extLst>
              </p:cNvPr>
              <p:cNvSpPr/>
              <p:nvPr/>
            </p:nvSpPr>
            <p:spPr>
              <a:xfrm rot="15346964">
                <a:off x="4376808" y="1244143"/>
                <a:ext cx="97513" cy="184494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58F3B9CE-79DC-ED4B-8F3E-11158CC02B9F}"/>
                  </a:ext>
                </a:extLst>
              </p:cNvPr>
              <p:cNvSpPr/>
              <p:nvPr/>
            </p:nvSpPr>
            <p:spPr>
              <a:xfrm rot="18615380" flipH="1" flipV="1">
                <a:off x="5016857" y="1394164"/>
                <a:ext cx="125721" cy="241341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50492B-0765-354A-9D1D-212F0535B9EB}"/>
                </a:ext>
              </a:extLst>
            </p:cNvPr>
            <p:cNvGrpSpPr/>
            <p:nvPr/>
          </p:nvGrpSpPr>
          <p:grpSpPr>
            <a:xfrm>
              <a:off x="349136" y="1553443"/>
              <a:ext cx="1588472" cy="1473740"/>
              <a:chOff x="296884" y="3748006"/>
              <a:chExt cx="1588472" cy="147374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8FE0AA-E9E1-CC44-A2A5-CA4FDC658D80}"/>
                  </a:ext>
                </a:extLst>
              </p:cNvPr>
              <p:cNvGrpSpPr/>
              <p:nvPr/>
            </p:nvGrpSpPr>
            <p:grpSpPr>
              <a:xfrm rot="20071350">
                <a:off x="296884" y="3748006"/>
                <a:ext cx="1588472" cy="1473740"/>
                <a:chOff x="4384562" y="978964"/>
                <a:chExt cx="904795" cy="630718"/>
              </a:xfrm>
            </p:grpSpPr>
            <p:sp>
              <p:nvSpPr>
                <p:cNvPr id="16" name="Donut 15">
                  <a:extLst>
                    <a:ext uri="{FF2B5EF4-FFF2-40B4-BE49-F238E27FC236}">
                      <a16:creationId xmlns:a16="http://schemas.microsoft.com/office/drawing/2014/main" id="{93710800-D3DC-A94E-83BA-1D04E65D4D1A}"/>
                    </a:ext>
                  </a:extLst>
                </p:cNvPr>
                <p:cNvSpPr/>
                <p:nvPr/>
              </p:nvSpPr>
              <p:spPr>
                <a:xfrm rot="1352756">
                  <a:off x="4431733" y="978964"/>
                  <a:ext cx="857624" cy="630718"/>
                </a:xfrm>
                <a:prstGeom prst="donut">
                  <a:avLst>
                    <a:gd name="adj" fmla="val 5979"/>
                  </a:avLst>
                </a:prstGeom>
                <a:solidFill>
                  <a:srgbClr val="0432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8" name="Chevron 17">
                  <a:extLst>
                    <a:ext uri="{FF2B5EF4-FFF2-40B4-BE49-F238E27FC236}">
                      <a16:creationId xmlns:a16="http://schemas.microsoft.com/office/drawing/2014/main" id="{D2E4B2D2-E43C-0947-82E3-2D46C6F5E786}"/>
                    </a:ext>
                  </a:extLst>
                </p:cNvPr>
                <p:cNvSpPr/>
                <p:nvPr/>
              </p:nvSpPr>
              <p:spPr>
                <a:xfrm rot="16771062">
                  <a:off x="4422215" y="1086341"/>
                  <a:ext cx="121786" cy="197092"/>
                </a:xfrm>
                <a:prstGeom prst="chevron">
                  <a:avLst/>
                </a:prstGeom>
                <a:solidFill>
                  <a:srgbClr val="0432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Chevron 14">
                <a:extLst>
                  <a:ext uri="{FF2B5EF4-FFF2-40B4-BE49-F238E27FC236}">
                    <a16:creationId xmlns:a16="http://schemas.microsoft.com/office/drawing/2014/main" id="{055D1479-7E82-AA49-9C44-B2241A0C93D7}"/>
                  </a:ext>
                </a:extLst>
              </p:cNvPr>
              <p:cNvSpPr/>
              <p:nvPr/>
            </p:nvSpPr>
            <p:spPr>
              <a:xfrm rot="19301495">
                <a:off x="1405777" y="4832925"/>
                <a:ext cx="272648" cy="374848"/>
              </a:xfrm>
              <a:prstGeom prst="chevron">
                <a:avLst/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0A7F224-2F00-A94C-9BD3-0DA322FB2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78" b="57282"/>
          <a:stretch/>
        </p:blipFill>
        <p:spPr>
          <a:xfrm>
            <a:off x="185603" y="2697321"/>
            <a:ext cx="4020511" cy="2011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372EAD-DD02-8448-84F7-9FB3CE3FA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505" b="57066"/>
          <a:stretch/>
        </p:blipFill>
        <p:spPr>
          <a:xfrm>
            <a:off x="273621" y="631760"/>
            <a:ext cx="3844477" cy="206556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1339460-776C-7544-B9CD-CE090798C490}"/>
              </a:ext>
            </a:extLst>
          </p:cNvPr>
          <p:cNvGrpSpPr/>
          <p:nvPr/>
        </p:nvGrpSpPr>
        <p:grpSpPr>
          <a:xfrm>
            <a:off x="4206114" y="606256"/>
            <a:ext cx="7333609" cy="2133589"/>
            <a:chOff x="4206114" y="606256"/>
            <a:chExt cx="7333609" cy="21335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1373B4-9EC0-9142-8935-37AC036C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98" b="12853"/>
            <a:stretch/>
          </p:blipFill>
          <p:spPr>
            <a:xfrm>
              <a:off x="4206114" y="909099"/>
              <a:ext cx="3581866" cy="17373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56A3A73-870D-2C42-8366-6B98889B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041"/>
            <a:stretch/>
          </p:blipFill>
          <p:spPr>
            <a:xfrm>
              <a:off x="7837103" y="911045"/>
              <a:ext cx="3702620" cy="1828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410D53-DAEF-D344-9C32-F72147714218}"/>
                </a:ext>
              </a:extLst>
            </p:cNvPr>
            <p:cNvSpPr txBox="1"/>
            <p:nvPr/>
          </p:nvSpPr>
          <p:spPr>
            <a:xfrm>
              <a:off x="8411198" y="609674"/>
              <a:ext cx="2692714" cy="44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Week:2 (22-28 Jan.)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60EAA4-9FE0-A545-A12F-9A6FCB54E1D4}"/>
                </a:ext>
              </a:extLst>
            </p:cNvPr>
            <p:cNvSpPr txBox="1"/>
            <p:nvPr/>
          </p:nvSpPr>
          <p:spPr>
            <a:xfrm>
              <a:off x="5035495" y="606256"/>
              <a:ext cx="2507923" cy="436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Week:1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: (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15-21 Jan).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D20573-9E9D-444C-89A3-7E8C672855B5}"/>
              </a:ext>
            </a:extLst>
          </p:cNvPr>
          <p:cNvGrpSpPr/>
          <p:nvPr/>
        </p:nvGrpSpPr>
        <p:grpSpPr>
          <a:xfrm>
            <a:off x="4101264" y="2953065"/>
            <a:ext cx="7426073" cy="1828801"/>
            <a:chOff x="4101264" y="2953065"/>
            <a:chExt cx="7426073" cy="18288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D47545-DBF3-D044-9893-181251B8C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90" b="8041"/>
            <a:stretch/>
          </p:blipFill>
          <p:spPr>
            <a:xfrm>
              <a:off x="4101264" y="2953066"/>
              <a:ext cx="3603047" cy="18288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6ED3C5-08F9-6642-9BAC-1916DCC2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90" b="8041"/>
            <a:stretch/>
          </p:blipFill>
          <p:spPr>
            <a:xfrm>
              <a:off x="7924292" y="2953065"/>
              <a:ext cx="3603045" cy="18288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91E094-C1C0-F74A-A73D-3B188FF91F81}"/>
              </a:ext>
            </a:extLst>
          </p:cNvPr>
          <p:cNvGrpSpPr/>
          <p:nvPr/>
        </p:nvGrpSpPr>
        <p:grpSpPr>
          <a:xfrm>
            <a:off x="4266841" y="4625753"/>
            <a:ext cx="7232586" cy="2207618"/>
            <a:chOff x="4266841" y="4625753"/>
            <a:chExt cx="7232586" cy="220761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8CAAB1-98DA-EC4D-AFB4-C3A48518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6841" y="4919467"/>
              <a:ext cx="3404892" cy="182879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F9C80C6-BDD1-964C-889A-58E87D61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4292" y="4913131"/>
              <a:ext cx="3575135" cy="19202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592CC6-173E-8A43-95F7-9855C78084C8}"/>
                </a:ext>
              </a:extLst>
            </p:cNvPr>
            <p:cNvSpPr txBox="1"/>
            <p:nvPr/>
          </p:nvSpPr>
          <p:spPr>
            <a:xfrm>
              <a:off x="6462505" y="4625753"/>
              <a:ext cx="2813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Week:3+4 (29 Jan.-11 Feb.)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4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38A4435-177B-5E42-A3E3-0313BB4A2871}"/>
              </a:ext>
            </a:extLst>
          </p:cNvPr>
          <p:cNvSpPr txBox="1"/>
          <p:nvPr/>
        </p:nvSpPr>
        <p:spPr>
          <a:xfrm>
            <a:off x="4486424" y="688582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Forecast initialization date Dec 17</a:t>
            </a:r>
            <a:r>
              <a:rPr lang="en-US" sz="1600" baseline="30000" dirty="0"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13" y="14316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Updated today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5B8175-1CE6-FE47-A0D8-555A82F42CCE}"/>
              </a:ext>
            </a:extLst>
          </p:cNvPr>
          <p:cNvGrpSpPr/>
          <p:nvPr/>
        </p:nvGrpSpPr>
        <p:grpSpPr>
          <a:xfrm>
            <a:off x="2513982" y="872240"/>
            <a:ext cx="7528152" cy="371303"/>
            <a:chOff x="2513982" y="1172688"/>
            <a:chExt cx="7528152" cy="3713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0651DE-F29E-E247-AE1A-A016F572AE9C}"/>
                </a:ext>
              </a:extLst>
            </p:cNvPr>
            <p:cNvSpPr txBox="1"/>
            <p:nvPr/>
          </p:nvSpPr>
          <p:spPr>
            <a:xfrm>
              <a:off x="2513982" y="1172688"/>
              <a:ext cx="2472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ongti TC" panose="02010600040101010101" pitchFamily="2" charset="-120"/>
                  <a:ea typeface="Songti TC" panose="02010600040101010101" pitchFamily="2" charset="-120"/>
                </a:rPr>
                <a:t>Week 2+3 (27Nov.-10 Dec.)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6D610-1B38-7349-B551-D265D4443F40}"/>
                </a:ext>
              </a:extLst>
            </p:cNvPr>
            <p:cNvSpPr txBox="1"/>
            <p:nvPr/>
          </p:nvSpPr>
          <p:spPr>
            <a:xfrm>
              <a:off x="7642118" y="1205437"/>
              <a:ext cx="24000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ongti TC" panose="02010600040101010101" pitchFamily="2" charset="-120"/>
                  <a:ea typeface="Songti TC" panose="02010600040101010101" pitchFamily="2" charset="-120"/>
                </a:rPr>
                <a:t>Week 3+4( 4 Dec.-17 Dec.)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7641A1-83F3-2C48-B641-36B33DC0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72" y="6376128"/>
            <a:ext cx="3409402" cy="365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1B96BC-EAE6-124A-AEEF-DE9CC914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708" y="3588531"/>
            <a:ext cx="3706583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570F7E-DD23-0041-BE52-081467A9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852" y="1094791"/>
            <a:ext cx="4041648" cy="2288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D5409-F086-F544-BFC0-1F9F0411D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433" y="1172323"/>
            <a:ext cx="4014216" cy="2286787"/>
          </a:xfrm>
          <a:prstGeom prst="rect">
            <a:avLst/>
          </a:prstGeom>
        </p:spPr>
      </p:pic>
      <p:sp>
        <p:nvSpPr>
          <p:cNvPr id="10" name="Donut 9">
            <a:extLst>
              <a:ext uri="{FF2B5EF4-FFF2-40B4-BE49-F238E27FC236}">
                <a16:creationId xmlns:a16="http://schemas.microsoft.com/office/drawing/2014/main" id="{120C8CAE-925E-D04C-BA41-F458C150CA3B}"/>
              </a:ext>
            </a:extLst>
          </p:cNvPr>
          <p:cNvSpPr/>
          <p:nvPr/>
        </p:nvSpPr>
        <p:spPr>
          <a:xfrm>
            <a:off x="4171950" y="1390650"/>
            <a:ext cx="757034" cy="695914"/>
          </a:xfrm>
          <a:prstGeom prst="donut">
            <a:avLst>
              <a:gd name="adj" fmla="val 30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1EACD-9475-6140-BBA4-ABF2CCAE2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700" y="4014830"/>
            <a:ext cx="4014216" cy="2287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BC1005-9965-2743-89EB-91EFF5F72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0433" y="4024619"/>
            <a:ext cx="3986784" cy="2285208"/>
          </a:xfrm>
          <a:prstGeom prst="rect">
            <a:avLst/>
          </a:prstGeom>
        </p:spPr>
      </p:pic>
      <p:sp>
        <p:nvSpPr>
          <p:cNvPr id="28" name="Donut 27">
            <a:extLst>
              <a:ext uri="{FF2B5EF4-FFF2-40B4-BE49-F238E27FC236}">
                <a16:creationId xmlns:a16="http://schemas.microsoft.com/office/drawing/2014/main" id="{3C3C5347-2734-7F4C-95D1-F5CAD96BD6E7}"/>
              </a:ext>
            </a:extLst>
          </p:cNvPr>
          <p:cNvSpPr/>
          <p:nvPr/>
        </p:nvSpPr>
        <p:spPr>
          <a:xfrm>
            <a:off x="9086850" y="1447800"/>
            <a:ext cx="757034" cy="695914"/>
          </a:xfrm>
          <a:prstGeom prst="donut">
            <a:avLst>
              <a:gd name="adj" fmla="val 30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3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14923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and Circulation over East Pacific consistent with La-</a:t>
            </a:r>
            <a:r>
              <a:rPr lang="en-US" sz="18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Ñina</a:t>
            </a: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have weakened over the past two weeks and are currently inactive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likely to be inactive in west Pacific in the next two weeks 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Northwest of the United States and Canada is likely to experience dry and warm weather over the next two weeks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Northeast of the United States and Canada is likely to experience dry and cold weather over the next two weeks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Central and North Africa are likely to experience below normal temperature 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Northern parts of south Asia likely to get above normal precipitation in week 3-4</a:t>
            </a:r>
          </a:p>
          <a:p>
            <a:endParaRPr lang="en-US" sz="1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405438" y="5616111"/>
            <a:ext cx="1034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in warm pool is increased and the Central Pacific cold anomalies weakened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C6F84-8251-2648-897B-84CC28FD271B}"/>
              </a:ext>
            </a:extLst>
          </p:cNvPr>
          <p:cNvSpPr txBox="1"/>
          <p:nvPr/>
        </p:nvSpPr>
        <p:spPr>
          <a:xfrm>
            <a:off x="3572865" y="884971"/>
            <a:ext cx="492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Songti TC" panose="02010600040101010101" pitchFamily="2" charset="-120"/>
                <a:ea typeface="Songti TC" panose="02010600040101010101" pitchFamily="2" charset="-120"/>
              </a:rPr>
              <a:t>Weekly Observed SST anomalies (7-13 November)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34A041-04C7-3B4C-B3CB-B06484F4E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" t="8482"/>
          <a:stretch/>
        </p:blipFill>
        <p:spPr>
          <a:xfrm>
            <a:off x="701029" y="1163123"/>
            <a:ext cx="9866376" cy="41148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3D780A-F5DA-0346-B362-B4D0B96C1941}"/>
              </a:ext>
            </a:extLst>
          </p:cNvPr>
          <p:cNvGrpSpPr>
            <a:grpSpLocks noChangeAspect="1"/>
          </p:cNvGrpSpPr>
          <p:nvPr/>
        </p:nvGrpSpPr>
        <p:grpSpPr>
          <a:xfrm>
            <a:off x="614160" y="896501"/>
            <a:ext cx="9961032" cy="4466841"/>
            <a:chOff x="963703" y="5397317"/>
            <a:chExt cx="9838944" cy="44120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586373-0CFF-8447-9580-4C0DDEC1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7" t="7582"/>
            <a:stretch/>
          </p:blipFill>
          <p:spPr>
            <a:xfrm>
              <a:off x="963703" y="5694877"/>
              <a:ext cx="9838944" cy="411453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7987A1-BE20-BF43-9F80-D316FE4EAB88}"/>
                </a:ext>
              </a:extLst>
            </p:cNvPr>
            <p:cNvSpPr txBox="1"/>
            <p:nvPr/>
          </p:nvSpPr>
          <p:spPr>
            <a:xfrm>
              <a:off x="3896456" y="5397317"/>
              <a:ext cx="491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Songti TC" panose="02010600040101010101" pitchFamily="2" charset="-120"/>
                  <a:ea typeface="Songti TC" panose="02010600040101010101" pitchFamily="2" charset="-120"/>
                </a:rPr>
                <a:t>Weekly Observed SST anomalies (5-11 December)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797330-B52E-434C-9099-43ABEF450409}"/>
              </a:ext>
            </a:extLst>
          </p:cNvPr>
          <p:cNvGrpSpPr/>
          <p:nvPr/>
        </p:nvGrpSpPr>
        <p:grpSpPr>
          <a:xfrm>
            <a:off x="342095" y="884971"/>
            <a:ext cx="10225310" cy="4279188"/>
            <a:chOff x="377594" y="868851"/>
            <a:chExt cx="10225310" cy="42791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4463F5-8CF5-D646-B14E-45F34055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25" b="4696"/>
            <a:stretch/>
          </p:blipFill>
          <p:spPr>
            <a:xfrm>
              <a:off x="377594" y="1249713"/>
              <a:ext cx="10225310" cy="38983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B1567B-7A57-FA4B-82AD-FC6BDB6D5ACD}"/>
                </a:ext>
              </a:extLst>
            </p:cNvPr>
            <p:cNvSpPr txBox="1"/>
            <p:nvPr/>
          </p:nvSpPr>
          <p:spPr>
            <a:xfrm>
              <a:off x="3583305" y="868851"/>
              <a:ext cx="5093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Songti TC" panose="02010600040101010101" pitchFamily="2" charset="-120"/>
                  <a:ea typeface="Songti TC" panose="02010600040101010101" pitchFamily="2" charset="-120"/>
                </a:rPr>
                <a:t>Weekly Observed SST anomalies ( 9 – 15) January)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2245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6924987" y="3909931"/>
            <a:ext cx="4515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Upper-level circulation is week in the Indian west Pacific Ocean;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At  lower level, the winds are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easterlies in the central and east Pacific Ocean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4B4F2-33F6-BE42-B65F-2BCA782AC53B}"/>
              </a:ext>
            </a:extLst>
          </p:cNvPr>
          <p:cNvSpPr txBox="1"/>
          <p:nvPr/>
        </p:nvSpPr>
        <p:spPr>
          <a:xfrm rot="16200000">
            <a:off x="862301" y="1955120"/>
            <a:ext cx="126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9172D-0EB0-3A4F-A811-4724EAAF78A7}"/>
              </a:ext>
            </a:extLst>
          </p:cNvPr>
          <p:cNvSpPr txBox="1"/>
          <p:nvPr/>
        </p:nvSpPr>
        <p:spPr>
          <a:xfrm rot="16200000">
            <a:off x="862302" y="4039594"/>
            <a:ext cx="12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Lower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5C2BC-59D0-974F-AF10-1A311B47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27" b="1"/>
          <a:stretch/>
        </p:blipFill>
        <p:spPr>
          <a:xfrm>
            <a:off x="1765300" y="1314598"/>
            <a:ext cx="4330700" cy="18438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B7093-2858-3448-A5C7-68B6A255DBCF}"/>
              </a:ext>
            </a:extLst>
          </p:cNvPr>
          <p:cNvGrpSpPr/>
          <p:nvPr/>
        </p:nvGrpSpPr>
        <p:grpSpPr>
          <a:xfrm rot="20071350">
            <a:off x="4210050" y="1575158"/>
            <a:ext cx="495300" cy="507693"/>
            <a:chOff x="4370267" y="981568"/>
            <a:chExt cx="926922" cy="630718"/>
          </a:xfrm>
        </p:grpSpPr>
        <p:sp>
          <p:nvSpPr>
            <p:cNvPr id="32" name="Donut 31">
              <a:extLst>
                <a:ext uri="{FF2B5EF4-FFF2-40B4-BE49-F238E27FC236}">
                  <a16:creationId xmlns:a16="http://schemas.microsoft.com/office/drawing/2014/main" id="{B8BD200A-FDB1-354B-B45C-A98024F7165D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7A85FC55-FFA1-1B4F-9DAD-1DE897FFBE9F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C95D510C-6514-FE4B-8A8E-BCE500E0F913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3ECC3B0-4C9C-A64D-B597-DBFBC8CF2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57"/>
          <a:stretch/>
        </p:blipFill>
        <p:spPr>
          <a:xfrm>
            <a:off x="1810315" y="3408507"/>
            <a:ext cx="4330700" cy="181895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34D8D1A0-5B14-7442-B376-41E9D76124AF}"/>
              </a:ext>
            </a:extLst>
          </p:cNvPr>
          <p:cNvSpPr/>
          <p:nvPr/>
        </p:nvSpPr>
        <p:spPr>
          <a:xfrm>
            <a:off x="2455817" y="1828202"/>
            <a:ext cx="1776779" cy="562301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18ADA3D-59BD-9A4F-9614-F6434392A86D}"/>
              </a:ext>
            </a:extLst>
          </p:cNvPr>
          <p:cNvSpPr/>
          <p:nvPr/>
        </p:nvSpPr>
        <p:spPr>
          <a:xfrm>
            <a:off x="2307292" y="3943109"/>
            <a:ext cx="1776779" cy="562301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3F387-92E9-984B-A5E8-439A9811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987" y="924455"/>
            <a:ext cx="4330700" cy="293209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4C2A79-9291-AA41-AC8D-57B0F5001D56}"/>
              </a:ext>
            </a:extLst>
          </p:cNvPr>
          <p:cNvGrpSpPr/>
          <p:nvPr/>
        </p:nvGrpSpPr>
        <p:grpSpPr>
          <a:xfrm rot="20071350">
            <a:off x="5250732" y="2380704"/>
            <a:ext cx="495300" cy="507693"/>
            <a:chOff x="4370267" y="981568"/>
            <a:chExt cx="926922" cy="630718"/>
          </a:xfrm>
        </p:grpSpPr>
        <p:sp>
          <p:nvSpPr>
            <p:cNvPr id="41" name="Donut 40">
              <a:extLst>
                <a:ext uri="{FF2B5EF4-FFF2-40B4-BE49-F238E27FC236}">
                  <a16:creationId xmlns:a16="http://schemas.microsoft.com/office/drawing/2014/main" id="{D66C67DC-8337-CE4B-A699-39747DD5A78E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1E86504A-E996-E144-9208-3D7035634729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002BCF76-5FA7-9342-B710-42882E05DB8D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8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A38A30-C8A2-BC4A-8C75-FB998CA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0CFD-48BB-7D4E-8D8A-9096484B334D}"/>
              </a:ext>
            </a:extLst>
          </p:cNvPr>
          <p:cNvSpPr txBox="1"/>
          <p:nvPr/>
        </p:nvSpPr>
        <p:spPr>
          <a:xfrm>
            <a:off x="1633638" y="6051674"/>
            <a:ext cx="960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OLR anomalies, and lower level circulation  suggest inactive state of MJO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E105A8-FD92-504E-8B83-3171D31D3736}"/>
              </a:ext>
            </a:extLst>
          </p:cNvPr>
          <p:cNvGrpSpPr/>
          <p:nvPr/>
        </p:nvGrpSpPr>
        <p:grpSpPr>
          <a:xfrm>
            <a:off x="1624929" y="856407"/>
            <a:ext cx="8733915" cy="5145186"/>
            <a:chOff x="1938439" y="929043"/>
            <a:chExt cx="6923316" cy="38356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9A2A5A-EA3A-694F-BB3B-8AD2E2397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601" t="24572" r="19845" b="20381"/>
            <a:stretch/>
          </p:blipFill>
          <p:spPr>
            <a:xfrm>
              <a:off x="1938439" y="989526"/>
              <a:ext cx="3526973" cy="37751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80B858-EBE3-104F-BE54-739DB114A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80" t="23810" r="20831" b="21143"/>
            <a:stretch/>
          </p:blipFill>
          <p:spPr>
            <a:xfrm>
              <a:off x="5465412" y="929043"/>
              <a:ext cx="3396343" cy="3775167"/>
            </a:xfrm>
            <a:prstGeom prst="rect">
              <a:avLst/>
            </a:prstGeom>
          </p:spPr>
        </p:pic>
        <p:sp>
          <p:nvSpPr>
            <p:cNvPr id="2" name="Donut 1">
              <a:extLst>
                <a:ext uri="{FF2B5EF4-FFF2-40B4-BE49-F238E27FC236}">
                  <a16:creationId xmlns:a16="http://schemas.microsoft.com/office/drawing/2014/main" id="{969D838A-744F-3F45-BA8C-552EED7601DD}"/>
                </a:ext>
              </a:extLst>
            </p:cNvPr>
            <p:cNvSpPr/>
            <p:nvPr/>
          </p:nvSpPr>
          <p:spPr>
            <a:xfrm rot="18666332">
              <a:off x="3289332" y="3418263"/>
              <a:ext cx="337654" cy="805415"/>
            </a:xfrm>
            <a:prstGeom prst="donut">
              <a:avLst>
                <a:gd name="adj" fmla="val 452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>
              <a:extLst>
                <a:ext uri="{FF2B5EF4-FFF2-40B4-BE49-F238E27FC236}">
                  <a16:creationId xmlns:a16="http://schemas.microsoft.com/office/drawing/2014/main" id="{108DE60A-952E-E247-A0C5-FEECB930AD5E}"/>
                </a:ext>
              </a:extLst>
            </p:cNvPr>
            <p:cNvSpPr/>
            <p:nvPr/>
          </p:nvSpPr>
          <p:spPr>
            <a:xfrm rot="17744464">
              <a:off x="7046547" y="3418262"/>
              <a:ext cx="234072" cy="805415"/>
            </a:xfrm>
            <a:prstGeom prst="donut">
              <a:avLst>
                <a:gd name="adj" fmla="val 452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58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6096000" y="2172849"/>
            <a:ext cx="55098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has been weakened over the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past two weeks 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Currently, MJO is inactive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Magnitude of RMM is within unit circle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9D1C9-B00F-EA4A-944A-21619E7B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38" r="28965"/>
          <a:stretch/>
        </p:blipFill>
        <p:spPr>
          <a:xfrm>
            <a:off x="376547" y="970156"/>
            <a:ext cx="5292734" cy="58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2216658" y="5696312"/>
            <a:ext cx="816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ensemble spread of the RMM forecast is very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For the next two weeks, the MJO signal is likely to be inactive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11AC9-8B1C-EB49-A581-B54558E8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66" y="990370"/>
            <a:ext cx="4644934" cy="464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7EF2C-2CF8-E142-84EE-720069E1E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1161688"/>
            <a:ext cx="5311140" cy="41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25" y="54462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Forecast: Weather Regimes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349315" y="6299585"/>
            <a:ext cx="979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coast ridge Weather regime is observed, is likely be there over next two week </a:t>
            </a:r>
          </a:p>
          <a:p>
            <a:endParaRPr lang="en-US" sz="20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E07678-6266-1643-A5C6-C5B8825EE254}"/>
              </a:ext>
            </a:extLst>
          </p:cNvPr>
          <p:cNvGrpSpPr/>
          <p:nvPr/>
        </p:nvGrpSpPr>
        <p:grpSpPr>
          <a:xfrm>
            <a:off x="214875" y="294261"/>
            <a:ext cx="11762250" cy="2912017"/>
            <a:chOff x="214875" y="806311"/>
            <a:chExt cx="11762250" cy="29120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B2B123-8DB6-054C-8846-DBEADCE6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75" y="806311"/>
              <a:ext cx="2456641" cy="29120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89E7C0-0EAF-2E4E-9B92-13DFC7B2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1109" y="1036010"/>
              <a:ext cx="4400013" cy="25601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B21DFD-7A7B-3348-BB64-8DAE6638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853" y="1046413"/>
              <a:ext cx="4253272" cy="2377440"/>
            </a:xfrm>
            <a:prstGeom prst="rect">
              <a:avLst/>
            </a:prstGeom>
          </p:spPr>
        </p:pic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608880CC-388F-F04B-B547-38B5BEFD0702}"/>
              </a:ext>
            </a:extLst>
          </p:cNvPr>
          <p:cNvSpPr/>
          <p:nvPr/>
        </p:nvSpPr>
        <p:spPr>
          <a:xfrm>
            <a:off x="7723853" y="459608"/>
            <a:ext cx="2100285" cy="1123610"/>
          </a:xfrm>
          <a:prstGeom prst="frame">
            <a:avLst>
              <a:gd name="adj1" fmla="val 1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C2731-465E-144F-A4E3-904E2FC52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4626"/>
            <a:ext cx="5700861" cy="283464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05512BD1-6459-1042-A91A-50F1AF1C3C1D}"/>
              </a:ext>
            </a:extLst>
          </p:cNvPr>
          <p:cNvSpPr/>
          <p:nvPr/>
        </p:nvSpPr>
        <p:spPr>
          <a:xfrm>
            <a:off x="385608" y="345253"/>
            <a:ext cx="1067636" cy="1195251"/>
          </a:xfrm>
          <a:prstGeom prst="frame">
            <a:avLst>
              <a:gd name="adj1" fmla="val 1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1F6C5FC-45CA-A446-A0D3-D1BC08744C11}"/>
              </a:ext>
            </a:extLst>
          </p:cNvPr>
          <p:cNvSpPr/>
          <p:nvPr/>
        </p:nvSpPr>
        <p:spPr>
          <a:xfrm>
            <a:off x="3249818" y="506163"/>
            <a:ext cx="2100285" cy="1123610"/>
          </a:xfrm>
          <a:prstGeom prst="frame">
            <a:avLst>
              <a:gd name="adj1" fmla="val 1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3BF65-8124-EA4E-B97D-B8F2F952BD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6" t="6702" r="14955" b="5034"/>
          <a:stretch/>
        </p:blipFill>
        <p:spPr>
          <a:xfrm>
            <a:off x="7027467" y="3007745"/>
            <a:ext cx="5164533" cy="32918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5FB6D74-EFC2-DE4A-93E7-B1B7C0E53622}"/>
              </a:ext>
            </a:extLst>
          </p:cNvPr>
          <p:cNvGrpSpPr/>
          <p:nvPr/>
        </p:nvGrpSpPr>
        <p:grpSpPr>
          <a:xfrm rot="20071350">
            <a:off x="2131551" y="3994909"/>
            <a:ext cx="1704742" cy="1541193"/>
            <a:chOff x="4333318" y="962339"/>
            <a:chExt cx="908532" cy="630718"/>
          </a:xfrm>
        </p:grpSpPr>
        <p:sp>
          <p:nvSpPr>
            <p:cNvPr id="23" name="Donut 22">
              <a:extLst>
                <a:ext uri="{FF2B5EF4-FFF2-40B4-BE49-F238E27FC236}">
                  <a16:creationId xmlns:a16="http://schemas.microsoft.com/office/drawing/2014/main" id="{AD70BD7E-F07E-EC42-BB7A-0EEE6203EA12}"/>
                </a:ext>
              </a:extLst>
            </p:cNvPr>
            <p:cNvSpPr/>
            <p:nvPr/>
          </p:nvSpPr>
          <p:spPr>
            <a:xfrm rot="1352756">
              <a:off x="4384226" y="962339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32A2FD1B-73AB-2E40-BF7C-0A8B51E275F1}"/>
                </a:ext>
              </a:extLst>
            </p:cNvPr>
            <p:cNvSpPr/>
            <p:nvPr/>
          </p:nvSpPr>
          <p:spPr>
            <a:xfrm rot="15346964">
              <a:off x="4376808" y="1244143"/>
              <a:ext cx="97513" cy="18449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6E17F4B6-1DB2-2641-ADF8-3E3B20D776CC}"/>
                </a:ext>
              </a:extLst>
            </p:cNvPr>
            <p:cNvSpPr/>
            <p:nvPr/>
          </p:nvSpPr>
          <p:spPr>
            <a:xfrm rot="18615380" flipH="1" flipV="1">
              <a:off x="5016857" y="1394164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5DDDF5-FC64-9549-AC05-74215E5EAB54}"/>
              </a:ext>
            </a:extLst>
          </p:cNvPr>
          <p:cNvGrpSpPr/>
          <p:nvPr/>
        </p:nvGrpSpPr>
        <p:grpSpPr>
          <a:xfrm>
            <a:off x="296884" y="3748006"/>
            <a:ext cx="1588472" cy="1473740"/>
            <a:chOff x="296884" y="3748006"/>
            <a:chExt cx="1588472" cy="14737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CC73653-019F-2B42-A698-EAE92D88E5C1}"/>
                </a:ext>
              </a:extLst>
            </p:cNvPr>
            <p:cNvGrpSpPr/>
            <p:nvPr/>
          </p:nvGrpSpPr>
          <p:grpSpPr>
            <a:xfrm rot="20071350">
              <a:off x="296884" y="3748006"/>
              <a:ext cx="1588472" cy="1473740"/>
              <a:chOff x="4384562" y="978964"/>
              <a:chExt cx="904795" cy="630718"/>
            </a:xfrm>
          </p:grpSpPr>
          <p:sp>
            <p:nvSpPr>
              <p:cNvPr id="27" name="Donut 26">
                <a:extLst>
                  <a:ext uri="{FF2B5EF4-FFF2-40B4-BE49-F238E27FC236}">
                    <a16:creationId xmlns:a16="http://schemas.microsoft.com/office/drawing/2014/main" id="{91920361-4958-3242-9CC3-D24121FA03EF}"/>
                  </a:ext>
                </a:extLst>
              </p:cNvPr>
              <p:cNvSpPr/>
              <p:nvPr/>
            </p:nvSpPr>
            <p:spPr>
              <a:xfrm rot="1352756">
                <a:off x="4431733" y="978964"/>
                <a:ext cx="857624" cy="630718"/>
              </a:xfrm>
              <a:prstGeom prst="donut">
                <a:avLst>
                  <a:gd name="adj" fmla="val 5979"/>
                </a:avLst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432FF"/>
                  </a:solidFill>
                </a:endParaRPr>
              </a:p>
            </p:txBody>
          </p:sp>
          <p:sp>
            <p:nvSpPr>
              <p:cNvPr id="28" name="Chevron 27">
                <a:extLst>
                  <a:ext uri="{FF2B5EF4-FFF2-40B4-BE49-F238E27FC236}">
                    <a16:creationId xmlns:a16="http://schemas.microsoft.com/office/drawing/2014/main" id="{631E491F-A600-B546-A0F8-24BD2D471A9E}"/>
                  </a:ext>
                </a:extLst>
              </p:cNvPr>
              <p:cNvSpPr/>
              <p:nvPr/>
            </p:nvSpPr>
            <p:spPr>
              <a:xfrm rot="16771062">
                <a:off x="4422215" y="1086341"/>
                <a:ext cx="121786" cy="197092"/>
              </a:xfrm>
              <a:prstGeom prst="chevron">
                <a:avLst/>
              </a:prstGeom>
              <a:solidFill>
                <a:srgbClr val="0432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E78E62D1-A4E5-3D4D-B91B-DC30D3A65F94}"/>
                </a:ext>
              </a:extLst>
            </p:cNvPr>
            <p:cNvSpPr/>
            <p:nvPr/>
          </p:nvSpPr>
          <p:spPr>
            <a:xfrm rot="19301495">
              <a:off x="1405777" y="4832925"/>
              <a:ext cx="272648" cy="374848"/>
            </a:xfrm>
            <a:prstGeom prst="chevron">
              <a:avLst/>
            </a:prstGeom>
            <a:solidFill>
              <a:srgbClr val="0432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0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157937-F3A8-AF42-9E9B-A5DF9078014E}"/>
              </a:ext>
            </a:extLst>
          </p:cNvPr>
          <p:cNvGrpSpPr>
            <a:grpSpLocks noChangeAspect="1"/>
          </p:cNvGrpSpPr>
          <p:nvPr/>
        </p:nvGrpSpPr>
        <p:grpSpPr>
          <a:xfrm>
            <a:off x="454197" y="535790"/>
            <a:ext cx="5495641" cy="2985958"/>
            <a:chOff x="1241522" y="802384"/>
            <a:chExt cx="4649663" cy="25263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3FF135-37AE-E84B-BAEB-A1CBF4CAB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6366"/>
            <a:stretch/>
          </p:blipFill>
          <p:spPr>
            <a:xfrm>
              <a:off x="1241522" y="1110915"/>
              <a:ext cx="4649663" cy="221778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8D7070-E3A1-7E44-A3E0-4080F7440371}"/>
                </a:ext>
              </a:extLst>
            </p:cNvPr>
            <p:cNvGrpSpPr/>
            <p:nvPr/>
          </p:nvGrpSpPr>
          <p:grpSpPr>
            <a:xfrm>
              <a:off x="2181747" y="802384"/>
              <a:ext cx="3276521" cy="1631892"/>
              <a:chOff x="2181747" y="999603"/>
              <a:chExt cx="3276521" cy="16318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A5BEF5-95F5-D443-9DFD-DA254B67690B}"/>
                  </a:ext>
                </a:extLst>
              </p:cNvPr>
              <p:cNvSpPr txBox="1"/>
              <p:nvPr/>
            </p:nvSpPr>
            <p:spPr>
              <a:xfrm>
                <a:off x="2722546" y="999603"/>
                <a:ext cx="2121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Week:1</a:t>
                </a:r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: (</a:t>
                </a:r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15-21 Jan).</a:t>
                </a: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DB690614-1B90-A44C-A5EF-61B11351DF50}"/>
                  </a:ext>
                </a:extLst>
              </p:cNvPr>
              <p:cNvSpPr/>
              <p:nvPr/>
            </p:nvSpPr>
            <p:spPr>
              <a:xfrm>
                <a:off x="3566354" y="1649982"/>
                <a:ext cx="470069" cy="416622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Donut 18">
                <a:extLst>
                  <a:ext uri="{FF2B5EF4-FFF2-40B4-BE49-F238E27FC236}">
                    <a16:creationId xmlns:a16="http://schemas.microsoft.com/office/drawing/2014/main" id="{365C5800-5435-E14A-9ADA-C51E073D76C9}"/>
                  </a:ext>
                </a:extLst>
              </p:cNvPr>
              <p:cNvSpPr/>
              <p:nvPr/>
            </p:nvSpPr>
            <p:spPr>
              <a:xfrm>
                <a:off x="4844409" y="2183931"/>
                <a:ext cx="613859" cy="447564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Donut 23">
                <a:extLst>
                  <a:ext uri="{FF2B5EF4-FFF2-40B4-BE49-F238E27FC236}">
                    <a16:creationId xmlns:a16="http://schemas.microsoft.com/office/drawing/2014/main" id="{892EE61F-C01F-6345-BDFB-3484991AB98B}"/>
                  </a:ext>
                </a:extLst>
              </p:cNvPr>
              <p:cNvSpPr/>
              <p:nvPr/>
            </p:nvSpPr>
            <p:spPr>
              <a:xfrm rot="20275264">
                <a:off x="2181747" y="1742334"/>
                <a:ext cx="521734" cy="411747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6029665" y="3783148"/>
            <a:ext cx="62247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coast ridge related below normal precipitation is likely over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northwestern and  northeast United States 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For the next two weeks, the weather over Europe is expected to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be dry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Amazon likely be continued to receive above-average rainfall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during next month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over Afghanistan- Pakistan India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region likely between week  3-4, which is due to western disturbance,.</a:t>
            </a:r>
          </a:p>
          <a:p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5135239" y="514001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Jan 14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BE83F3-F720-044C-8926-601ED0FB0FEC}"/>
              </a:ext>
            </a:extLst>
          </p:cNvPr>
          <p:cNvGrpSpPr>
            <a:grpSpLocks noChangeAspect="1"/>
          </p:cNvGrpSpPr>
          <p:nvPr/>
        </p:nvGrpSpPr>
        <p:grpSpPr>
          <a:xfrm>
            <a:off x="5919604" y="455897"/>
            <a:ext cx="5612263" cy="3291840"/>
            <a:chOff x="6630544" y="763047"/>
            <a:chExt cx="4649663" cy="27272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C5F83F-7376-9449-9C54-D952279C1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75"/>
            <a:stretch/>
          </p:blipFill>
          <p:spPr>
            <a:xfrm>
              <a:off x="6630544" y="1112839"/>
              <a:ext cx="4649663" cy="237744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0236C20-E3E0-AF4C-94A7-2A58AE7A0A3A}"/>
                </a:ext>
              </a:extLst>
            </p:cNvPr>
            <p:cNvGrpSpPr/>
            <p:nvPr/>
          </p:nvGrpSpPr>
          <p:grpSpPr>
            <a:xfrm>
              <a:off x="7542181" y="763047"/>
              <a:ext cx="3249133" cy="2035695"/>
              <a:chOff x="7542181" y="763047"/>
              <a:chExt cx="3249133" cy="203569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CC90B85-B701-264A-B636-29C4594AD7AF}"/>
                  </a:ext>
                </a:extLst>
              </p:cNvPr>
              <p:cNvGrpSpPr/>
              <p:nvPr/>
            </p:nvGrpSpPr>
            <p:grpSpPr>
              <a:xfrm>
                <a:off x="7542181" y="763047"/>
                <a:ext cx="2909961" cy="2035695"/>
                <a:chOff x="7542181" y="915447"/>
                <a:chExt cx="2909961" cy="203569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ADE07399-F65B-2D48-B9AE-F6B16ACACFB3}"/>
                    </a:ext>
                  </a:extLst>
                </p:cNvPr>
                <p:cNvGrpSpPr/>
                <p:nvPr/>
              </p:nvGrpSpPr>
              <p:grpSpPr>
                <a:xfrm>
                  <a:off x="7542181" y="1568264"/>
                  <a:ext cx="1267398" cy="1382878"/>
                  <a:chOff x="7542181" y="1568264"/>
                  <a:chExt cx="1267398" cy="1382878"/>
                </a:xfrm>
              </p:grpSpPr>
              <p:sp>
                <p:nvSpPr>
                  <p:cNvPr id="26" name="Donut 25">
                    <a:extLst>
                      <a:ext uri="{FF2B5EF4-FFF2-40B4-BE49-F238E27FC236}">
                        <a16:creationId xmlns:a16="http://schemas.microsoft.com/office/drawing/2014/main" id="{0B2CF7FF-41F1-CE48-8E40-710B9F2B0776}"/>
                      </a:ext>
                    </a:extLst>
                  </p:cNvPr>
                  <p:cNvSpPr/>
                  <p:nvPr/>
                </p:nvSpPr>
                <p:spPr>
                  <a:xfrm rot="20275264" flipH="1" flipV="1">
                    <a:off x="7542181" y="1568264"/>
                    <a:ext cx="446762" cy="398548"/>
                  </a:xfrm>
                  <a:prstGeom prst="donut">
                    <a:avLst>
                      <a:gd name="adj" fmla="val 256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Donut 26">
                    <a:extLst>
                      <a:ext uri="{FF2B5EF4-FFF2-40B4-BE49-F238E27FC236}">
                        <a16:creationId xmlns:a16="http://schemas.microsoft.com/office/drawing/2014/main" id="{8C2F52F3-129F-AA4B-9021-1DE7BC5914F2}"/>
                      </a:ext>
                    </a:extLst>
                  </p:cNvPr>
                  <p:cNvSpPr/>
                  <p:nvPr/>
                </p:nvSpPr>
                <p:spPr>
                  <a:xfrm rot="20275264">
                    <a:off x="8359282" y="2561316"/>
                    <a:ext cx="450297" cy="389826"/>
                  </a:xfrm>
                  <a:prstGeom prst="donut">
                    <a:avLst>
                      <a:gd name="adj" fmla="val 256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A1F42B-665D-A34C-AF80-FFC3BEDF0BF5}"/>
                    </a:ext>
                  </a:extLst>
                </p:cNvPr>
                <p:cNvSpPr txBox="1"/>
                <p:nvPr/>
              </p:nvSpPr>
              <p:spPr>
                <a:xfrm>
                  <a:off x="8221275" y="915447"/>
                  <a:ext cx="2230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highlight>
                        <a:srgbClr val="C0C0C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Week:2 (22-28 Jan.)   </a:t>
                  </a:r>
                </a:p>
              </p:txBody>
            </p:sp>
          </p:grpSp>
          <p:sp>
            <p:nvSpPr>
              <p:cNvPr id="31" name="Donut 30">
                <a:extLst>
                  <a:ext uri="{FF2B5EF4-FFF2-40B4-BE49-F238E27FC236}">
                    <a16:creationId xmlns:a16="http://schemas.microsoft.com/office/drawing/2014/main" id="{67B012D5-4455-3646-8C18-D223C0348874}"/>
                  </a:ext>
                </a:extLst>
              </p:cNvPr>
              <p:cNvSpPr/>
              <p:nvPr/>
            </p:nvSpPr>
            <p:spPr>
              <a:xfrm rot="20275264">
                <a:off x="10341017" y="2001260"/>
                <a:ext cx="450297" cy="389826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B4510D-E6DD-F641-AB23-D1CDF6F105E4}"/>
              </a:ext>
            </a:extLst>
          </p:cNvPr>
          <p:cNvGrpSpPr>
            <a:grpSpLocks noChangeAspect="1"/>
          </p:cNvGrpSpPr>
          <p:nvPr/>
        </p:nvGrpSpPr>
        <p:grpSpPr>
          <a:xfrm>
            <a:off x="414723" y="3427874"/>
            <a:ext cx="5574588" cy="3437695"/>
            <a:chOff x="1104295" y="3809513"/>
            <a:chExt cx="4649663" cy="28673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3D9164-CA47-5244-8DC7-F964E5D975AC}"/>
                </a:ext>
              </a:extLst>
            </p:cNvPr>
            <p:cNvGrpSpPr/>
            <p:nvPr/>
          </p:nvGrpSpPr>
          <p:grpSpPr>
            <a:xfrm>
              <a:off x="2252072" y="3809513"/>
              <a:ext cx="3088271" cy="1638096"/>
              <a:chOff x="2404472" y="3466613"/>
              <a:chExt cx="3088271" cy="163809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9256982-196E-AA41-8D0D-381253549ADC}"/>
                  </a:ext>
                </a:extLst>
              </p:cNvPr>
              <p:cNvGrpSpPr/>
              <p:nvPr/>
            </p:nvGrpSpPr>
            <p:grpSpPr>
              <a:xfrm>
                <a:off x="2404472" y="3466613"/>
                <a:ext cx="3088271" cy="1638096"/>
                <a:chOff x="2350685" y="2964595"/>
                <a:chExt cx="3088271" cy="163809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8598D59-A11D-AB44-8013-31D1283A9786}"/>
                    </a:ext>
                  </a:extLst>
                </p:cNvPr>
                <p:cNvSpPr txBox="1"/>
                <p:nvPr/>
              </p:nvSpPr>
              <p:spPr>
                <a:xfrm>
                  <a:off x="2625172" y="2964595"/>
                  <a:ext cx="28137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highlight>
                        <a:srgbClr val="C0C0C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Week:3+4 (29 Jan.-11 Feb.) </a:t>
                  </a:r>
                </a:p>
              </p:txBody>
            </p:sp>
            <p:sp>
              <p:nvSpPr>
                <p:cNvPr id="20" name="Donut 19">
                  <a:extLst>
                    <a:ext uri="{FF2B5EF4-FFF2-40B4-BE49-F238E27FC236}">
                      <a16:creationId xmlns:a16="http://schemas.microsoft.com/office/drawing/2014/main" id="{03C9C5AB-9ADD-C045-8C58-4BE24933A3E4}"/>
                    </a:ext>
                  </a:extLst>
                </p:cNvPr>
                <p:cNvSpPr/>
                <p:nvPr/>
              </p:nvSpPr>
              <p:spPr>
                <a:xfrm>
                  <a:off x="2930019" y="4081673"/>
                  <a:ext cx="749994" cy="521018"/>
                </a:xfrm>
                <a:prstGeom prst="donut">
                  <a:avLst>
                    <a:gd name="adj" fmla="val 2564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Donut 22">
                  <a:extLst>
                    <a:ext uri="{FF2B5EF4-FFF2-40B4-BE49-F238E27FC236}">
                      <a16:creationId xmlns:a16="http://schemas.microsoft.com/office/drawing/2014/main" id="{3441F3BC-818B-FC4A-9BA9-4E258C34A43A}"/>
                    </a:ext>
                  </a:extLst>
                </p:cNvPr>
                <p:cNvSpPr/>
                <p:nvPr/>
              </p:nvSpPr>
              <p:spPr>
                <a:xfrm>
                  <a:off x="2350685" y="3572850"/>
                  <a:ext cx="506777" cy="416622"/>
                </a:xfrm>
                <a:prstGeom prst="donut">
                  <a:avLst>
                    <a:gd name="adj" fmla="val 2564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Donut 31">
                <a:extLst>
                  <a:ext uri="{FF2B5EF4-FFF2-40B4-BE49-F238E27FC236}">
                    <a16:creationId xmlns:a16="http://schemas.microsoft.com/office/drawing/2014/main" id="{BE1D5BCD-45BF-8746-9B33-81003EECE2BE}"/>
                  </a:ext>
                </a:extLst>
              </p:cNvPr>
              <p:cNvSpPr/>
              <p:nvPr/>
            </p:nvSpPr>
            <p:spPr>
              <a:xfrm>
                <a:off x="4241106" y="4069341"/>
                <a:ext cx="749994" cy="521018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7E98D7-67D0-C747-96A9-FB1A09E2C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689"/>
            <a:stretch/>
          </p:blipFill>
          <p:spPr>
            <a:xfrm>
              <a:off x="1104295" y="4122892"/>
              <a:ext cx="4649663" cy="2553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38A4435-177B-5E42-A3E3-0313BB4A2871}"/>
              </a:ext>
            </a:extLst>
          </p:cNvPr>
          <p:cNvSpPr txBox="1"/>
          <p:nvPr/>
        </p:nvSpPr>
        <p:spPr>
          <a:xfrm>
            <a:off x="4648518" y="584968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starting date Jan 14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941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D89E2-ED48-B34F-875F-88EE0016F3B1}"/>
              </a:ext>
            </a:extLst>
          </p:cNvPr>
          <p:cNvSpPr txBox="1"/>
          <p:nvPr/>
        </p:nvSpPr>
        <p:spPr>
          <a:xfrm>
            <a:off x="5728506" y="3795274"/>
            <a:ext cx="63930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 northwest United States over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the next month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Eastern side of North America below normal temperature is likely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till one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Below  normal temperature is likely over central and north Africa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Below normal average temperature is likely </a:t>
            </a:r>
            <a:r>
              <a:rPr lang="en-US" sz="16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Suth</a:t>
            </a: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northern South America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F51F0-46A9-E04F-89C1-0551211B1D92}"/>
              </a:ext>
            </a:extLst>
          </p:cNvPr>
          <p:cNvSpPr txBox="1"/>
          <p:nvPr/>
        </p:nvSpPr>
        <p:spPr>
          <a:xfrm>
            <a:off x="7654674" y="613475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Week:2 (22-28 Nov.)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42449-E413-3049-BAB1-D80D2B522019}"/>
              </a:ext>
            </a:extLst>
          </p:cNvPr>
          <p:cNvSpPr txBox="1"/>
          <p:nvPr/>
        </p:nvSpPr>
        <p:spPr>
          <a:xfrm>
            <a:off x="1834734" y="3440410"/>
            <a:ext cx="281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(29 Jan.-11 Feb.)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D6055F-77D7-6248-BAEF-6193976C581E}"/>
              </a:ext>
            </a:extLst>
          </p:cNvPr>
          <p:cNvGrpSpPr>
            <a:grpSpLocks noChangeAspect="1"/>
          </p:cNvGrpSpPr>
          <p:nvPr/>
        </p:nvGrpSpPr>
        <p:grpSpPr>
          <a:xfrm>
            <a:off x="514354" y="587758"/>
            <a:ext cx="10233699" cy="3108960"/>
            <a:chOff x="0" y="587758"/>
            <a:chExt cx="12192000" cy="37038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329AC4-8E00-744E-9D69-681B5175594A}"/>
                </a:ext>
              </a:extLst>
            </p:cNvPr>
            <p:cNvGrpSpPr/>
            <p:nvPr/>
          </p:nvGrpSpPr>
          <p:grpSpPr>
            <a:xfrm>
              <a:off x="0" y="587758"/>
              <a:ext cx="6261100" cy="3456657"/>
              <a:chOff x="0" y="995824"/>
              <a:chExt cx="6261100" cy="345665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661741-D7C5-7A41-B5B3-4C6724063820}"/>
                  </a:ext>
                </a:extLst>
              </p:cNvPr>
              <p:cNvSpPr txBox="1"/>
              <p:nvPr/>
            </p:nvSpPr>
            <p:spPr>
              <a:xfrm>
                <a:off x="1930309" y="995824"/>
                <a:ext cx="2243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Week:1</a:t>
                </a:r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: (</a:t>
                </a:r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15-21 Dec.).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A456C45-1797-F243-A857-30C876B69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711" b="17032"/>
              <a:stretch/>
            </p:blipFill>
            <p:spPr>
              <a:xfrm>
                <a:off x="0" y="1365156"/>
                <a:ext cx="6261100" cy="3087325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3EEA63-26A3-A64D-8F40-DB858BE6D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62" b="10388"/>
            <a:stretch/>
          </p:blipFill>
          <p:spPr>
            <a:xfrm>
              <a:off x="6226905" y="957090"/>
              <a:ext cx="5965095" cy="333455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D05CDC4-CEF0-8445-9910-CC5A30DF3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1" b="3744"/>
          <a:stretch/>
        </p:blipFill>
        <p:spPr>
          <a:xfrm>
            <a:off x="516426" y="3776993"/>
            <a:ext cx="5212080" cy="29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19524</TotalTime>
  <Words>554</Words>
  <Application>Microsoft Macintosh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</vt:lpstr>
      <vt:lpstr>Sub-seasonal climate drivers</vt:lpstr>
      <vt:lpstr>Current and Past evolution of the MJO</vt:lpstr>
      <vt:lpstr>Current and Past evolution of the MJO Wheeler-Hendon Indices</vt:lpstr>
      <vt:lpstr>MJO 15-day Forecast from NCEP GEFS model</vt:lpstr>
      <vt:lpstr>Sub-seasonal Forecast: Weather Regimes</vt:lpstr>
      <vt:lpstr>IRI Sub-seasonal Forecast: Precipitation</vt:lpstr>
      <vt:lpstr>IRI Sub-seasonal Forecast : Near-Surface Temperature</vt:lpstr>
      <vt:lpstr>IRI Sub-seasonal Forecast : Attribution</vt:lpstr>
      <vt:lpstr>IRI Sub-seasonal Forecast : Updated today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92</cp:revision>
  <dcterms:created xsi:type="dcterms:W3CDTF">2020-01-07T18:58:08Z</dcterms:created>
  <dcterms:modified xsi:type="dcterms:W3CDTF">2022-01-20T18:00:12Z</dcterms:modified>
</cp:coreProperties>
</file>