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009" r:id="rId2"/>
    <p:sldId id="4011" r:id="rId3"/>
    <p:sldId id="290" r:id="rId4"/>
    <p:sldId id="303" r:id="rId5"/>
    <p:sldId id="291" r:id="rId6"/>
    <p:sldId id="304" r:id="rId7"/>
    <p:sldId id="292" r:id="rId8"/>
    <p:sldId id="293" r:id="rId9"/>
    <p:sldId id="4012" r:id="rId10"/>
    <p:sldId id="4013" r:id="rId11"/>
    <p:sldId id="4014" r:id="rId12"/>
    <p:sldId id="4010" r:id="rId13"/>
    <p:sldId id="306" r:id="rId14"/>
    <p:sldId id="305" r:id="rId15"/>
    <p:sldId id="4016" r:id="rId16"/>
    <p:sldId id="4018" r:id="rId17"/>
    <p:sldId id="4017" r:id="rId18"/>
    <p:sldId id="40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03"/>
    <p:restoredTop sz="95424"/>
  </p:normalViewPr>
  <p:slideViewPr>
    <p:cSldViewPr snapToGrid="0" snapToObjects="1">
      <p:cViewPr varScale="1">
        <p:scale>
          <a:sx n="90" d="100"/>
          <a:sy n="90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3DF9-6E49-914F-957A-B357012B3CA8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A4F-BEED-134E-B385-DDE755F9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90CF6-87E9-FB47-9A50-CA7FE2679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A6E-395E-E14D-B874-42219653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EF9AE-5AC7-9E45-BB29-6B04B28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A0D0-C04E-9643-B42C-05BD461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1F3-A1A5-E74F-84FD-A14E528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A9C5-8305-FB4B-9141-73B1834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A36-2F34-6E4C-BC1A-45246B9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0E34-BE7B-9B46-A983-D6FC09C0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23C2-57A8-094C-A934-523126C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4CBE-6192-7E44-926D-FE85D9E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D28C-BEB0-8245-9274-7B79EED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DB069-2426-5048-833A-885D69C1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BDF2-8A7D-E145-97D5-8568C1EE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FF76-C5A2-BE40-9867-D18373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439C-6A5B-0547-BEC7-0B5FD3C7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D5-68C8-B340-9F25-C22233A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653361-B415-EE48-AECD-7D8A41298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582608" cy="70035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22111E9-B128-EA4D-8F6D-C20371DD0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08445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5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goes here and</a:t>
            </a:r>
            <a:br>
              <a:rPr lang="en-US" dirty="0"/>
            </a:br>
            <a:r>
              <a:rPr lang="en-US" dirty="0"/>
              <a:t>also here if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429C6-8C50-0646-9789-DB3076FF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199105"/>
            <a:ext cx="2947581" cy="65889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E1071E-8FE4-514C-98EA-79DD423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849452"/>
            <a:ext cx="639253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00607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27-A3C6-3344-B10A-2405F91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664-92E3-C84C-B537-B52D4194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3BE8-3E6A-154C-91E6-65C18C3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3F48-C028-224E-B5D9-163076B0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CE0C-D3E7-CE44-88FB-75DE53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B99-3B8D-8644-998D-DFF710B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675A-8C92-C04A-B4A1-91E14330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5780-8252-AF4F-8232-B4F8D740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BFAF-73FE-324D-B23F-E7822C8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7A43-77A3-494E-8259-40C1E05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DC-9E1D-5B42-9B52-F4253970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E51-44AB-EC40-A9A1-4E699748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A772E-E77B-224F-8912-2197475D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9FD1-28DC-0443-BFCA-5C68A1DF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9069-0156-744E-8E19-46BE96E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9FA34-AF7D-FD4C-B14A-016B6B96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3DD-9022-E04B-93ED-AA55313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9B0F-5688-1B45-AEE0-C51E6A6B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81D9-34BC-044B-977A-B21CDD66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6AE4-2AD7-404A-AE41-3583DFA5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5039-D9B6-4C4B-9490-1BFB92F3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35E8-DF3C-4148-A2CA-F926E34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A631-3EB5-B241-B6DE-1D1ADB2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D05-F69A-D741-B2F1-6D8942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1BA-2A42-4C44-9417-27CF5A0F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6D51-DFF2-3242-A8A4-36A7786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CB053-830E-2E41-8CBD-9818944D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01EBB-D66B-984C-8010-73660E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9E5B-5A26-5E41-9DA2-96C1B38D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638-DB31-E646-AD6D-ADE47EF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5EE5-C58C-084A-BEA8-1ADE2F90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A47-35B0-164B-8064-410099D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409-723D-7943-A372-0576EC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93FE-9494-764B-81EC-75C4A206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39E-1BDB-3741-AE42-EAD4FA8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4CB-D9B6-9048-8670-04985BC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82DC-4C22-E44A-AEE2-6F88A9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F2F-1F9F-CB4F-8937-7157DA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4C429-A887-7C4C-A320-A78088EF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9631-816C-554C-B2F2-64BA1FCF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1F6C8-C61F-5148-B11F-36C8B8F8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37E3-CDD6-E045-9724-64200AE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81D-8BC3-A449-9ABC-34C2390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ED8D3-80F6-1442-9F91-84FED97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07BFF-D008-3145-9B0E-F0AD406D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90-ED2F-C241-8045-5C0CD67D8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411-4EBC-0049-BF32-5FBB8D1D997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DB36-313B-6E42-8492-DE93E7C6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330-FC51-B04C-812E-65DC1D9F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E5E-48B6-0040-AD3C-850FDF4AE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9754" y="2801153"/>
            <a:ext cx="2847846" cy="6278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Bohar</a:t>
            </a:r>
            <a:r>
              <a:rPr lang="en-US" sz="3600" dirty="0">
                <a:latin typeface="Songti TC" panose="02010600040101010101" pitchFamily="2" charset="-120"/>
                <a:ea typeface="Songti TC" panose="02010600040101010101" pitchFamily="2" charset="-120"/>
              </a:rPr>
              <a:t> Singh</a:t>
            </a:r>
          </a:p>
          <a:p>
            <a:endParaRPr lang="en-US" sz="3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9235B7-BBF8-3F42-924C-C33FB04C48CB}"/>
              </a:ext>
            </a:extLst>
          </p:cNvPr>
          <p:cNvSpPr txBox="1">
            <a:spLocks/>
          </p:cNvSpPr>
          <p:nvPr/>
        </p:nvSpPr>
        <p:spPr>
          <a:xfrm>
            <a:off x="254644" y="176321"/>
            <a:ext cx="11508732" cy="180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6000" dirty="0">
                <a:latin typeface="Songti TC" panose="02010600040101010101" pitchFamily="2" charset="-120"/>
                <a:ea typeface="Songti TC" panose="02010600040101010101" pitchFamily="2" charset="-120"/>
              </a:rPr>
              <a:t>IRI Climate Briefing: Feb. 17, 2022</a:t>
            </a:r>
          </a:p>
          <a:p>
            <a:r>
              <a:rPr lang="en-US" sz="4800" dirty="0">
                <a:latin typeface="Songti TC" panose="02010600040101010101" pitchFamily="2" charset="-120"/>
                <a:ea typeface="Songti TC" panose="02010600040101010101" pitchFamily="2" charset="-120"/>
              </a:rPr>
              <a:t> Sub-seasonal Update </a:t>
            </a:r>
            <a:endParaRPr lang="en-US" sz="5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E39E3-BC8D-1D43-A597-F165474B5C15}"/>
              </a:ext>
            </a:extLst>
          </p:cNvPr>
          <p:cNvSpPr txBox="1"/>
          <p:nvPr/>
        </p:nvSpPr>
        <p:spPr>
          <a:xfrm>
            <a:off x="7467600" y="64886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bohar@iri.Columbia.edu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89C1D-86F1-1E40-843F-2E7A8C7FB7D4}"/>
              </a:ext>
            </a:extLst>
          </p:cNvPr>
          <p:cNvSpPr txBox="1"/>
          <p:nvPr/>
        </p:nvSpPr>
        <p:spPr>
          <a:xfrm>
            <a:off x="969818" y="3429000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Acknowledgement: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Jing Yuan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Dr. Andrew Robertson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Jeff </a:t>
            </a:r>
            <a:r>
              <a:rPr lang="en-US" dirty="0" err="1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Turmelle</a:t>
            </a:r>
            <a:endParaRPr lang="en-US" dirty="0">
              <a:solidFill>
                <a:schemeClr val="bg1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25" y="54462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Forecast: Weather Regimes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02C5B-9452-A447-A7A9-F3054E122298}"/>
              </a:ext>
            </a:extLst>
          </p:cNvPr>
          <p:cNvGrpSpPr/>
          <p:nvPr/>
        </p:nvGrpSpPr>
        <p:grpSpPr>
          <a:xfrm>
            <a:off x="5677524" y="673348"/>
            <a:ext cx="5700861" cy="2834640"/>
            <a:chOff x="0" y="3250200"/>
            <a:chExt cx="5700861" cy="28346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5C2731-465E-144F-A4E3-904E2FC5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50200"/>
              <a:ext cx="5700861" cy="283464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FB6D74-EFC2-DE4A-93E7-B1B7C0E53622}"/>
                </a:ext>
              </a:extLst>
            </p:cNvPr>
            <p:cNvGrpSpPr/>
            <p:nvPr/>
          </p:nvGrpSpPr>
          <p:grpSpPr>
            <a:xfrm rot="20071350">
              <a:off x="2131551" y="3994909"/>
              <a:ext cx="1704742" cy="1541193"/>
              <a:chOff x="4333318" y="962339"/>
              <a:chExt cx="908532" cy="630718"/>
            </a:xfrm>
          </p:grpSpPr>
          <p:sp>
            <p:nvSpPr>
              <p:cNvPr id="23" name="Donut 22">
                <a:extLst>
                  <a:ext uri="{FF2B5EF4-FFF2-40B4-BE49-F238E27FC236}">
                    <a16:creationId xmlns:a16="http://schemas.microsoft.com/office/drawing/2014/main" id="{AD70BD7E-F07E-EC42-BB7A-0EEE6203EA12}"/>
                  </a:ext>
                </a:extLst>
              </p:cNvPr>
              <p:cNvSpPr/>
              <p:nvPr/>
            </p:nvSpPr>
            <p:spPr>
              <a:xfrm rot="1352756">
                <a:off x="4384226" y="962339"/>
                <a:ext cx="857624" cy="630718"/>
              </a:xfrm>
              <a:prstGeom prst="donut">
                <a:avLst>
                  <a:gd name="adj" fmla="val 597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hevron 23">
                <a:extLst>
                  <a:ext uri="{FF2B5EF4-FFF2-40B4-BE49-F238E27FC236}">
                    <a16:creationId xmlns:a16="http://schemas.microsoft.com/office/drawing/2014/main" id="{32A2FD1B-73AB-2E40-BF7C-0A8B51E275F1}"/>
                  </a:ext>
                </a:extLst>
              </p:cNvPr>
              <p:cNvSpPr/>
              <p:nvPr/>
            </p:nvSpPr>
            <p:spPr>
              <a:xfrm rot="15346964">
                <a:off x="4376808" y="1244143"/>
                <a:ext cx="97513" cy="184494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vron 24">
                <a:extLst>
                  <a:ext uri="{FF2B5EF4-FFF2-40B4-BE49-F238E27FC236}">
                    <a16:creationId xmlns:a16="http://schemas.microsoft.com/office/drawing/2014/main" id="{6E17F4B6-1DB2-2641-ADF8-3E3B20D776CC}"/>
                  </a:ext>
                </a:extLst>
              </p:cNvPr>
              <p:cNvSpPr/>
              <p:nvPr/>
            </p:nvSpPr>
            <p:spPr>
              <a:xfrm rot="18615380" flipH="1" flipV="1">
                <a:off x="5016857" y="1394164"/>
                <a:ext cx="125721" cy="24134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5DDDF5-FC64-9549-AC05-74215E5EAB54}"/>
                </a:ext>
              </a:extLst>
            </p:cNvPr>
            <p:cNvGrpSpPr/>
            <p:nvPr/>
          </p:nvGrpSpPr>
          <p:grpSpPr>
            <a:xfrm>
              <a:off x="296884" y="3748006"/>
              <a:ext cx="1588472" cy="1473740"/>
              <a:chOff x="296884" y="3748006"/>
              <a:chExt cx="1588472" cy="147374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CC73653-019F-2B42-A698-EAE92D88E5C1}"/>
                  </a:ext>
                </a:extLst>
              </p:cNvPr>
              <p:cNvGrpSpPr/>
              <p:nvPr/>
            </p:nvGrpSpPr>
            <p:grpSpPr>
              <a:xfrm rot="20071350">
                <a:off x="296884" y="3748006"/>
                <a:ext cx="1588472" cy="1473740"/>
                <a:chOff x="4384562" y="978964"/>
                <a:chExt cx="904795" cy="630718"/>
              </a:xfrm>
            </p:grpSpPr>
            <p:sp>
              <p:nvSpPr>
                <p:cNvPr id="27" name="Donut 26">
                  <a:extLst>
                    <a:ext uri="{FF2B5EF4-FFF2-40B4-BE49-F238E27FC236}">
                      <a16:creationId xmlns:a16="http://schemas.microsoft.com/office/drawing/2014/main" id="{91920361-4958-3242-9CC3-D24121FA03EF}"/>
                    </a:ext>
                  </a:extLst>
                </p:cNvPr>
                <p:cNvSpPr/>
                <p:nvPr/>
              </p:nvSpPr>
              <p:spPr>
                <a:xfrm rot="1352756">
                  <a:off x="4431733" y="978964"/>
                  <a:ext cx="857624" cy="630718"/>
                </a:xfrm>
                <a:prstGeom prst="donut">
                  <a:avLst>
                    <a:gd name="adj" fmla="val 5979"/>
                  </a:avLst>
                </a:prstGeom>
                <a:solidFill>
                  <a:srgbClr val="0432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28" name="Chevron 27">
                  <a:extLst>
                    <a:ext uri="{FF2B5EF4-FFF2-40B4-BE49-F238E27FC236}">
                      <a16:creationId xmlns:a16="http://schemas.microsoft.com/office/drawing/2014/main" id="{631E491F-A600-B546-A0F8-24BD2D471A9E}"/>
                    </a:ext>
                  </a:extLst>
                </p:cNvPr>
                <p:cNvSpPr/>
                <p:nvPr/>
              </p:nvSpPr>
              <p:spPr>
                <a:xfrm rot="5353479">
                  <a:off x="4422215" y="1086341"/>
                  <a:ext cx="121786" cy="197092"/>
                </a:xfrm>
                <a:prstGeom prst="chevron">
                  <a:avLst/>
                </a:prstGeom>
                <a:solidFill>
                  <a:srgbClr val="0432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Chevron 29">
                <a:extLst>
                  <a:ext uri="{FF2B5EF4-FFF2-40B4-BE49-F238E27FC236}">
                    <a16:creationId xmlns:a16="http://schemas.microsoft.com/office/drawing/2014/main" id="{E78E62D1-A4E5-3D4D-B91B-DC30D3A65F94}"/>
                  </a:ext>
                </a:extLst>
              </p:cNvPr>
              <p:cNvSpPr/>
              <p:nvPr/>
            </p:nvSpPr>
            <p:spPr>
              <a:xfrm rot="19301495">
                <a:off x="1405777" y="4832925"/>
                <a:ext cx="272648" cy="374848"/>
              </a:xfrm>
              <a:prstGeom prst="chevron">
                <a:avLst/>
              </a:prstGeom>
              <a:solidFill>
                <a:srgbClr val="0432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E15F698-8EE6-CD4D-BF57-98B7272C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21" y="3506368"/>
            <a:ext cx="5700864" cy="2834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03BF65-8124-EA4E-B97D-B8F2F952B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6" t="6702" r="14955" b="5034"/>
          <a:stretch/>
        </p:blipFill>
        <p:spPr>
          <a:xfrm>
            <a:off x="689661" y="669326"/>
            <a:ext cx="4778453" cy="3045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E1C6C-9BE0-4940-B570-C89860074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3" t="4849" r="14234" b="3896"/>
          <a:stretch/>
        </p:blipFill>
        <p:spPr>
          <a:xfrm>
            <a:off x="689660" y="3605193"/>
            <a:ext cx="4778453" cy="3106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349315" y="6525216"/>
            <a:ext cx="979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coast ridge Weather regime is observed, is likely be there over next two week </a:t>
            </a:r>
          </a:p>
          <a:p>
            <a:endParaRPr lang="en-US" sz="20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823CAE3-DA2C-E24D-8E34-AEF1530F68AD}"/>
              </a:ext>
            </a:extLst>
          </p:cNvPr>
          <p:cNvSpPr/>
          <p:nvPr/>
        </p:nvSpPr>
        <p:spPr>
          <a:xfrm rot="10800000">
            <a:off x="3891707" y="1603132"/>
            <a:ext cx="199415" cy="174567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C420432-8745-7A4A-93FD-3F2AAB327A8B}"/>
              </a:ext>
            </a:extLst>
          </p:cNvPr>
          <p:cNvGrpSpPr/>
          <p:nvPr/>
        </p:nvGrpSpPr>
        <p:grpSpPr>
          <a:xfrm>
            <a:off x="110836" y="858569"/>
            <a:ext cx="5406560" cy="5695311"/>
            <a:chOff x="6096000" y="870445"/>
            <a:chExt cx="5406560" cy="56953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293031-057B-D945-A770-3DA2445C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7495" y="870445"/>
              <a:ext cx="4876305" cy="255855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6F96AF-8D9C-4947-B4B7-6B741099865E}"/>
                </a:ext>
              </a:extLst>
            </p:cNvPr>
            <p:cNvGrpSpPr/>
            <p:nvPr/>
          </p:nvGrpSpPr>
          <p:grpSpPr>
            <a:xfrm>
              <a:off x="6096000" y="3478765"/>
              <a:ext cx="5406560" cy="3086991"/>
              <a:chOff x="659681" y="594358"/>
              <a:chExt cx="5700864" cy="308699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7C47B4B-076D-C547-9CCF-A7F24E8B6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681" y="594358"/>
                <a:ext cx="5700864" cy="3086991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A3B186A-E81F-3746-9061-50D16CD1364A}"/>
                  </a:ext>
                </a:extLst>
              </p:cNvPr>
              <p:cNvGrpSpPr/>
              <p:nvPr/>
            </p:nvGrpSpPr>
            <p:grpSpPr>
              <a:xfrm>
                <a:off x="1714606" y="1485728"/>
                <a:ext cx="4440933" cy="1644521"/>
                <a:chOff x="1714606" y="1485728"/>
                <a:chExt cx="4440933" cy="164452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57D1442-9DE2-2A4E-B158-0485DDE016C4}"/>
                    </a:ext>
                  </a:extLst>
                </p:cNvPr>
                <p:cNvGrpSpPr/>
                <p:nvPr/>
              </p:nvGrpSpPr>
              <p:grpSpPr>
                <a:xfrm rot="20071350">
                  <a:off x="1714606" y="1485728"/>
                  <a:ext cx="2374175" cy="1644521"/>
                  <a:chOff x="4333318" y="962339"/>
                  <a:chExt cx="908532" cy="630718"/>
                </a:xfrm>
              </p:grpSpPr>
              <p:sp>
                <p:nvSpPr>
                  <p:cNvPr id="10" name="Donut 9">
                    <a:extLst>
                      <a:ext uri="{FF2B5EF4-FFF2-40B4-BE49-F238E27FC236}">
                        <a16:creationId xmlns:a16="http://schemas.microsoft.com/office/drawing/2014/main" id="{F6CA6F9B-F14E-F443-A763-E3195153FD74}"/>
                      </a:ext>
                    </a:extLst>
                  </p:cNvPr>
                  <p:cNvSpPr/>
                  <p:nvPr/>
                </p:nvSpPr>
                <p:spPr>
                  <a:xfrm rot="1352756">
                    <a:off x="4384226" y="962339"/>
                    <a:ext cx="857624" cy="630718"/>
                  </a:xfrm>
                  <a:prstGeom prst="donut">
                    <a:avLst>
                      <a:gd name="adj" fmla="val 5979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Chevron 10">
                    <a:extLst>
                      <a:ext uri="{FF2B5EF4-FFF2-40B4-BE49-F238E27FC236}">
                        <a16:creationId xmlns:a16="http://schemas.microsoft.com/office/drawing/2014/main" id="{4D9948E0-83F1-2044-A6AC-04AE53C688ED}"/>
                      </a:ext>
                    </a:extLst>
                  </p:cNvPr>
                  <p:cNvSpPr/>
                  <p:nvPr/>
                </p:nvSpPr>
                <p:spPr>
                  <a:xfrm rot="15346964">
                    <a:off x="4376808" y="1244143"/>
                    <a:ext cx="97513" cy="184494"/>
                  </a:xfrm>
                  <a:prstGeom prst="chevr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Chevron 11">
                    <a:extLst>
                      <a:ext uri="{FF2B5EF4-FFF2-40B4-BE49-F238E27FC236}">
                        <a16:creationId xmlns:a16="http://schemas.microsoft.com/office/drawing/2014/main" id="{58F3B9CE-79DC-ED4B-8F3E-11158CC02B9F}"/>
                      </a:ext>
                    </a:extLst>
                  </p:cNvPr>
                  <p:cNvSpPr/>
                  <p:nvPr/>
                </p:nvSpPr>
                <p:spPr>
                  <a:xfrm rot="18615380" flipH="1" flipV="1">
                    <a:off x="5016857" y="1394164"/>
                    <a:ext cx="125721" cy="241341"/>
                  </a:xfrm>
                  <a:prstGeom prst="chevr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AA5DDE-EB5F-F647-BCC9-A6CD56535400}"/>
                    </a:ext>
                  </a:extLst>
                </p:cNvPr>
                <p:cNvSpPr/>
                <p:nvPr/>
              </p:nvSpPr>
              <p:spPr>
                <a:xfrm>
                  <a:off x="2670260" y="1866171"/>
                  <a:ext cx="622285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H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CB6DCF-42E2-6E4F-8911-214D69793CCF}"/>
                    </a:ext>
                  </a:extLst>
                </p:cNvPr>
                <p:cNvSpPr/>
                <p:nvPr/>
              </p:nvSpPr>
              <p:spPr>
                <a:xfrm>
                  <a:off x="5533254" y="1757031"/>
                  <a:ext cx="622285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H</a:t>
                  </a:r>
                </a:p>
              </p:txBody>
            </p:sp>
          </p:grp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90AC447-6987-B44F-8C3A-C1804498D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t="63362" r="27334" b="9373"/>
          <a:stretch/>
        </p:blipFill>
        <p:spPr>
          <a:xfrm>
            <a:off x="5394226" y="465400"/>
            <a:ext cx="6756030" cy="29873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11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Dry Northwest : Attribution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D776313-DAC1-FE47-9D74-F19A1FA29E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t="33509" r="27083" b="36363"/>
          <a:stretch/>
        </p:blipFill>
        <p:spPr>
          <a:xfrm>
            <a:off x="5484146" y="3450565"/>
            <a:ext cx="6756030" cy="32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8FD5A0-9C66-574A-9EBA-DD83C65E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976" y="1108313"/>
            <a:ext cx="4112616" cy="2350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96A17-9F33-B544-9D69-CFE974052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40" y="1146108"/>
            <a:ext cx="4231862" cy="2418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8A4435-177B-5E42-A3E3-0313BB4A2871}"/>
              </a:ext>
            </a:extLst>
          </p:cNvPr>
          <p:cNvSpPr txBox="1"/>
          <p:nvPr/>
        </p:nvSpPr>
        <p:spPr>
          <a:xfrm>
            <a:off x="4486424" y="688582"/>
            <a:ext cx="3171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Forecast initialization date Feb 17</a:t>
            </a:r>
            <a:r>
              <a:rPr lang="en-US" sz="1600" baseline="30000" dirty="0"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13" y="14316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Updated today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5B8175-1CE6-FE47-A0D8-555A82F42CCE}"/>
              </a:ext>
            </a:extLst>
          </p:cNvPr>
          <p:cNvGrpSpPr/>
          <p:nvPr/>
        </p:nvGrpSpPr>
        <p:grpSpPr>
          <a:xfrm>
            <a:off x="657458" y="872240"/>
            <a:ext cx="7553800" cy="371303"/>
            <a:chOff x="2513982" y="1172688"/>
            <a:chExt cx="7553800" cy="3713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0651DE-F29E-E247-AE1A-A016F572AE9C}"/>
                </a:ext>
              </a:extLst>
            </p:cNvPr>
            <p:cNvSpPr txBox="1"/>
            <p:nvPr/>
          </p:nvSpPr>
          <p:spPr>
            <a:xfrm>
              <a:off x="2513982" y="1172688"/>
              <a:ext cx="2494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ongti TC" panose="02010600040101010101" pitchFamily="2" charset="-120"/>
                  <a:ea typeface="Songti TC" panose="02010600040101010101" pitchFamily="2" charset="-120"/>
                </a:rPr>
                <a:t>Week 2+3 (26 Feb.-11 Mar.)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6D610-1B38-7349-B551-D265D4443F40}"/>
                </a:ext>
              </a:extLst>
            </p:cNvPr>
            <p:cNvSpPr txBox="1"/>
            <p:nvPr/>
          </p:nvSpPr>
          <p:spPr>
            <a:xfrm>
              <a:off x="7642118" y="1205437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ongti TC" panose="02010600040101010101" pitchFamily="2" charset="-120"/>
                  <a:ea typeface="Songti TC" panose="02010600040101010101" pitchFamily="2" charset="-120"/>
                </a:rPr>
                <a:t>Week 3+4( 5 mar.-18 Mar.)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7641A1-83F3-2C48-B641-36B33DC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630" y="6417693"/>
            <a:ext cx="3409402" cy="3657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1B96BC-EAE6-124A-AEEF-DE9CC9147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666" y="3588531"/>
            <a:ext cx="3706583" cy="457200"/>
          </a:xfrm>
          <a:prstGeom prst="rect">
            <a:avLst/>
          </a:prstGeom>
        </p:spPr>
      </p:pic>
      <p:sp>
        <p:nvSpPr>
          <p:cNvPr id="10" name="Donut 9">
            <a:extLst>
              <a:ext uri="{FF2B5EF4-FFF2-40B4-BE49-F238E27FC236}">
                <a16:creationId xmlns:a16="http://schemas.microsoft.com/office/drawing/2014/main" id="{120C8CAE-925E-D04C-BA41-F458C150CA3B}"/>
              </a:ext>
            </a:extLst>
          </p:cNvPr>
          <p:cNvSpPr/>
          <p:nvPr/>
        </p:nvSpPr>
        <p:spPr>
          <a:xfrm>
            <a:off x="1508277" y="1691640"/>
            <a:ext cx="757034" cy="695914"/>
          </a:xfrm>
          <a:prstGeom prst="donut">
            <a:avLst>
              <a:gd name="adj" fmla="val 30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3C3C5347-2734-7F4C-95D1-F5CAD96BD6E7}"/>
              </a:ext>
            </a:extLst>
          </p:cNvPr>
          <p:cNvSpPr/>
          <p:nvPr/>
        </p:nvSpPr>
        <p:spPr>
          <a:xfrm>
            <a:off x="5693437" y="1678141"/>
            <a:ext cx="757034" cy="695914"/>
          </a:xfrm>
          <a:prstGeom prst="donut">
            <a:avLst>
              <a:gd name="adj" fmla="val 30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FF021C19-9FEA-0B45-A5EE-5716E7907B2F}"/>
              </a:ext>
            </a:extLst>
          </p:cNvPr>
          <p:cNvSpPr/>
          <p:nvPr/>
        </p:nvSpPr>
        <p:spPr>
          <a:xfrm>
            <a:off x="7188343" y="1517055"/>
            <a:ext cx="365293" cy="338554"/>
          </a:xfrm>
          <a:prstGeom prst="donut">
            <a:avLst>
              <a:gd name="adj" fmla="val 30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953BCB-E1D1-ED4C-9073-51167237A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87" y="3953641"/>
            <a:ext cx="4231862" cy="2426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89337-4ECC-6742-ACAA-6237CACA3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976" y="3999919"/>
            <a:ext cx="4231862" cy="242660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A1ABB2-F556-9048-9CA3-BB9864BA2CFB}"/>
              </a:ext>
            </a:extLst>
          </p:cNvPr>
          <p:cNvGrpSpPr/>
          <p:nvPr/>
        </p:nvGrpSpPr>
        <p:grpSpPr>
          <a:xfrm>
            <a:off x="8642353" y="794469"/>
            <a:ext cx="3501949" cy="5356949"/>
            <a:chOff x="8803201" y="904989"/>
            <a:chExt cx="2047121" cy="395327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60A903E-1E90-D04A-999C-41FD67161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58" b="14943"/>
            <a:stretch/>
          </p:blipFill>
          <p:spPr>
            <a:xfrm>
              <a:off x="8803201" y="904989"/>
              <a:ext cx="2047121" cy="368086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DC8A21-7C77-5040-A327-97AD5D46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0" t="85054" r="18764" b="4381"/>
            <a:stretch/>
          </p:blipFill>
          <p:spPr>
            <a:xfrm>
              <a:off x="8895429" y="4627041"/>
              <a:ext cx="1954893" cy="23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10E-5B4A-6845-86C3-41BECD5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D8E5-37CF-8843-838A-7645016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1" y="14923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and Circulation over East Pacific consistent with La-</a:t>
            </a:r>
            <a:r>
              <a:rPr lang="en-US" sz="18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Ñina</a:t>
            </a: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related convection and circulation become stronger over the past two weeks and are currently active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likely to be active in west Pacific in the next two weeks 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Northwest of the United States and Canada is likely to experience dry and warm weather over the next two weeks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Northeast of the United States and Canada is likely to experience dry and cold weather over the next two weeks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Central and North Africa are likely to experience below normal temperature 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Northern parts of south Asia likely to get above normal precipitation in week 3-4</a:t>
            </a:r>
          </a:p>
          <a:p>
            <a:endParaRPr lang="en-US" sz="18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25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25" y="54462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Forecast: Weather Regimes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349315" y="6299585"/>
            <a:ext cx="979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coast ridge Weather regime is observed, is likely be there over next two week </a:t>
            </a:r>
          </a:p>
          <a:p>
            <a:endParaRPr lang="en-US" sz="20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E07678-6266-1643-A5C6-C5B8825EE254}"/>
              </a:ext>
            </a:extLst>
          </p:cNvPr>
          <p:cNvGrpSpPr/>
          <p:nvPr/>
        </p:nvGrpSpPr>
        <p:grpSpPr>
          <a:xfrm>
            <a:off x="214875" y="294261"/>
            <a:ext cx="11762250" cy="2912017"/>
            <a:chOff x="214875" y="806311"/>
            <a:chExt cx="11762250" cy="29120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B2B123-8DB6-054C-8846-DBEADCE6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75" y="806311"/>
              <a:ext cx="2456641" cy="29120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89E7C0-0EAF-2E4E-9B92-13DFC7B2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1109" y="1036010"/>
              <a:ext cx="4400013" cy="25601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B21DFD-7A7B-3348-BB64-8DAE6638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853" y="1046413"/>
              <a:ext cx="4253272" cy="2377440"/>
            </a:xfrm>
            <a:prstGeom prst="rect">
              <a:avLst/>
            </a:prstGeom>
          </p:spPr>
        </p:pic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608880CC-388F-F04B-B547-38B5BEFD0702}"/>
              </a:ext>
            </a:extLst>
          </p:cNvPr>
          <p:cNvSpPr/>
          <p:nvPr/>
        </p:nvSpPr>
        <p:spPr>
          <a:xfrm>
            <a:off x="7723853" y="459608"/>
            <a:ext cx="2100285" cy="1123610"/>
          </a:xfrm>
          <a:prstGeom prst="frame">
            <a:avLst>
              <a:gd name="adj1" fmla="val 1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C2731-465E-144F-A4E3-904E2FC52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4626"/>
            <a:ext cx="5700861" cy="283464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05512BD1-6459-1042-A91A-50F1AF1C3C1D}"/>
              </a:ext>
            </a:extLst>
          </p:cNvPr>
          <p:cNvSpPr/>
          <p:nvPr/>
        </p:nvSpPr>
        <p:spPr>
          <a:xfrm>
            <a:off x="385608" y="345253"/>
            <a:ext cx="1067636" cy="1195251"/>
          </a:xfrm>
          <a:prstGeom prst="frame">
            <a:avLst>
              <a:gd name="adj1" fmla="val 1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1F6C5FC-45CA-A446-A0D3-D1BC08744C11}"/>
              </a:ext>
            </a:extLst>
          </p:cNvPr>
          <p:cNvSpPr/>
          <p:nvPr/>
        </p:nvSpPr>
        <p:spPr>
          <a:xfrm>
            <a:off x="3249818" y="506163"/>
            <a:ext cx="2100285" cy="1123610"/>
          </a:xfrm>
          <a:prstGeom prst="frame">
            <a:avLst>
              <a:gd name="adj1" fmla="val 1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3BF65-8124-EA4E-B97D-B8F2F952BD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6" t="6702" r="14955" b="5034"/>
          <a:stretch/>
        </p:blipFill>
        <p:spPr>
          <a:xfrm>
            <a:off x="7027467" y="3007745"/>
            <a:ext cx="5164533" cy="32918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5FB6D74-EFC2-DE4A-93E7-B1B7C0E53622}"/>
              </a:ext>
            </a:extLst>
          </p:cNvPr>
          <p:cNvGrpSpPr/>
          <p:nvPr/>
        </p:nvGrpSpPr>
        <p:grpSpPr>
          <a:xfrm rot="20071350">
            <a:off x="2131551" y="3994909"/>
            <a:ext cx="1704742" cy="1541193"/>
            <a:chOff x="4333318" y="962339"/>
            <a:chExt cx="908532" cy="630718"/>
          </a:xfrm>
        </p:grpSpPr>
        <p:sp>
          <p:nvSpPr>
            <p:cNvPr id="23" name="Donut 22">
              <a:extLst>
                <a:ext uri="{FF2B5EF4-FFF2-40B4-BE49-F238E27FC236}">
                  <a16:creationId xmlns:a16="http://schemas.microsoft.com/office/drawing/2014/main" id="{AD70BD7E-F07E-EC42-BB7A-0EEE6203EA12}"/>
                </a:ext>
              </a:extLst>
            </p:cNvPr>
            <p:cNvSpPr/>
            <p:nvPr/>
          </p:nvSpPr>
          <p:spPr>
            <a:xfrm rot="1352756">
              <a:off x="4384226" y="962339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32A2FD1B-73AB-2E40-BF7C-0A8B51E275F1}"/>
                </a:ext>
              </a:extLst>
            </p:cNvPr>
            <p:cNvSpPr/>
            <p:nvPr/>
          </p:nvSpPr>
          <p:spPr>
            <a:xfrm rot="15346964">
              <a:off x="4376808" y="1244143"/>
              <a:ext cx="97513" cy="18449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6E17F4B6-1DB2-2641-ADF8-3E3B20D776CC}"/>
                </a:ext>
              </a:extLst>
            </p:cNvPr>
            <p:cNvSpPr/>
            <p:nvPr/>
          </p:nvSpPr>
          <p:spPr>
            <a:xfrm rot="18615380" flipH="1" flipV="1">
              <a:off x="5016857" y="1394164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5DDDF5-FC64-9549-AC05-74215E5EAB54}"/>
              </a:ext>
            </a:extLst>
          </p:cNvPr>
          <p:cNvGrpSpPr/>
          <p:nvPr/>
        </p:nvGrpSpPr>
        <p:grpSpPr>
          <a:xfrm>
            <a:off x="296884" y="3748006"/>
            <a:ext cx="1588472" cy="1473740"/>
            <a:chOff x="296884" y="3748006"/>
            <a:chExt cx="1588472" cy="14737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CC73653-019F-2B42-A698-EAE92D88E5C1}"/>
                </a:ext>
              </a:extLst>
            </p:cNvPr>
            <p:cNvGrpSpPr/>
            <p:nvPr/>
          </p:nvGrpSpPr>
          <p:grpSpPr>
            <a:xfrm rot="20071350">
              <a:off x="296884" y="3748006"/>
              <a:ext cx="1588472" cy="1473740"/>
              <a:chOff x="4384562" y="978964"/>
              <a:chExt cx="904795" cy="630718"/>
            </a:xfrm>
          </p:grpSpPr>
          <p:sp>
            <p:nvSpPr>
              <p:cNvPr id="27" name="Donut 26">
                <a:extLst>
                  <a:ext uri="{FF2B5EF4-FFF2-40B4-BE49-F238E27FC236}">
                    <a16:creationId xmlns:a16="http://schemas.microsoft.com/office/drawing/2014/main" id="{91920361-4958-3242-9CC3-D24121FA03EF}"/>
                  </a:ext>
                </a:extLst>
              </p:cNvPr>
              <p:cNvSpPr/>
              <p:nvPr/>
            </p:nvSpPr>
            <p:spPr>
              <a:xfrm rot="1352756">
                <a:off x="4431733" y="978964"/>
                <a:ext cx="857624" cy="630718"/>
              </a:xfrm>
              <a:prstGeom prst="donut">
                <a:avLst>
                  <a:gd name="adj" fmla="val 5979"/>
                </a:avLst>
              </a:prstGeom>
              <a:solidFill>
                <a:srgbClr val="0432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432FF"/>
                  </a:solidFill>
                </a:endParaRPr>
              </a:p>
            </p:txBody>
          </p:sp>
          <p:sp>
            <p:nvSpPr>
              <p:cNvPr id="28" name="Chevron 27">
                <a:extLst>
                  <a:ext uri="{FF2B5EF4-FFF2-40B4-BE49-F238E27FC236}">
                    <a16:creationId xmlns:a16="http://schemas.microsoft.com/office/drawing/2014/main" id="{631E491F-A600-B546-A0F8-24BD2D471A9E}"/>
                  </a:ext>
                </a:extLst>
              </p:cNvPr>
              <p:cNvSpPr/>
              <p:nvPr/>
            </p:nvSpPr>
            <p:spPr>
              <a:xfrm rot="16771062">
                <a:off x="4422215" y="1086341"/>
                <a:ext cx="121786" cy="197092"/>
              </a:xfrm>
              <a:prstGeom prst="chevron">
                <a:avLst/>
              </a:prstGeom>
              <a:solidFill>
                <a:srgbClr val="0432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E78E62D1-A4E5-3D4D-B91B-DC30D3A65F94}"/>
                </a:ext>
              </a:extLst>
            </p:cNvPr>
            <p:cNvSpPr/>
            <p:nvPr/>
          </p:nvSpPr>
          <p:spPr>
            <a:xfrm rot="19301495">
              <a:off x="1405777" y="4832925"/>
              <a:ext cx="272648" cy="374848"/>
            </a:xfrm>
            <a:prstGeom prst="chevron">
              <a:avLst/>
            </a:prstGeom>
            <a:solidFill>
              <a:srgbClr val="0432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1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BC050C-44A6-9B43-A2E1-736CD72E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8" y="0"/>
            <a:ext cx="6076577" cy="6456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C05BC-F55D-754A-8D5A-3CF4C228F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587375"/>
            <a:ext cx="5829300" cy="582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DF29B1-E80F-B24B-8ACC-84ABF4B1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35" y="171449"/>
            <a:ext cx="6052138" cy="62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15474-341C-7147-94B5-4FC10B9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82637" y="757237"/>
            <a:ext cx="10193857" cy="5157787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849A2932-63BE-C345-AA55-B9BA77F6B246}"/>
              </a:ext>
            </a:extLst>
          </p:cNvPr>
          <p:cNvSpPr/>
          <p:nvPr/>
        </p:nvSpPr>
        <p:spPr>
          <a:xfrm>
            <a:off x="4643438" y="2285998"/>
            <a:ext cx="1214437" cy="1171575"/>
          </a:xfrm>
          <a:prstGeom prst="donut">
            <a:avLst>
              <a:gd name="adj" fmla="val 6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6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00234-5D31-6043-BA00-4A4F80C6A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" t="4375" r="14673" b="6042"/>
          <a:stretch/>
        </p:blipFill>
        <p:spPr>
          <a:xfrm>
            <a:off x="6055419" y="2228851"/>
            <a:ext cx="6136581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0F521-3B31-B84D-88C9-16C14FA9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0" y="2663826"/>
            <a:ext cx="5832476" cy="29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FE489-79CF-BE41-B2D3-DEE36A21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8" y="455610"/>
            <a:ext cx="5064125" cy="3122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6DC4A-943F-1E4C-9248-DFF8D5F3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721196"/>
            <a:ext cx="5062726" cy="3122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F03006-218A-E745-816A-7FD5C4A8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62" y="2865438"/>
            <a:ext cx="6400800" cy="3441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CC52D3-81DF-634B-9C79-07109A5F56E0}"/>
              </a:ext>
            </a:extLst>
          </p:cNvPr>
          <p:cNvSpPr txBox="1"/>
          <p:nvPr/>
        </p:nvSpPr>
        <p:spPr>
          <a:xfrm>
            <a:off x="1828801" y="184705"/>
            <a:ext cx="212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1 : 6-11 march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5F4ED-5F32-B849-923E-CBC89F08632D}"/>
              </a:ext>
            </a:extLst>
          </p:cNvPr>
          <p:cNvSpPr txBox="1"/>
          <p:nvPr/>
        </p:nvSpPr>
        <p:spPr>
          <a:xfrm>
            <a:off x="1711781" y="3429000"/>
            <a:ext cx="223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1 : 12-18 march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9B242-28D0-C54D-B366-73602CD502DD}"/>
              </a:ext>
            </a:extLst>
          </p:cNvPr>
          <p:cNvSpPr txBox="1"/>
          <p:nvPr/>
        </p:nvSpPr>
        <p:spPr>
          <a:xfrm>
            <a:off x="7910514" y="2494511"/>
            <a:ext cx="24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1 : 19 Mar -1 April</a:t>
            </a:r>
          </a:p>
        </p:txBody>
      </p:sp>
    </p:spTree>
    <p:extLst>
      <p:ext uri="{BB962C8B-B14F-4D97-AF65-F5344CB8AC3E}">
        <p14:creationId xmlns:p14="http://schemas.microsoft.com/office/powerpoint/2010/main" val="218363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797330-B52E-434C-9099-43ABEF450409}"/>
              </a:ext>
            </a:extLst>
          </p:cNvPr>
          <p:cNvGrpSpPr/>
          <p:nvPr/>
        </p:nvGrpSpPr>
        <p:grpSpPr>
          <a:xfrm>
            <a:off x="689153" y="1009048"/>
            <a:ext cx="10225310" cy="4207100"/>
            <a:chOff x="736528" y="2634780"/>
            <a:chExt cx="10225310" cy="4207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4463F5-8CF5-D646-B14E-45F34055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25" b="4696"/>
            <a:stretch/>
          </p:blipFill>
          <p:spPr>
            <a:xfrm>
              <a:off x="736528" y="2943554"/>
              <a:ext cx="10225310" cy="38983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B1567B-7A57-FA4B-82AD-FC6BDB6D5ACD}"/>
                </a:ext>
              </a:extLst>
            </p:cNvPr>
            <p:cNvSpPr txBox="1"/>
            <p:nvPr/>
          </p:nvSpPr>
          <p:spPr>
            <a:xfrm>
              <a:off x="3710471" y="2634780"/>
              <a:ext cx="5093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Songti TC" panose="02010600040101010101" pitchFamily="2" charset="-120"/>
                  <a:ea typeface="Songti TC" panose="02010600040101010101" pitchFamily="2" charset="-120"/>
                </a:rPr>
                <a:t>Weekly Observed SST anomalies ( 9 – 15) January) 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2171364" y="5595305"/>
            <a:ext cx="874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in warm pool and the Central Pacific cold anomalies weakened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4F3AF-EA75-4343-A48B-9CB89CD54846}"/>
              </a:ext>
            </a:extLst>
          </p:cNvPr>
          <p:cNvGrpSpPr/>
          <p:nvPr/>
        </p:nvGrpSpPr>
        <p:grpSpPr>
          <a:xfrm>
            <a:off x="784156" y="1031862"/>
            <a:ext cx="10225310" cy="4463816"/>
            <a:chOff x="784156" y="922612"/>
            <a:chExt cx="10225310" cy="4463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CC6F84-8251-2648-897B-84CC28FD271B}"/>
                </a:ext>
              </a:extLst>
            </p:cNvPr>
            <p:cNvSpPr txBox="1"/>
            <p:nvPr/>
          </p:nvSpPr>
          <p:spPr>
            <a:xfrm>
              <a:off x="3631429" y="922612"/>
              <a:ext cx="546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Songti TC" panose="02010600040101010101" pitchFamily="2" charset="-120"/>
                  <a:ea typeface="Songti TC" panose="02010600040101010101" pitchFamily="2" charset="-120"/>
                </a:rPr>
                <a:t>Weekly Observed SST anomalies (6 – 12)  February)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298A94-4DBE-E144-A999-A0A19B000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044"/>
            <a:stretch/>
          </p:blipFill>
          <p:spPr>
            <a:xfrm>
              <a:off x="784156" y="1255601"/>
              <a:ext cx="10225310" cy="413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9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DE2DA-5EA1-3F44-B54B-41D43FF6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30" b="5479"/>
          <a:stretch/>
        </p:blipFill>
        <p:spPr>
          <a:xfrm>
            <a:off x="1700374" y="1415731"/>
            <a:ext cx="4330700" cy="1649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20460-D2D3-4D46-B430-C59335F36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82"/>
          <a:stretch/>
        </p:blipFill>
        <p:spPr>
          <a:xfrm>
            <a:off x="1721218" y="3389094"/>
            <a:ext cx="4330700" cy="18112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2245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6924987" y="3648675"/>
            <a:ext cx="45156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Upper-level divergence in the Indian and west Pacific Ocean;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At  lower level, the winds are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easterlies in the central and east Pacific Ocean and westerlies in Indian Ocean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4B4F2-33F6-BE42-B65F-2BCA782AC53B}"/>
              </a:ext>
            </a:extLst>
          </p:cNvPr>
          <p:cNvSpPr txBox="1"/>
          <p:nvPr/>
        </p:nvSpPr>
        <p:spPr>
          <a:xfrm rot="16200000">
            <a:off x="862301" y="1955120"/>
            <a:ext cx="126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 level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9172D-0EB0-3A4F-A811-4724EAAF78A7}"/>
              </a:ext>
            </a:extLst>
          </p:cNvPr>
          <p:cNvSpPr txBox="1"/>
          <p:nvPr/>
        </p:nvSpPr>
        <p:spPr>
          <a:xfrm rot="16200000">
            <a:off x="862302" y="4039594"/>
            <a:ext cx="12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Lower level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AB7093-2858-3448-A5C7-68B6A255DBCF}"/>
              </a:ext>
            </a:extLst>
          </p:cNvPr>
          <p:cNvGrpSpPr/>
          <p:nvPr/>
        </p:nvGrpSpPr>
        <p:grpSpPr>
          <a:xfrm rot="20071350">
            <a:off x="5243200" y="3451455"/>
            <a:ext cx="495300" cy="507693"/>
            <a:chOff x="4370267" y="981568"/>
            <a:chExt cx="926922" cy="630718"/>
          </a:xfrm>
        </p:grpSpPr>
        <p:sp>
          <p:nvSpPr>
            <p:cNvPr id="32" name="Donut 31">
              <a:extLst>
                <a:ext uri="{FF2B5EF4-FFF2-40B4-BE49-F238E27FC236}">
                  <a16:creationId xmlns:a16="http://schemas.microsoft.com/office/drawing/2014/main" id="{B8BD200A-FDB1-354B-B45C-A98024F7165D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7A85FC55-FFA1-1B4F-9DAD-1DE897FFBE9F}"/>
                </a:ext>
              </a:extLst>
            </p:cNvPr>
            <p:cNvSpPr/>
            <p:nvPr/>
          </p:nvSpPr>
          <p:spPr>
            <a:xfrm rot="16771062">
              <a:off x="4407920" y="1081849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C95D510C-6514-FE4B-8A8E-BCE500E0F913}"/>
                </a:ext>
              </a:extLst>
            </p:cNvPr>
            <p:cNvSpPr/>
            <p:nvPr/>
          </p:nvSpPr>
          <p:spPr>
            <a:xfrm rot="18615380" flipH="1" flipV="1">
              <a:off x="5103552" y="1423300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34D8D1A0-5B14-7442-B376-41E9D76124AF}"/>
              </a:ext>
            </a:extLst>
          </p:cNvPr>
          <p:cNvSpPr/>
          <p:nvPr/>
        </p:nvSpPr>
        <p:spPr>
          <a:xfrm>
            <a:off x="2289557" y="1952897"/>
            <a:ext cx="1776779" cy="562301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B18ADA3D-59BD-9A4F-9614-F6434392A86D}"/>
              </a:ext>
            </a:extLst>
          </p:cNvPr>
          <p:cNvSpPr/>
          <p:nvPr/>
        </p:nvSpPr>
        <p:spPr>
          <a:xfrm>
            <a:off x="2307292" y="3943109"/>
            <a:ext cx="1776779" cy="562301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3F387-92E9-984B-A5E8-439A9811C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987" y="924455"/>
            <a:ext cx="4330700" cy="293209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4C2A79-9291-AA41-AC8D-57B0F5001D56}"/>
              </a:ext>
            </a:extLst>
          </p:cNvPr>
          <p:cNvGrpSpPr/>
          <p:nvPr/>
        </p:nvGrpSpPr>
        <p:grpSpPr>
          <a:xfrm rot="20071350">
            <a:off x="4445017" y="3450652"/>
            <a:ext cx="495300" cy="507693"/>
            <a:chOff x="4370267" y="981568"/>
            <a:chExt cx="926922" cy="630718"/>
          </a:xfrm>
        </p:grpSpPr>
        <p:sp>
          <p:nvSpPr>
            <p:cNvPr id="41" name="Donut 40">
              <a:extLst>
                <a:ext uri="{FF2B5EF4-FFF2-40B4-BE49-F238E27FC236}">
                  <a16:creationId xmlns:a16="http://schemas.microsoft.com/office/drawing/2014/main" id="{D66C67DC-8337-CE4B-A699-39747DD5A78E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1E86504A-E996-E144-9208-3D7035634729}"/>
                </a:ext>
              </a:extLst>
            </p:cNvPr>
            <p:cNvSpPr/>
            <p:nvPr/>
          </p:nvSpPr>
          <p:spPr>
            <a:xfrm rot="16771062">
              <a:off x="4407920" y="1081849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002BCF76-5FA7-9342-B710-42882E05DB8D}"/>
                </a:ext>
              </a:extLst>
            </p:cNvPr>
            <p:cNvSpPr/>
            <p:nvPr/>
          </p:nvSpPr>
          <p:spPr>
            <a:xfrm rot="18615380" flipH="1" flipV="1">
              <a:off x="5103552" y="1423300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0EDAB5-0515-E440-8273-9F49964C5B18}"/>
              </a:ext>
            </a:extLst>
          </p:cNvPr>
          <p:cNvGrpSpPr/>
          <p:nvPr/>
        </p:nvGrpSpPr>
        <p:grpSpPr>
          <a:xfrm rot="20071350">
            <a:off x="3599892" y="3448673"/>
            <a:ext cx="495300" cy="507693"/>
            <a:chOff x="4370267" y="981568"/>
            <a:chExt cx="926922" cy="630718"/>
          </a:xfrm>
        </p:grpSpPr>
        <p:sp>
          <p:nvSpPr>
            <p:cNvPr id="24" name="Donut 23">
              <a:extLst>
                <a:ext uri="{FF2B5EF4-FFF2-40B4-BE49-F238E27FC236}">
                  <a16:creationId xmlns:a16="http://schemas.microsoft.com/office/drawing/2014/main" id="{AABE5B96-5F6D-334D-9794-1C44A7297FEF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5CC9FDBE-20E9-6347-AB30-D0B6F4102F93}"/>
                </a:ext>
              </a:extLst>
            </p:cNvPr>
            <p:cNvSpPr/>
            <p:nvPr/>
          </p:nvSpPr>
          <p:spPr>
            <a:xfrm rot="16771062">
              <a:off x="4407920" y="1081849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25C0DA94-6670-FA48-B332-CBFC8F3A5B88}"/>
                </a:ext>
              </a:extLst>
            </p:cNvPr>
            <p:cNvSpPr/>
            <p:nvPr/>
          </p:nvSpPr>
          <p:spPr>
            <a:xfrm rot="18615380" flipH="1" flipV="1">
              <a:off x="5103552" y="1423300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8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62CD67-8E6E-5D40-9CEA-D5E39BF3C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6" t="24727" r="19906" b="20839"/>
          <a:stretch/>
        </p:blipFill>
        <p:spPr>
          <a:xfrm>
            <a:off x="6076742" y="1078544"/>
            <a:ext cx="4056694" cy="4747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28C289-372B-8E4B-B0B1-3DC2DE115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0" t="23588" r="19906" b="20519"/>
          <a:stretch/>
        </p:blipFill>
        <p:spPr>
          <a:xfrm>
            <a:off x="1520580" y="982739"/>
            <a:ext cx="4630755" cy="49074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A38A30-C8A2-BC4A-8C75-FB998CA0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3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0CFD-48BB-7D4E-8D8A-9096484B334D}"/>
              </a:ext>
            </a:extLst>
          </p:cNvPr>
          <p:cNvSpPr txBox="1"/>
          <p:nvPr/>
        </p:nvSpPr>
        <p:spPr>
          <a:xfrm>
            <a:off x="1633638" y="6051674"/>
            <a:ext cx="960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OLR anomalies, and lower level circulation  suggest active state of MJO 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969D838A-744F-3F45-BA8C-552EED7601DD}"/>
              </a:ext>
            </a:extLst>
          </p:cNvPr>
          <p:cNvSpPr/>
          <p:nvPr/>
        </p:nvSpPr>
        <p:spPr>
          <a:xfrm rot="18666332">
            <a:off x="3034710" y="4701458"/>
            <a:ext cx="438026" cy="570221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108DE60A-952E-E247-A0C5-FEECB930AD5E}"/>
              </a:ext>
            </a:extLst>
          </p:cNvPr>
          <p:cNvSpPr/>
          <p:nvPr/>
        </p:nvSpPr>
        <p:spPr>
          <a:xfrm rot="17744464">
            <a:off x="6879720" y="4603726"/>
            <a:ext cx="371358" cy="626204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8589284D-261D-844A-9C24-D6185706E2A4}"/>
              </a:ext>
            </a:extLst>
          </p:cNvPr>
          <p:cNvSpPr/>
          <p:nvPr/>
        </p:nvSpPr>
        <p:spPr>
          <a:xfrm>
            <a:off x="3579294" y="1445114"/>
            <a:ext cx="1087709" cy="3652611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F7F911-DE31-FC45-AE28-31892F477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0" t="81714" r="50063" b="14004"/>
          <a:stretch/>
        </p:blipFill>
        <p:spPr>
          <a:xfrm>
            <a:off x="2264798" y="5740256"/>
            <a:ext cx="3550450" cy="4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  <a:b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Wheeler-Hendon Indices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3921-FB46-B74F-87A5-7BC4591488F1}"/>
              </a:ext>
            </a:extLst>
          </p:cNvPr>
          <p:cNvSpPr txBox="1"/>
          <p:nvPr/>
        </p:nvSpPr>
        <p:spPr>
          <a:xfrm>
            <a:off x="6096000" y="2172849"/>
            <a:ext cx="5319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has been emerging from past two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weeks 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Currently, MJO is active in phase 3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RMM index is  moderately strong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DE4A3-C66C-9E48-AB05-E4463FC80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58" r="27621"/>
          <a:stretch/>
        </p:blipFill>
        <p:spPr>
          <a:xfrm>
            <a:off x="586158" y="1103160"/>
            <a:ext cx="5266002" cy="56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537487" y="5616278"/>
            <a:ext cx="1118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ensemble mean RMM forecast suggest propagation of MJO in phase  4 and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For the next two weeks, the MJO signal is likely be active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A9F72-2314-DE4E-A9E5-BF283E9E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11" y="970156"/>
            <a:ext cx="5726777" cy="4475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D9F3C-4EC0-B646-ABD1-C504294C5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057" y="1196862"/>
            <a:ext cx="4272743" cy="42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8B1435-D17B-6640-A630-EA763D3E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28" y="3758776"/>
            <a:ext cx="503954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3757A-DA8E-4643-84C8-2976128F1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55"/>
          <a:stretch/>
        </p:blipFill>
        <p:spPr>
          <a:xfrm>
            <a:off x="5739397" y="787009"/>
            <a:ext cx="5014434" cy="2651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0E7AD-1F4E-0747-BA03-B1C5D2089C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15"/>
          <a:stretch/>
        </p:blipFill>
        <p:spPr>
          <a:xfrm>
            <a:off x="900725" y="822251"/>
            <a:ext cx="5039546" cy="26056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8D7070-E3A1-7E44-A3E0-4080F7440371}"/>
              </a:ext>
            </a:extLst>
          </p:cNvPr>
          <p:cNvGrpSpPr/>
          <p:nvPr/>
        </p:nvGrpSpPr>
        <p:grpSpPr>
          <a:xfrm>
            <a:off x="1556392" y="471957"/>
            <a:ext cx="3978879" cy="1951723"/>
            <a:chOff x="2181747" y="1069933"/>
            <a:chExt cx="3366386" cy="16512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A5BEF5-95F5-D443-9DFD-DA254B67690B}"/>
                </a:ext>
              </a:extLst>
            </p:cNvPr>
            <p:cNvSpPr txBox="1"/>
            <p:nvPr/>
          </p:nvSpPr>
          <p:spPr>
            <a:xfrm>
              <a:off x="2722546" y="1069933"/>
              <a:ext cx="1827781" cy="31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Week:1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: (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12-18 Feb).</a:t>
              </a:r>
            </a:p>
          </p:txBody>
        </p:sp>
        <p:sp>
          <p:nvSpPr>
            <p:cNvPr id="15" name="Donut 14">
              <a:extLst>
                <a:ext uri="{FF2B5EF4-FFF2-40B4-BE49-F238E27FC236}">
                  <a16:creationId xmlns:a16="http://schemas.microsoft.com/office/drawing/2014/main" id="{DB690614-1B90-A44C-A5EF-61B11351DF50}"/>
                </a:ext>
              </a:extLst>
            </p:cNvPr>
            <p:cNvSpPr/>
            <p:nvPr/>
          </p:nvSpPr>
          <p:spPr>
            <a:xfrm>
              <a:off x="3686923" y="1589700"/>
              <a:ext cx="470069" cy="416622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Donut 18">
              <a:extLst>
                <a:ext uri="{FF2B5EF4-FFF2-40B4-BE49-F238E27FC236}">
                  <a16:creationId xmlns:a16="http://schemas.microsoft.com/office/drawing/2014/main" id="{365C5800-5435-E14A-9ADA-C51E073D76C9}"/>
                </a:ext>
              </a:extLst>
            </p:cNvPr>
            <p:cNvSpPr/>
            <p:nvPr/>
          </p:nvSpPr>
          <p:spPr>
            <a:xfrm>
              <a:off x="4713049" y="2109828"/>
              <a:ext cx="835084" cy="611386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Donut 23">
              <a:extLst>
                <a:ext uri="{FF2B5EF4-FFF2-40B4-BE49-F238E27FC236}">
                  <a16:creationId xmlns:a16="http://schemas.microsoft.com/office/drawing/2014/main" id="{892EE61F-C01F-6345-BDFB-3484991AB98B}"/>
                </a:ext>
              </a:extLst>
            </p:cNvPr>
            <p:cNvSpPr/>
            <p:nvPr/>
          </p:nvSpPr>
          <p:spPr>
            <a:xfrm rot="20275264">
              <a:off x="2181747" y="1742334"/>
              <a:ext cx="521734" cy="411747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6029665" y="3783148"/>
            <a:ext cx="59474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coast ridge related below normal precipitation is likely over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northwestern United States 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For the next two weeks, the weather over Europe is expected to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be wet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Amazon likely be continued to receive below-average rainfall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during next month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Maritime continent is likely to receive above average rainfall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during next month due to active MJO </a:t>
            </a:r>
          </a:p>
          <a:p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5135239" y="514001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Jan 14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236C20-E3E0-AF4C-94A7-2A58AE7A0A3A}"/>
              </a:ext>
            </a:extLst>
          </p:cNvPr>
          <p:cNvGrpSpPr/>
          <p:nvPr/>
        </p:nvGrpSpPr>
        <p:grpSpPr>
          <a:xfrm>
            <a:off x="7019979" y="455897"/>
            <a:ext cx="3685111" cy="1935635"/>
            <a:chOff x="7542181" y="763047"/>
            <a:chExt cx="3053049" cy="16036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C90B85-B701-264A-B636-29C4594AD7AF}"/>
                </a:ext>
              </a:extLst>
            </p:cNvPr>
            <p:cNvGrpSpPr/>
            <p:nvPr/>
          </p:nvGrpSpPr>
          <p:grpSpPr>
            <a:xfrm>
              <a:off x="7542181" y="763047"/>
              <a:ext cx="2559202" cy="1051365"/>
              <a:chOff x="7542181" y="915447"/>
              <a:chExt cx="2559202" cy="105136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E07399-F65B-2D48-B9AE-F6B16ACACFB3}"/>
                  </a:ext>
                </a:extLst>
              </p:cNvPr>
              <p:cNvGrpSpPr/>
              <p:nvPr/>
            </p:nvGrpSpPr>
            <p:grpSpPr>
              <a:xfrm>
                <a:off x="7542181" y="1486877"/>
                <a:ext cx="1626674" cy="479935"/>
                <a:chOff x="7542181" y="1486877"/>
                <a:chExt cx="1626674" cy="479935"/>
              </a:xfrm>
            </p:grpSpPr>
            <p:sp>
              <p:nvSpPr>
                <p:cNvPr id="26" name="Donut 25">
                  <a:extLst>
                    <a:ext uri="{FF2B5EF4-FFF2-40B4-BE49-F238E27FC236}">
                      <a16:creationId xmlns:a16="http://schemas.microsoft.com/office/drawing/2014/main" id="{0B2CF7FF-41F1-CE48-8E40-710B9F2B0776}"/>
                    </a:ext>
                  </a:extLst>
                </p:cNvPr>
                <p:cNvSpPr/>
                <p:nvPr/>
              </p:nvSpPr>
              <p:spPr>
                <a:xfrm rot="20275264" flipH="1" flipV="1">
                  <a:off x="7542181" y="1568264"/>
                  <a:ext cx="446762" cy="398548"/>
                </a:xfrm>
                <a:prstGeom prst="donut">
                  <a:avLst>
                    <a:gd name="adj" fmla="val 2564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Donut 26">
                  <a:extLst>
                    <a:ext uri="{FF2B5EF4-FFF2-40B4-BE49-F238E27FC236}">
                      <a16:creationId xmlns:a16="http://schemas.microsoft.com/office/drawing/2014/main" id="{8C2F52F3-129F-AA4B-9021-1DE7BC5914F2}"/>
                    </a:ext>
                  </a:extLst>
                </p:cNvPr>
                <p:cNvSpPr/>
                <p:nvPr/>
              </p:nvSpPr>
              <p:spPr>
                <a:xfrm rot="20275264">
                  <a:off x="8718558" y="1486877"/>
                  <a:ext cx="450297" cy="389826"/>
                </a:xfrm>
                <a:prstGeom prst="donut">
                  <a:avLst>
                    <a:gd name="adj" fmla="val 2564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A1F42B-665D-A34C-AF80-FFC3BEDF0BF5}"/>
                  </a:ext>
                </a:extLst>
              </p:cNvPr>
              <p:cNvSpPr txBox="1"/>
              <p:nvPr/>
            </p:nvSpPr>
            <p:spPr>
              <a:xfrm>
                <a:off x="8221275" y="915447"/>
                <a:ext cx="1880108" cy="305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Week:2 (19-25 Feb.)   </a:t>
                </a:r>
              </a:p>
            </p:txBody>
          </p:sp>
        </p:grpSp>
        <p:sp>
          <p:nvSpPr>
            <p:cNvPr id="31" name="Donut 30">
              <a:extLst>
                <a:ext uri="{FF2B5EF4-FFF2-40B4-BE49-F238E27FC236}">
                  <a16:creationId xmlns:a16="http://schemas.microsoft.com/office/drawing/2014/main" id="{67B012D5-4455-3646-8C18-D223C0348874}"/>
                </a:ext>
              </a:extLst>
            </p:cNvPr>
            <p:cNvSpPr/>
            <p:nvPr/>
          </p:nvSpPr>
          <p:spPr>
            <a:xfrm rot="20275264">
              <a:off x="9672037" y="1592756"/>
              <a:ext cx="923193" cy="773931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3D9164-CA47-5244-8DC7-F964E5D975AC}"/>
              </a:ext>
            </a:extLst>
          </p:cNvPr>
          <p:cNvGrpSpPr/>
          <p:nvPr/>
        </p:nvGrpSpPr>
        <p:grpSpPr>
          <a:xfrm>
            <a:off x="1790819" y="3427874"/>
            <a:ext cx="3649800" cy="1963950"/>
            <a:chOff x="2404472" y="3466613"/>
            <a:chExt cx="3044234" cy="163809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9256982-196E-AA41-8D0D-381253549ADC}"/>
                </a:ext>
              </a:extLst>
            </p:cNvPr>
            <p:cNvGrpSpPr/>
            <p:nvPr/>
          </p:nvGrpSpPr>
          <p:grpSpPr>
            <a:xfrm>
              <a:off x="2404472" y="3466613"/>
              <a:ext cx="2674947" cy="1638096"/>
              <a:chOff x="2350685" y="2964595"/>
              <a:chExt cx="2674947" cy="163809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598D59-A11D-AB44-8013-31D1283A9786}"/>
                  </a:ext>
                </a:extLst>
              </p:cNvPr>
              <p:cNvSpPr txBox="1"/>
              <p:nvPr/>
            </p:nvSpPr>
            <p:spPr>
              <a:xfrm>
                <a:off x="2625172" y="2964595"/>
                <a:ext cx="2400460" cy="308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Week:3+4 (26 Feb.-11 Mar.) </a:t>
                </a:r>
              </a:p>
            </p:txBody>
          </p:sp>
          <p:sp>
            <p:nvSpPr>
              <p:cNvPr id="20" name="Donut 19">
                <a:extLst>
                  <a:ext uri="{FF2B5EF4-FFF2-40B4-BE49-F238E27FC236}">
                    <a16:creationId xmlns:a16="http://schemas.microsoft.com/office/drawing/2014/main" id="{03C9C5AB-9ADD-C045-8C58-4BE24933A3E4}"/>
                  </a:ext>
                </a:extLst>
              </p:cNvPr>
              <p:cNvSpPr/>
              <p:nvPr/>
            </p:nvSpPr>
            <p:spPr>
              <a:xfrm>
                <a:off x="2930019" y="4081673"/>
                <a:ext cx="749994" cy="521018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Donut 22">
                <a:extLst>
                  <a:ext uri="{FF2B5EF4-FFF2-40B4-BE49-F238E27FC236}">
                    <a16:creationId xmlns:a16="http://schemas.microsoft.com/office/drawing/2014/main" id="{3441F3BC-818B-FC4A-9BA9-4E258C34A43A}"/>
                  </a:ext>
                </a:extLst>
              </p:cNvPr>
              <p:cNvSpPr/>
              <p:nvPr/>
            </p:nvSpPr>
            <p:spPr>
              <a:xfrm>
                <a:off x="2350685" y="3572850"/>
                <a:ext cx="506777" cy="416622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Donut 31">
              <a:extLst>
                <a:ext uri="{FF2B5EF4-FFF2-40B4-BE49-F238E27FC236}">
                  <a16:creationId xmlns:a16="http://schemas.microsoft.com/office/drawing/2014/main" id="{BE1D5BCD-45BF-8746-9B33-81003EECE2BE}"/>
                </a:ext>
              </a:extLst>
            </p:cNvPr>
            <p:cNvSpPr/>
            <p:nvPr/>
          </p:nvSpPr>
          <p:spPr>
            <a:xfrm>
              <a:off x="4698712" y="4526946"/>
              <a:ext cx="749994" cy="521018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38A4435-177B-5E42-A3E3-0313BB4A2871}"/>
              </a:ext>
            </a:extLst>
          </p:cNvPr>
          <p:cNvSpPr txBox="1"/>
          <p:nvPr/>
        </p:nvSpPr>
        <p:spPr>
          <a:xfrm>
            <a:off x="4648518" y="584968"/>
            <a:ext cx="2470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issued on  Feb 11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941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D89E2-ED48-B34F-875F-88EE0016F3B1}"/>
              </a:ext>
            </a:extLst>
          </p:cNvPr>
          <p:cNvSpPr txBox="1"/>
          <p:nvPr/>
        </p:nvSpPr>
        <p:spPr>
          <a:xfrm>
            <a:off x="5621630" y="3759649"/>
            <a:ext cx="65742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is likely over  northwest United States over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the next two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North-eastern side of North America below normal temperature is likely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till next two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Below  normal temperature is likely over central to north Africa and Asia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average temperature is likely over Australian continent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is likely over United States for week 3 and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F51F0-46A9-E04F-89C1-0551211B1D92}"/>
              </a:ext>
            </a:extLst>
          </p:cNvPr>
          <p:cNvSpPr txBox="1"/>
          <p:nvPr/>
        </p:nvSpPr>
        <p:spPr>
          <a:xfrm>
            <a:off x="7654674" y="613475"/>
            <a:ext cx="226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Week:2 (19-25 Feb.)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B42449-E413-3049-BAB1-D80D2B522019}"/>
              </a:ext>
            </a:extLst>
          </p:cNvPr>
          <p:cNvSpPr txBox="1"/>
          <p:nvPr/>
        </p:nvSpPr>
        <p:spPr>
          <a:xfrm>
            <a:off x="1834734" y="3440410"/>
            <a:ext cx="287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(26 Feb.-11 Mar.)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B7F19-93D8-1A43-BF66-C7771375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55" y="912385"/>
            <a:ext cx="4682386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F078B-4F88-0D47-85F5-C3EB4C53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5"/>
          <a:stretch/>
        </p:blipFill>
        <p:spPr>
          <a:xfrm>
            <a:off x="5728507" y="923522"/>
            <a:ext cx="5098838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48691-37C9-DC45-9978-C07E57D1D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54" y="3795274"/>
            <a:ext cx="468238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ED20573-9E9D-444C-89A3-7E8C672855B5}"/>
              </a:ext>
            </a:extLst>
          </p:cNvPr>
          <p:cNvGrpSpPr/>
          <p:nvPr/>
        </p:nvGrpSpPr>
        <p:grpSpPr>
          <a:xfrm>
            <a:off x="7789935" y="894412"/>
            <a:ext cx="3644612" cy="3790105"/>
            <a:chOff x="8132937" y="1495218"/>
            <a:chExt cx="3644612" cy="37901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D47545-DBF3-D044-9893-181251B8C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90" b="8041"/>
            <a:stretch/>
          </p:blipFill>
          <p:spPr>
            <a:xfrm>
              <a:off x="8132937" y="1495218"/>
              <a:ext cx="3603047" cy="18288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6ED3C5-08F9-6642-9BAC-1916DCC2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90" b="8041"/>
            <a:stretch/>
          </p:blipFill>
          <p:spPr>
            <a:xfrm>
              <a:off x="8174504" y="3456523"/>
              <a:ext cx="3603045" cy="18288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72" y="9701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Verifying last month </a:t>
            </a:r>
            <a:r>
              <a:rPr lang="en-US" sz="36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SubX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 Forecast over CONUS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9C33E2-0E5C-9641-9B68-99E803107E31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7" y="4854730"/>
            <a:ext cx="3677972" cy="1828800"/>
            <a:chOff x="91440" y="1102317"/>
            <a:chExt cx="5700861" cy="28346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79857B-B554-AC40-AB2A-578387676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" y="1102317"/>
              <a:ext cx="5700861" cy="283464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7D1442-9DE2-2A4E-B158-0485DDE016C4}"/>
                </a:ext>
              </a:extLst>
            </p:cNvPr>
            <p:cNvGrpSpPr/>
            <p:nvPr/>
          </p:nvGrpSpPr>
          <p:grpSpPr>
            <a:xfrm rot="20071350">
              <a:off x="2278275" y="2004786"/>
              <a:ext cx="1591734" cy="1248966"/>
              <a:chOff x="4368322" y="1050367"/>
              <a:chExt cx="848304" cy="511127"/>
            </a:xfrm>
          </p:grpSpPr>
          <p:sp>
            <p:nvSpPr>
              <p:cNvPr id="10" name="Donut 9">
                <a:extLst>
                  <a:ext uri="{FF2B5EF4-FFF2-40B4-BE49-F238E27FC236}">
                    <a16:creationId xmlns:a16="http://schemas.microsoft.com/office/drawing/2014/main" id="{F6CA6F9B-F14E-F443-A763-E3195153FD74}"/>
                  </a:ext>
                </a:extLst>
              </p:cNvPr>
              <p:cNvSpPr/>
              <p:nvPr/>
            </p:nvSpPr>
            <p:spPr>
              <a:xfrm rot="1352756">
                <a:off x="4417027" y="1050367"/>
                <a:ext cx="799599" cy="497158"/>
              </a:xfrm>
              <a:prstGeom prst="donut">
                <a:avLst>
                  <a:gd name="adj" fmla="val 597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>
                <a:extLst>
                  <a:ext uri="{FF2B5EF4-FFF2-40B4-BE49-F238E27FC236}">
                    <a16:creationId xmlns:a16="http://schemas.microsoft.com/office/drawing/2014/main" id="{4D9948E0-83F1-2044-A6AC-04AE53C688ED}"/>
                  </a:ext>
                </a:extLst>
              </p:cNvPr>
              <p:cNvSpPr/>
              <p:nvPr/>
            </p:nvSpPr>
            <p:spPr>
              <a:xfrm rot="15346964">
                <a:off x="4411812" y="1240263"/>
                <a:ext cx="97513" cy="184494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58F3B9CE-79DC-ED4B-8F3E-11158CC02B9F}"/>
                  </a:ext>
                </a:extLst>
              </p:cNvPr>
              <p:cNvSpPr/>
              <p:nvPr/>
            </p:nvSpPr>
            <p:spPr>
              <a:xfrm rot="18615380" flipH="1" flipV="1">
                <a:off x="4972578" y="1377963"/>
                <a:ext cx="125721" cy="24134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50492B-0765-354A-9D1D-212F0535B9EB}"/>
                </a:ext>
              </a:extLst>
            </p:cNvPr>
            <p:cNvGrpSpPr/>
            <p:nvPr/>
          </p:nvGrpSpPr>
          <p:grpSpPr>
            <a:xfrm>
              <a:off x="492059" y="1728397"/>
              <a:ext cx="1449241" cy="1291665"/>
              <a:chOff x="439807" y="3922960"/>
              <a:chExt cx="1449241" cy="129166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8FE0AA-E9E1-CC44-A2A5-CA4FDC658D80}"/>
                  </a:ext>
                </a:extLst>
              </p:cNvPr>
              <p:cNvGrpSpPr/>
              <p:nvPr/>
            </p:nvGrpSpPr>
            <p:grpSpPr>
              <a:xfrm rot="20071350">
                <a:off x="439807" y="3922960"/>
                <a:ext cx="1449241" cy="1291665"/>
                <a:chOff x="4441351" y="1063843"/>
                <a:chExt cx="825489" cy="552795"/>
              </a:xfrm>
            </p:grpSpPr>
            <p:sp>
              <p:nvSpPr>
                <p:cNvPr id="16" name="Donut 15">
                  <a:extLst>
                    <a:ext uri="{FF2B5EF4-FFF2-40B4-BE49-F238E27FC236}">
                      <a16:creationId xmlns:a16="http://schemas.microsoft.com/office/drawing/2014/main" id="{93710800-D3DC-A94E-83BA-1D04E65D4D1A}"/>
                    </a:ext>
                  </a:extLst>
                </p:cNvPr>
                <p:cNvSpPr/>
                <p:nvPr/>
              </p:nvSpPr>
              <p:spPr>
                <a:xfrm rot="1352756">
                  <a:off x="4478181" y="1063843"/>
                  <a:ext cx="788659" cy="552795"/>
                </a:xfrm>
                <a:prstGeom prst="donut">
                  <a:avLst>
                    <a:gd name="adj" fmla="val 5979"/>
                  </a:avLst>
                </a:prstGeom>
                <a:solidFill>
                  <a:srgbClr val="0432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8" name="Chevron 17">
                  <a:extLst>
                    <a:ext uri="{FF2B5EF4-FFF2-40B4-BE49-F238E27FC236}">
                      <a16:creationId xmlns:a16="http://schemas.microsoft.com/office/drawing/2014/main" id="{D2E4B2D2-E43C-0947-82E3-2D46C6F5E786}"/>
                    </a:ext>
                  </a:extLst>
                </p:cNvPr>
                <p:cNvSpPr/>
                <p:nvPr/>
              </p:nvSpPr>
              <p:spPr>
                <a:xfrm rot="7126292">
                  <a:off x="4479004" y="1106669"/>
                  <a:ext cx="121786" cy="197092"/>
                </a:xfrm>
                <a:prstGeom prst="chevron">
                  <a:avLst/>
                </a:prstGeom>
                <a:solidFill>
                  <a:srgbClr val="0432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Chevron 14">
                <a:extLst>
                  <a:ext uri="{FF2B5EF4-FFF2-40B4-BE49-F238E27FC236}">
                    <a16:creationId xmlns:a16="http://schemas.microsoft.com/office/drawing/2014/main" id="{055D1479-7E82-AA49-9C44-B2241A0C93D7}"/>
                  </a:ext>
                </a:extLst>
              </p:cNvPr>
              <p:cNvSpPr/>
              <p:nvPr/>
            </p:nvSpPr>
            <p:spPr>
              <a:xfrm rot="19530338">
                <a:off x="1405776" y="4832926"/>
                <a:ext cx="272648" cy="374847"/>
              </a:xfrm>
              <a:prstGeom prst="chevron">
                <a:avLst/>
              </a:prstGeom>
              <a:solidFill>
                <a:srgbClr val="0432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0A7F224-2F00-A94C-9BD3-0DA322FB24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278" b="57282"/>
          <a:stretch/>
        </p:blipFill>
        <p:spPr>
          <a:xfrm>
            <a:off x="102473" y="2697321"/>
            <a:ext cx="4020511" cy="2011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372EAD-DD02-8448-84F7-9FB3CE3FA4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505" b="57066"/>
          <a:stretch/>
        </p:blipFill>
        <p:spPr>
          <a:xfrm>
            <a:off x="190491" y="631760"/>
            <a:ext cx="3844477" cy="206556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1339460-776C-7544-B9CD-CE090798C490}"/>
              </a:ext>
            </a:extLst>
          </p:cNvPr>
          <p:cNvGrpSpPr/>
          <p:nvPr/>
        </p:nvGrpSpPr>
        <p:grpSpPr>
          <a:xfrm>
            <a:off x="4030465" y="519410"/>
            <a:ext cx="5384910" cy="4178962"/>
            <a:chOff x="4085360" y="454371"/>
            <a:chExt cx="5384910" cy="41789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1373B4-9EC0-9142-8935-37AC036C0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98" b="12853"/>
            <a:stretch/>
          </p:blipFill>
          <p:spPr>
            <a:xfrm>
              <a:off x="4206114" y="798259"/>
              <a:ext cx="3581866" cy="17373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56A3A73-870D-2C42-8366-6B98889B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8041"/>
            <a:stretch/>
          </p:blipFill>
          <p:spPr>
            <a:xfrm>
              <a:off x="4085360" y="2804533"/>
              <a:ext cx="3702620" cy="18288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60EAA4-9FE0-A545-A12F-9A6FCB54E1D4}"/>
                </a:ext>
              </a:extLst>
            </p:cNvPr>
            <p:cNvSpPr txBox="1"/>
            <p:nvPr/>
          </p:nvSpPr>
          <p:spPr>
            <a:xfrm>
              <a:off x="6962347" y="454371"/>
              <a:ext cx="2507923" cy="436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Week:1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: (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15-21 Jan).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410D53-DAEF-D344-9C32-F72147714218}"/>
                </a:ext>
              </a:extLst>
            </p:cNvPr>
            <p:cNvSpPr txBox="1"/>
            <p:nvPr/>
          </p:nvSpPr>
          <p:spPr>
            <a:xfrm>
              <a:off x="6777556" y="2467330"/>
              <a:ext cx="2692714" cy="44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Week:2 (22-28 Jan.)  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91E094-C1C0-F74A-A73D-3B188FF91F81}"/>
              </a:ext>
            </a:extLst>
          </p:cNvPr>
          <p:cNvGrpSpPr/>
          <p:nvPr/>
        </p:nvGrpSpPr>
        <p:grpSpPr>
          <a:xfrm>
            <a:off x="4266841" y="4607057"/>
            <a:ext cx="7232586" cy="2226314"/>
            <a:chOff x="4266841" y="4607057"/>
            <a:chExt cx="7232586" cy="2226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8CAAB1-98DA-EC4D-AFB4-C3A48518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6841" y="4919467"/>
              <a:ext cx="3404892" cy="182879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F9C80C6-BDD1-964C-889A-58E87D61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4292" y="4913131"/>
              <a:ext cx="3575135" cy="192024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592CC6-173E-8A43-95F7-9855C78084C8}"/>
                </a:ext>
              </a:extLst>
            </p:cNvPr>
            <p:cNvSpPr txBox="1"/>
            <p:nvPr/>
          </p:nvSpPr>
          <p:spPr>
            <a:xfrm>
              <a:off x="6517400" y="4607057"/>
              <a:ext cx="2813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Week:3+4 (29 Jan.-11 Feb.)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4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22668</TotalTime>
  <Words>608</Words>
  <Application>Microsoft Macintosh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Songti TC</vt:lpstr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PowerPoint Presentation</vt:lpstr>
      <vt:lpstr>Sub-seasonal climate drivers</vt:lpstr>
      <vt:lpstr>Sub-seasonal climate drivers</vt:lpstr>
      <vt:lpstr>Current and Past evolution of the MJO</vt:lpstr>
      <vt:lpstr>Current and Past evolution of the MJO Wheeler-Hendon Indices</vt:lpstr>
      <vt:lpstr>MJO 15-day Forecast from NCEP GEFS model</vt:lpstr>
      <vt:lpstr>IRI Sub-seasonal Forecast: Precipitation</vt:lpstr>
      <vt:lpstr>IRI Sub-seasonal Forecast : Near-Surface Temperature</vt:lpstr>
      <vt:lpstr>Verifying last month SubX Forecast over CONUS</vt:lpstr>
      <vt:lpstr>Sub-seasonal Forecast: Weather Regimes</vt:lpstr>
      <vt:lpstr>Dry Northwest : Attribution</vt:lpstr>
      <vt:lpstr>IRI Sub-seasonal Forecast : Updated today</vt:lpstr>
      <vt:lpstr>Summary </vt:lpstr>
      <vt:lpstr>Sub-seasonal Forecast: Weather Regimes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Forum: Nov, 2019 Briefing</dc:title>
  <dc:creator>Microsoft Office User</dc:creator>
  <cp:lastModifiedBy>Microsoft Office User</cp:lastModifiedBy>
  <cp:revision>96</cp:revision>
  <dcterms:created xsi:type="dcterms:W3CDTF">2020-01-07T18:58:08Z</dcterms:created>
  <dcterms:modified xsi:type="dcterms:W3CDTF">2022-03-05T00:04:02Z</dcterms:modified>
</cp:coreProperties>
</file>