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4009" r:id="rId2"/>
    <p:sldId id="4011" r:id="rId3"/>
    <p:sldId id="290" r:id="rId4"/>
    <p:sldId id="303" r:id="rId5"/>
    <p:sldId id="291" r:id="rId6"/>
    <p:sldId id="304" r:id="rId7"/>
    <p:sldId id="305" r:id="rId8"/>
    <p:sldId id="292" r:id="rId9"/>
    <p:sldId id="293" r:id="rId10"/>
    <p:sldId id="4012" r:id="rId11"/>
    <p:sldId id="4010" r:id="rId12"/>
    <p:sldId id="30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72"/>
    <p:restoredTop sz="95467"/>
  </p:normalViewPr>
  <p:slideViewPr>
    <p:cSldViewPr snapToGrid="0" snapToObjects="1">
      <p:cViewPr varScale="1">
        <p:scale>
          <a:sx n="67" d="100"/>
          <a:sy n="67" d="100"/>
        </p:scale>
        <p:origin x="184" y="133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F3DF9-6E49-914F-957A-B357012B3CA8}" type="datetimeFigureOut">
              <a:rPr lang="en-US" smtClean="0"/>
              <a:t>12/16/21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1A4F-BEED-134E-B385-DDE755F90F0A}" type="slidenum">
              <a:rPr lang="en-US" smtClean="0"/>
              <a:t>‹#›</a:t>
            </a:fld>
            <a:endParaRPr lang="en-US"/>
          </a:p>
        </p:txBody>
      </p:sp>
    </p:spTree>
    <p:extLst>
      <p:ext uri="{BB962C8B-B14F-4D97-AF65-F5344CB8AC3E}">
        <p14:creationId xmlns:p14="http://schemas.microsoft.com/office/powerpoint/2010/main" val="415883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B90CF6-87E9-FB47-9A50-CA7FE2679880}" type="slidenum">
              <a:rPr lang="en-US" smtClean="0"/>
              <a:t>1</a:t>
            </a:fld>
            <a:endParaRPr lang="en-US"/>
          </a:p>
        </p:txBody>
      </p:sp>
    </p:spTree>
    <p:extLst>
      <p:ext uri="{BB962C8B-B14F-4D97-AF65-F5344CB8AC3E}">
        <p14:creationId xmlns:p14="http://schemas.microsoft.com/office/powerpoint/2010/main" val="270360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22A6E-395E-E14D-B874-422196533C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BEF9AE-5AC7-9E45-BB29-6B04B281E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8CA0D0-C04E-9643-B42C-05BD46179F03}"/>
              </a:ext>
            </a:extLst>
          </p:cNvPr>
          <p:cNvSpPr>
            <a:spLocks noGrp="1"/>
          </p:cNvSpPr>
          <p:nvPr>
            <p:ph type="dt" sz="half" idx="10"/>
          </p:nvPr>
        </p:nvSpPr>
        <p:spPr/>
        <p:txBody>
          <a:bodyPr/>
          <a:lstStyle/>
          <a:p>
            <a:fld id="{C0029411-4EBC-0049-BF32-5FBB8D1D9978}" type="datetimeFigureOut">
              <a:rPr lang="en-US" smtClean="0"/>
              <a:t>12/16/21</a:t>
            </a:fld>
            <a:endParaRPr lang="en-US"/>
          </a:p>
        </p:txBody>
      </p:sp>
      <p:sp>
        <p:nvSpPr>
          <p:cNvPr id="5" name="Footer Placeholder 4">
            <a:extLst>
              <a:ext uri="{FF2B5EF4-FFF2-40B4-BE49-F238E27FC236}">
                <a16:creationId xmlns:a16="http://schemas.microsoft.com/office/drawing/2014/main" id="{6BF681F3-A1A5-E74F-84FD-A14E52810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3A9C5-8305-FB4B-9141-73B183453594}"/>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254844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A4A36-2F34-6E4C-BC1A-45246B922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470E34-BE7B-9B46-A983-D6FC09C0DF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623C2-57A8-094C-A934-523126CB952F}"/>
              </a:ext>
            </a:extLst>
          </p:cNvPr>
          <p:cNvSpPr>
            <a:spLocks noGrp="1"/>
          </p:cNvSpPr>
          <p:nvPr>
            <p:ph type="dt" sz="half" idx="10"/>
          </p:nvPr>
        </p:nvSpPr>
        <p:spPr/>
        <p:txBody>
          <a:bodyPr/>
          <a:lstStyle/>
          <a:p>
            <a:fld id="{C0029411-4EBC-0049-BF32-5FBB8D1D9978}" type="datetimeFigureOut">
              <a:rPr lang="en-US" smtClean="0"/>
              <a:t>12/16/21</a:t>
            </a:fld>
            <a:endParaRPr lang="en-US"/>
          </a:p>
        </p:txBody>
      </p:sp>
      <p:sp>
        <p:nvSpPr>
          <p:cNvPr id="5" name="Footer Placeholder 4">
            <a:extLst>
              <a:ext uri="{FF2B5EF4-FFF2-40B4-BE49-F238E27FC236}">
                <a16:creationId xmlns:a16="http://schemas.microsoft.com/office/drawing/2014/main" id="{F81D4CBE-6192-7E44-926D-FE85D9ED1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AD28C-BEB0-8245-9274-7B79EED03189}"/>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62133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CDB069-2426-5048-833A-885D69C106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5EBDF2-8A7D-E145-97D5-8568C1EECB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BFF76-C5A2-BE40-9867-D18373AD652A}"/>
              </a:ext>
            </a:extLst>
          </p:cNvPr>
          <p:cNvSpPr>
            <a:spLocks noGrp="1"/>
          </p:cNvSpPr>
          <p:nvPr>
            <p:ph type="dt" sz="half" idx="10"/>
          </p:nvPr>
        </p:nvSpPr>
        <p:spPr/>
        <p:txBody>
          <a:bodyPr/>
          <a:lstStyle/>
          <a:p>
            <a:fld id="{C0029411-4EBC-0049-BF32-5FBB8D1D9978}" type="datetimeFigureOut">
              <a:rPr lang="en-US" smtClean="0"/>
              <a:t>12/16/21</a:t>
            </a:fld>
            <a:endParaRPr lang="en-US"/>
          </a:p>
        </p:txBody>
      </p:sp>
      <p:sp>
        <p:nvSpPr>
          <p:cNvPr id="5" name="Footer Placeholder 4">
            <a:extLst>
              <a:ext uri="{FF2B5EF4-FFF2-40B4-BE49-F238E27FC236}">
                <a16:creationId xmlns:a16="http://schemas.microsoft.com/office/drawing/2014/main" id="{AE33439C-6A5B-0547-BEC7-0B5FD3C77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F2ED5-68C8-B340-9F25-C22233AB7966}"/>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2012653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653361-B415-EE48-AECD-7D8A412987F7}"/>
              </a:ext>
            </a:extLst>
          </p:cNvPr>
          <p:cNvPicPr>
            <a:picLocks noChangeAspect="1"/>
          </p:cNvPicPr>
          <p:nvPr userDrawn="1"/>
        </p:nvPicPr>
        <p:blipFill>
          <a:blip r:embed="rId2"/>
          <a:stretch>
            <a:fillRect/>
          </a:stretch>
        </p:blipFill>
        <p:spPr>
          <a:xfrm>
            <a:off x="-1" y="1"/>
            <a:ext cx="13582608" cy="7003532"/>
          </a:xfrm>
          <a:prstGeom prst="rect">
            <a:avLst/>
          </a:prstGeom>
        </p:spPr>
      </p:pic>
      <p:sp>
        <p:nvSpPr>
          <p:cNvPr id="9" name="Title 8">
            <a:extLst>
              <a:ext uri="{FF2B5EF4-FFF2-40B4-BE49-F238E27FC236}">
                <a16:creationId xmlns:a16="http://schemas.microsoft.com/office/drawing/2014/main" id="{822111E9-B128-EA4D-8F6D-C20371DD01AC}"/>
              </a:ext>
            </a:extLst>
          </p:cNvPr>
          <p:cNvSpPr>
            <a:spLocks noGrp="1"/>
          </p:cNvSpPr>
          <p:nvPr>
            <p:ph type="title" hasCustomPrompt="1"/>
          </p:nvPr>
        </p:nvSpPr>
        <p:spPr>
          <a:xfrm>
            <a:off x="355600" y="1084454"/>
            <a:ext cx="10515600" cy="1325563"/>
          </a:xfrm>
          <a:prstGeom prst="rect">
            <a:avLst/>
          </a:prstGeom>
        </p:spPr>
        <p:txBody>
          <a:bodyPr/>
          <a:lstStyle>
            <a:lvl1pPr>
              <a:defRPr sz="5500" b="0" i="0">
                <a:solidFill>
                  <a:schemeClr val="bg1"/>
                </a:solidFill>
                <a:latin typeface="Gill Sans" panose="020B0502020104020203" pitchFamily="34" charset="-79"/>
                <a:cs typeface="Gill Sans" panose="020B0502020104020203" pitchFamily="34" charset="-79"/>
              </a:defRPr>
            </a:lvl1pPr>
          </a:lstStyle>
          <a:p>
            <a:r>
              <a:rPr lang="en-US" dirty="0"/>
              <a:t>Title goes here and</a:t>
            </a:r>
            <a:br>
              <a:rPr lang="en-US" dirty="0"/>
            </a:br>
            <a:r>
              <a:rPr lang="en-US" dirty="0"/>
              <a:t>also here if needed</a:t>
            </a:r>
          </a:p>
        </p:txBody>
      </p:sp>
      <p:pic>
        <p:nvPicPr>
          <p:cNvPr id="18" name="Picture 17">
            <a:extLst>
              <a:ext uri="{FF2B5EF4-FFF2-40B4-BE49-F238E27FC236}">
                <a16:creationId xmlns:a16="http://schemas.microsoft.com/office/drawing/2014/main" id="{F57429C6-8C50-0646-9789-DB3076FFEB65}"/>
              </a:ext>
            </a:extLst>
          </p:cNvPr>
          <p:cNvPicPr>
            <a:picLocks noChangeAspect="1"/>
          </p:cNvPicPr>
          <p:nvPr userDrawn="1"/>
        </p:nvPicPr>
        <p:blipFill>
          <a:blip r:embed="rId3"/>
          <a:stretch>
            <a:fillRect/>
          </a:stretch>
        </p:blipFill>
        <p:spPr>
          <a:xfrm>
            <a:off x="355600" y="6199105"/>
            <a:ext cx="2947581" cy="658895"/>
          </a:xfrm>
          <a:prstGeom prst="rect">
            <a:avLst/>
          </a:prstGeom>
        </p:spPr>
      </p:pic>
      <p:sp>
        <p:nvSpPr>
          <p:cNvPr id="20" name="Text Placeholder 19">
            <a:extLst>
              <a:ext uri="{FF2B5EF4-FFF2-40B4-BE49-F238E27FC236}">
                <a16:creationId xmlns:a16="http://schemas.microsoft.com/office/drawing/2014/main" id="{5FE1071E-8FE4-514C-98EA-79DD42375ECD}"/>
              </a:ext>
            </a:extLst>
          </p:cNvPr>
          <p:cNvSpPr>
            <a:spLocks noGrp="1"/>
          </p:cNvSpPr>
          <p:nvPr>
            <p:ph type="body" sz="quarter" idx="11" hasCustomPrompt="1"/>
          </p:nvPr>
        </p:nvSpPr>
        <p:spPr>
          <a:xfrm>
            <a:off x="355600" y="2849452"/>
            <a:ext cx="6392531" cy="914400"/>
          </a:xfrm>
          <a:prstGeom prst="rect">
            <a:avLst/>
          </a:prstGeom>
        </p:spPr>
        <p:txBody>
          <a:bodyPr/>
          <a:lstStyle>
            <a:lvl1pPr marL="0" indent="0">
              <a:buNone/>
              <a:defRPr sz="3500" b="0" i="0">
                <a:solidFill>
                  <a:schemeClr val="bg1"/>
                </a:solidFill>
                <a:latin typeface="Gill Sans Light" panose="020B0302020104020203" pitchFamily="34" charset="-79"/>
                <a:cs typeface="Gill Sans Light" panose="020B0302020104020203" pitchFamily="34" charset="-79"/>
              </a:defRPr>
            </a:lvl1pPr>
            <a:lvl2pPr marL="457200" indent="0">
              <a:buNone/>
              <a:defRPr b="0" i="0">
                <a:solidFill>
                  <a:schemeClr val="bg1"/>
                </a:solidFill>
                <a:latin typeface="Gill Sans Light" panose="020B0302020104020203" pitchFamily="34" charset="-79"/>
                <a:cs typeface="Gill Sans Light" panose="020B0302020104020203" pitchFamily="34" charset="-79"/>
              </a:defRPr>
            </a:lvl2pPr>
            <a:lvl3pPr marL="914400" indent="0">
              <a:buNone/>
              <a:defRPr b="0" i="0">
                <a:solidFill>
                  <a:schemeClr val="bg1"/>
                </a:solidFill>
                <a:latin typeface="Gill Sans Light" panose="020B0302020104020203" pitchFamily="34" charset="-79"/>
                <a:cs typeface="Gill Sans Light" panose="020B0302020104020203" pitchFamily="34" charset="-79"/>
              </a:defRPr>
            </a:lvl3pPr>
            <a:lvl4pPr marL="1371600" indent="0">
              <a:buNone/>
              <a:defRPr b="0" i="0">
                <a:solidFill>
                  <a:schemeClr val="bg1"/>
                </a:solidFill>
                <a:latin typeface="Gill Sans Light" panose="020B0302020104020203" pitchFamily="34" charset="-79"/>
                <a:cs typeface="Gill Sans Light" panose="020B0302020104020203" pitchFamily="34" charset="-79"/>
              </a:defRPr>
            </a:lvl4pPr>
            <a:lvl5pPr marL="1828800" indent="0">
              <a:buNone/>
              <a:defRPr b="0" i="0">
                <a:solidFill>
                  <a:schemeClr val="bg1"/>
                </a:solidFill>
                <a:latin typeface="Gill Sans Light" panose="020B0302020104020203" pitchFamily="34" charset="-79"/>
                <a:cs typeface="Gill Sans Light" panose="020B0302020104020203" pitchFamily="34" charset="-79"/>
              </a:defRPr>
            </a:lvl5pPr>
          </a:lstStyle>
          <a:p>
            <a:pPr lvl="0"/>
            <a:r>
              <a:rPr lang="en-US" dirty="0"/>
              <a:t>Your name</a:t>
            </a:r>
          </a:p>
        </p:txBody>
      </p:sp>
    </p:spTree>
    <p:extLst>
      <p:ext uri="{BB962C8B-B14F-4D97-AF65-F5344CB8AC3E}">
        <p14:creationId xmlns:p14="http://schemas.microsoft.com/office/powerpoint/2010/main" val="4006072984"/>
      </p:ext>
    </p:extLst>
  </p:cSld>
  <p:clrMapOvr>
    <a:masterClrMapping/>
  </p:clrMapOvr>
  <p:extLst>
    <p:ext uri="{DCECCB84-F9BA-43D5-87BE-67443E8EF086}">
      <p15:sldGuideLst xmlns:p15="http://schemas.microsoft.com/office/powerpoint/2012/main">
        <p15:guide id="1" orient="horz" pos="2160">
          <p15:clr>
            <a:srgbClr val="FBAE40"/>
          </p15:clr>
        </p15:guide>
        <p15:guide id="2" pos="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0327-A3C6-3344-B10A-2405F91BD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DE664-92E3-C84C-B537-B52D4194DB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D3BE8-3E6A-154C-91E6-65C18C339C77}"/>
              </a:ext>
            </a:extLst>
          </p:cNvPr>
          <p:cNvSpPr>
            <a:spLocks noGrp="1"/>
          </p:cNvSpPr>
          <p:nvPr>
            <p:ph type="dt" sz="half" idx="10"/>
          </p:nvPr>
        </p:nvSpPr>
        <p:spPr/>
        <p:txBody>
          <a:bodyPr/>
          <a:lstStyle/>
          <a:p>
            <a:fld id="{C0029411-4EBC-0049-BF32-5FBB8D1D9978}" type="datetimeFigureOut">
              <a:rPr lang="en-US" smtClean="0"/>
              <a:t>12/16/21</a:t>
            </a:fld>
            <a:endParaRPr lang="en-US"/>
          </a:p>
        </p:txBody>
      </p:sp>
      <p:sp>
        <p:nvSpPr>
          <p:cNvPr id="5" name="Footer Placeholder 4">
            <a:extLst>
              <a:ext uri="{FF2B5EF4-FFF2-40B4-BE49-F238E27FC236}">
                <a16:creationId xmlns:a16="http://schemas.microsoft.com/office/drawing/2014/main" id="{6A563F48-C028-224E-B5D9-163076B09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5CE0C-D3E7-CE44-88FB-75DE535AFB05}"/>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203478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7B99-3B8D-8644-998D-DFF710BC94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BF675A-8C92-C04A-B4A1-91E1433008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705780-8252-AF4F-8232-B4F8D740DF23}"/>
              </a:ext>
            </a:extLst>
          </p:cNvPr>
          <p:cNvSpPr>
            <a:spLocks noGrp="1"/>
          </p:cNvSpPr>
          <p:nvPr>
            <p:ph type="dt" sz="half" idx="10"/>
          </p:nvPr>
        </p:nvSpPr>
        <p:spPr/>
        <p:txBody>
          <a:bodyPr/>
          <a:lstStyle/>
          <a:p>
            <a:fld id="{C0029411-4EBC-0049-BF32-5FBB8D1D9978}" type="datetimeFigureOut">
              <a:rPr lang="en-US" smtClean="0"/>
              <a:t>12/16/21</a:t>
            </a:fld>
            <a:endParaRPr lang="en-US"/>
          </a:p>
        </p:txBody>
      </p:sp>
      <p:sp>
        <p:nvSpPr>
          <p:cNvPr id="5" name="Footer Placeholder 4">
            <a:extLst>
              <a:ext uri="{FF2B5EF4-FFF2-40B4-BE49-F238E27FC236}">
                <a16:creationId xmlns:a16="http://schemas.microsoft.com/office/drawing/2014/main" id="{98D6BFAF-73FE-324D-B23F-E7822C8B2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B7A43-77A3-494E-8259-40C1E054DD28}"/>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305392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9CDC-9E1D-5B42-9B52-F4253970E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4CE51-44AB-EC40-A9A1-4E699748B0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DA772E-E77B-224F-8912-2197475DBA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89FD1-28DC-0443-BFCA-5C68A1DF8FA4}"/>
              </a:ext>
            </a:extLst>
          </p:cNvPr>
          <p:cNvSpPr>
            <a:spLocks noGrp="1"/>
          </p:cNvSpPr>
          <p:nvPr>
            <p:ph type="dt" sz="half" idx="10"/>
          </p:nvPr>
        </p:nvSpPr>
        <p:spPr/>
        <p:txBody>
          <a:bodyPr/>
          <a:lstStyle/>
          <a:p>
            <a:fld id="{C0029411-4EBC-0049-BF32-5FBB8D1D9978}" type="datetimeFigureOut">
              <a:rPr lang="en-US" smtClean="0"/>
              <a:t>12/16/21</a:t>
            </a:fld>
            <a:endParaRPr lang="en-US"/>
          </a:p>
        </p:txBody>
      </p:sp>
      <p:sp>
        <p:nvSpPr>
          <p:cNvPr id="6" name="Footer Placeholder 5">
            <a:extLst>
              <a:ext uri="{FF2B5EF4-FFF2-40B4-BE49-F238E27FC236}">
                <a16:creationId xmlns:a16="http://schemas.microsoft.com/office/drawing/2014/main" id="{ACB29069-0156-744E-8E19-46BE96E35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89FA34-AF7D-FD4C-B14A-016B6B96211B}"/>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129084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43DD-9022-E04B-93ED-AA553137E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5B9B0F-5688-1B45-AEE0-C51E6A6B0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F81D9-34BC-044B-977A-B21CDD6633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876AE4-2AD7-404A-AE41-3583DFA5C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F25039-D9B6-4C4B-9490-1BFB92F3C0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0E35E8-DF3C-4148-A2CA-F926E3430DF4}"/>
              </a:ext>
            </a:extLst>
          </p:cNvPr>
          <p:cNvSpPr>
            <a:spLocks noGrp="1"/>
          </p:cNvSpPr>
          <p:nvPr>
            <p:ph type="dt" sz="half" idx="10"/>
          </p:nvPr>
        </p:nvSpPr>
        <p:spPr/>
        <p:txBody>
          <a:bodyPr/>
          <a:lstStyle/>
          <a:p>
            <a:fld id="{C0029411-4EBC-0049-BF32-5FBB8D1D9978}" type="datetimeFigureOut">
              <a:rPr lang="en-US" smtClean="0"/>
              <a:t>12/16/21</a:t>
            </a:fld>
            <a:endParaRPr lang="en-US"/>
          </a:p>
        </p:txBody>
      </p:sp>
      <p:sp>
        <p:nvSpPr>
          <p:cNvPr id="8" name="Footer Placeholder 7">
            <a:extLst>
              <a:ext uri="{FF2B5EF4-FFF2-40B4-BE49-F238E27FC236}">
                <a16:creationId xmlns:a16="http://schemas.microsoft.com/office/drawing/2014/main" id="{933EA631-3EB5-B241-B6DE-1D1ADB26C3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DABD05-F69A-D741-B2F1-6D894252F617}"/>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428477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51BA-2A42-4C44-9417-27CF5A0F43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5F6D51-DFF2-3242-A8A4-36A7786DD5A1}"/>
              </a:ext>
            </a:extLst>
          </p:cNvPr>
          <p:cNvSpPr>
            <a:spLocks noGrp="1"/>
          </p:cNvSpPr>
          <p:nvPr>
            <p:ph type="dt" sz="half" idx="10"/>
          </p:nvPr>
        </p:nvSpPr>
        <p:spPr/>
        <p:txBody>
          <a:bodyPr/>
          <a:lstStyle/>
          <a:p>
            <a:fld id="{C0029411-4EBC-0049-BF32-5FBB8D1D9978}" type="datetimeFigureOut">
              <a:rPr lang="en-US" smtClean="0"/>
              <a:t>12/16/21</a:t>
            </a:fld>
            <a:endParaRPr lang="en-US"/>
          </a:p>
        </p:txBody>
      </p:sp>
      <p:sp>
        <p:nvSpPr>
          <p:cNvPr id="4" name="Footer Placeholder 3">
            <a:extLst>
              <a:ext uri="{FF2B5EF4-FFF2-40B4-BE49-F238E27FC236}">
                <a16:creationId xmlns:a16="http://schemas.microsoft.com/office/drawing/2014/main" id="{F86CB053-830E-2E41-8CBD-9818944DD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901EBB-D66B-984C-8010-73660E41FF13}"/>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60421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69E5B-5A26-5E41-9DA2-96C1B38DC4CA}"/>
              </a:ext>
            </a:extLst>
          </p:cNvPr>
          <p:cNvSpPr>
            <a:spLocks noGrp="1"/>
          </p:cNvSpPr>
          <p:nvPr>
            <p:ph type="dt" sz="half" idx="10"/>
          </p:nvPr>
        </p:nvSpPr>
        <p:spPr/>
        <p:txBody>
          <a:bodyPr/>
          <a:lstStyle/>
          <a:p>
            <a:fld id="{C0029411-4EBC-0049-BF32-5FBB8D1D9978}" type="datetimeFigureOut">
              <a:rPr lang="en-US" smtClean="0"/>
              <a:t>12/16/21</a:t>
            </a:fld>
            <a:endParaRPr lang="en-US"/>
          </a:p>
        </p:txBody>
      </p:sp>
      <p:sp>
        <p:nvSpPr>
          <p:cNvPr id="3" name="Footer Placeholder 2">
            <a:extLst>
              <a:ext uri="{FF2B5EF4-FFF2-40B4-BE49-F238E27FC236}">
                <a16:creationId xmlns:a16="http://schemas.microsoft.com/office/drawing/2014/main" id="{8D4FE638-DB31-E646-AD6D-ADE47EFBD7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D15EE5-C58C-084A-BEA8-1ADE2F90D306}"/>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303339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5A47-35B0-164B-8064-410099DDA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1AA409-723D-7943-A372-0576ECC9C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3793FE-9494-764B-81EC-75C4A2065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8939E-1BDB-3741-AE42-EAD4FA8B7442}"/>
              </a:ext>
            </a:extLst>
          </p:cNvPr>
          <p:cNvSpPr>
            <a:spLocks noGrp="1"/>
          </p:cNvSpPr>
          <p:nvPr>
            <p:ph type="dt" sz="half" idx="10"/>
          </p:nvPr>
        </p:nvSpPr>
        <p:spPr/>
        <p:txBody>
          <a:bodyPr/>
          <a:lstStyle/>
          <a:p>
            <a:fld id="{C0029411-4EBC-0049-BF32-5FBB8D1D9978}" type="datetimeFigureOut">
              <a:rPr lang="en-US" smtClean="0"/>
              <a:t>12/16/21</a:t>
            </a:fld>
            <a:endParaRPr lang="en-US"/>
          </a:p>
        </p:txBody>
      </p:sp>
      <p:sp>
        <p:nvSpPr>
          <p:cNvPr id="6" name="Footer Placeholder 5">
            <a:extLst>
              <a:ext uri="{FF2B5EF4-FFF2-40B4-BE49-F238E27FC236}">
                <a16:creationId xmlns:a16="http://schemas.microsoft.com/office/drawing/2014/main" id="{460CC4CB-D9B6-9048-8670-04985BC81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82DC-4C22-E44A-AEE2-6F88A9C43F9A}"/>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83400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44F2F-1F9F-CB4F-8937-7157DA187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4C429-A887-7C4C-A320-A78088EFB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689631-816C-554C-B2F2-64BA1FCFF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1F6C8-C61F-5148-B11F-36C8B8F87B64}"/>
              </a:ext>
            </a:extLst>
          </p:cNvPr>
          <p:cNvSpPr>
            <a:spLocks noGrp="1"/>
          </p:cNvSpPr>
          <p:nvPr>
            <p:ph type="dt" sz="half" idx="10"/>
          </p:nvPr>
        </p:nvSpPr>
        <p:spPr/>
        <p:txBody>
          <a:bodyPr/>
          <a:lstStyle/>
          <a:p>
            <a:fld id="{C0029411-4EBC-0049-BF32-5FBB8D1D9978}" type="datetimeFigureOut">
              <a:rPr lang="en-US" smtClean="0"/>
              <a:t>12/16/21</a:t>
            </a:fld>
            <a:endParaRPr lang="en-US"/>
          </a:p>
        </p:txBody>
      </p:sp>
      <p:sp>
        <p:nvSpPr>
          <p:cNvPr id="6" name="Footer Placeholder 5">
            <a:extLst>
              <a:ext uri="{FF2B5EF4-FFF2-40B4-BE49-F238E27FC236}">
                <a16:creationId xmlns:a16="http://schemas.microsoft.com/office/drawing/2014/main" id="{870E37E3-CDD6-E045-9724-64200AE583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3481D-8BC3-A449-9ABC-34C2390906EB}"/>
              </a:ext>
            </a:extLst>
          </p:cNvPr>
          <p:cNvSpPr>
            <a:spLocks noGrp="1"/>
          </p:cNvSpPr>
          <p:nvPr>
            <p:ph type="sldNum" sz="quarter" idx="12"/>
          </p:nvPr>
        </p:nvSpPr>
        <p:spPr/>
        <p:txBody>
          <a:bodyPr/>
          <a:lstStyle/>
          <a:p>
            <a:fld id="{236D0BF0-D78A-A44D-AC00-25EAE8D413E7}" type="slidenum">
              <a:rPr lang="en-US" smtClean="0"/>
              <a:t>‹#›</a:t>
            </a:fld>
            <a:endParaRPr lang="en-US"/>
          </a:p>
        </p:txBody>
      </p:sp>
    </p:spTree>
    <p:extLst>
      <p:ext uri="{BB962C8B-B14F-4D97-AF65-F5344CB8AC3E}">
        <p14:creationId xmlns:p14="http://schemas.microsoft.com/office/powerpoint/2010/main" val="11098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FED8D3-80F6-1442-9F91-84FED9725A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507BFF-D008-3145-9B0E-F0AD406DE9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C2E90-ED2F-C241-8045-5C0CD67D8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29411-4EBC-0049-BF32-5FBB8D1D9978}" type="datetimeFigureOut">
              <a:rPr lang="en-US" smtClean="0"/>
              <a:t>12/16/21</a:t>
            </a:fld>
            <a:endParaRPr lang="en-US"/>
          </a:p>
        </p:txBody>
      </p:sp>
      <p:sp>
        <p:nvSpPr>
          <p:cNvPr id="5" name="Footer Placeholder 4">
            <a:extLst>
              <a:ext uri="{FF2B5EF4-FFF2-40B4-BE49-F238E27FC236}">
                <a16:creationId xmlns:a16="http://schemas.microsoft.com/office/drawing/2014/main" id="{2C82DB36-313B-6E42-8492-DE93E7C66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C28330-FC51-B04C-812E-65DC1D9F7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D0BF0-D78A-A44D-AC00-25EAE8D413E7}" type="slidenum">
              <a:rPr lang="en-US" smtClean="0"/>
              <a:t>‹#›</a:t>
            </a:fld>
            <a:endParaRPr lang="en-US"/>
          </a:p>
        </p:txBody>
      </p:sp>
    </p:spTree>
    <p:extLst>
      <p:ext uri="{BB962C8B-B14F-4D97-AF65-F5344CB8AC3E}">
        <p14:creationId xmlns:p14="http://schemas.microsoft.com/office/powerpoint/2010/main" val="1487974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iki.iri.columbia.edu/index.php?n=Climate.S2S-WRs" TargetMode="External"/><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5F7E5E-48B6-0040-AD3C-850FDF4AE395}"/>
              </a:ext>
            </a:extLst>
          </p:cNvPr>
          <p:cNvSpPr>
            <a:spLocks noGrp="1"/>
          </p:cNvSpPr>
          <p:nvPr>
            <p:ph type="body" sz="quarter" idx="11"/>
          </p:nvPr>
        </p:nvSpPr>
        <p:spPr>
          <a:xfrm>
            <a:off x="4619754" y="2801153"/>
            <a:ext cx="2847846" cy="627847"/>
          </a:xfrm>
        </p:spPr>
        <p:txBody>
          <a:bodyPr>
            <a:normAutofit/>
          </a:bodyPr>
          <a:lstStyle/>
          <a:p>
            <a:r>
              <a:rPr lang="en-US" sz="3600" dirty="0" err="1">
                <a:latin typeface="Songti TC" panose="02010600040101010101" pitchFamily="2" charset="-120"/>
                <a:ea typeface="Songti TC" panose="02010600040101010101" pitchFamily="2" charset="-120"/>
              </a:rPr>
              <a:t>Bohar</a:t>
            </a:r>
            <a:r>
              <a:rPr lang="en-US" sz="3600" dirty="0">
                <a:latin typeface="Songti TC" panose="02010600040101010101" pitchFamily="2" charset="-120"/>
                <a:ea typeface="Songti TC" panose="02010600040101010101" pitchFamily="2" charset="-120"/>
              </a:rPr>
              <a:t> Singh</a:t>
            </a:r>
          </a:p>
          <a:p>
            <a:endParaRPr lang="en-US" sz="3600" dirty="0">
              <a:latin typeface="Songti TC" panose="02010600040101010101" pitchFamily="2" charset="-120"/>
              <a:ea typeface="Songti TC" panose="02010600040101010101" pitchFamily="2" charset="-120"/>
            </a:endParaRPr>
          </a:p>
        </p:txBody>
      </p:sp>
      <p:sp>
        <p:nvSpPr>
          <p:cNvPr id="4" name="Title 5">
            <a:extLst>
              <a:ext uri="{FF2B5EF4-FFF2-40B4-BE49-F238E27FC236}">
                <a16:creationId xmlns:a16="http://schemas.microsoft.com/office/drawing/2014/main" id="{D69235B7-BBF8-3F42-924C-C33FB04C48CB}"/>
              </a:ext>
            </a:extLst>
          </p:cNvPr>
          <p:cNvSpPr txBox="1">
            <a:spLocks/>
          </p:cNvSpPr>
          <p:nvPr/>
        </p:nvSpPr>
        <p:spPr>
          <a:xfrm>
            <a:off x="254644" y="176321"/>
            <a:ext cx="11508732" cy="18096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500" b="0" i="0" kern="1200">
                <a:solidFill>
                  <a:schemeClr val="bg1"/>
                </a:solidFill>
                <a:latin typeface="Gill Sans" panose="020B0502020104020203" pitchFamily="34" charset="-79"/>
                <a:ea typeface="+mj-ea"/>
                <a:cs typeface="Gill Sans" panose="020B0502020104020203" pitchFamily="34" charset="-79"/>
              </a:defRPr>
            </a:lvl1pPr>
          </a:lstStyle>
          <a:p>
            <a:r>
              <a:rPr lang="en-US" sz="6000" dirty="0">
                <a:latin typeface="Songti TC" panose="02010600040101010101" pitchFamily="2" charset="-120"/>
                <a:ea typeface="Songti TC" panose="02010600040101010101" pitchFamily="2" charset="-120"/>
              </a:rPr>
              <a:t>IRI Climate Briefing: </a:t>
            </a:r>
            <a:r>
              <a:rPr lang="en-US" sz="6000" dirty="0" err="1">
                <a:latin typeface="Songti TC" panose="02010600040101010101" pitchFamily="2" charset="-120"/>
                <a:ea typeface="Songti TC" panose="02010600040101010101" pitchFamily="2" charset="-120"/>
              </a:rPr>
              <a:t>Dov</a:t>
            </a:r>
            <a:r>
              <a:rPr lang="en-US" sz="6000" dirty="0">
                <a:latin typeface="Songti TC" panose="02010600040101010101" pitchFamily="2" charset="-120"/>
                <a:ea typeface="Songti TC" panose="02010600040101010101" pitchFamily="2" charset="-120"/>
              </a:rPr>
              <a:t>. 16, 2021</a:t>
            </a:r>
          </a:p>
          <a:p>
            <a:r>
              <a:rPr lang="en-US" sz="4800" dirty="0">
                <a:latin typeface="Songti TC" panose="02010600040101010101" pitchFamily="2" charset="-120"/>
                <a:ea typeface="Songti TC" panose="02010600040101010101" pitchFamily="2" charset="-120"/>
              </a:rPr>
              <a:t> Sub-seasonal Update </a:t>
            </a:r>
            <a:endParaRPr lang="en-US" sz="5200" dirty="0"/>
          </a:p>
        </p:txBody>
      </p:sp>
      <p:sp>
        <p:nvSpPr>
          <p:cNvPr id="2" name="TextBox 1">
            <a:extLst>
              <a:ext uri="{FF2B5EF4-FFF2-40B4-BE49-F238E27FC236}">
                <a16:creationId xmlns:a16="http://schemas.microsoft.com/office/drawing/2014/main" id="{883E39E3-BC8D-1D43-A597-F165474B5C15}"/>
              </a:ext>
            </a:extLst>
          </p:cNvPr>
          <p:cNvSpPr txBox="1"/>
          <p:nvPr/>
        </p:nvSpPr>
        <p:spPr>
          <a:xfrm>
            <a:off x="7467600" y="6488668"/>
            <a:ext cx="2493503" cy="369332"/>
          </a:xfrm>
          <a:prstGeom prst="rect">
            <a:avLst/>
          </a:prstGeom>
          <a:noFill/>
        </p:spPr>
        <p:txBody>
          <a:bodyPr wrap="none" rtlCol="0">
            <a:spAutoFit/>
          </a:bodyPr>
          <a:lstStyle/>
          <a:p>
            <a:r>
              <a:rPr lang="en-US" dirty="0" err="1">
                <a:solidFill>
                  <a:schemeClr val="bg1"/>
                </a:solidFill>
              </a:rPr>
              <a:t>bohar@iri.Columbia.edu</a:t>
            </a:r>
            <a:endParaRPr lang="en-US" dirty="0">
              <a:solidFill>
                <a:schemeClr val="bg1"/>
              </a:solidFill>
            </a:endParaRPr>
          </a:p>
        </p:txBody>
      </p:sp>
    </p:spTree>
    <p:extLst>
      <p:ext uri="{BB962C8B-B14F-4D97-AF65-F5344CB8AC3E}">
        <p14:creationId xmlns:p14="http://schemas.microsoft.com/office/powerpoint/2010/main" val="426138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4E2A981-925C-264B-8A02-D0376BE3EED6}"/>
              </a:ext>
            </a:extLst>
          </p:cNvPr>
          <p:cNvSpPr>
            <a:spLocks noGrp="1"/>
          </p:cNvSpPr>
          <p:nvPr>
            <p:ph type="title"/>
          </p:nvPr>
        </p:nvSpPr>
        <p:spPr>
          <a:xfrm>
            <a:off x="838200" y="258585"/>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IRI Sub-seasonal Forecast : Attribution</a:t>
            </a:r>
          </a:p>
        </p:txBody>
      </p:sp>
      <p:pic>
        <p:nvPicPr>
          <p:cNvPr id="3" name="Picture 2">
            <a:extLst>
              <a:ext uri="{FF2B5EF4-FFF2-40B4-BE49-F238E27FC236}">
                <a16:creationId xmlns:a16="http://schemas.microsoft.com/office/drawing/2014/main" id="{3270C178-55FC-6A48-A1E8-39AF0F674F9E}"/>
              </a:ext>
            </a:extLst>
          </p:cNvPr>
          <p:cNvPicPr>
            <a:picLocks noChangeAspect="1"/>
          </p:cNvPicPr>
          <p:nvPr/>
        </p:nvPicPr>
        <p:blipFill>
          <a:blip r:embed="rId2"/>
          <a:stretch>
            <a:fillRect/>
          </a:stretch>
        </p:blipFill>
        <p:spPr>
          <a:xfrm>
            <a:off x="2415778" y="932942"/>
            <a:ext cx="6900420" cy="5486400"/>
          </a:xfrm>
          <a:prstGeom prst="rect">
            <a:avLst/>
          </a:prstGeom>
        </p:spPr>
      </p:pic>
      <p:sp>
        <p:nvSpPr>
          <p:cNvPr id="5" name="Frame 4">
            <a:extLst>
              <a:ext uri="{FF2B5EF4-FFF2-40B4-BE49-F238E27FC236}">
                <a16:creationId xmlns:a16="http://schemas.microsoft.com/office/drawing/2014/main" id="{A2368D6E-4B16-FE4B-AC69-6723396360A5}"/>
              </a:ext>
            </a:extLst>
          </p:cNvPr>
          <p:cNvSpPr/>
          <p:nvPr/>
        </p:nvSpPr>
        <p:spPr>
          <a:xfrm>
            <a:off x="2171700" y="4552951"/>
            <a:ext cx="7353300" cy="1543050"/>
          </a:xfrm>
          <a:prstGeom prst="frame">
            <a:avLst>
              <a:gd name="adj1" fmla="val 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87BB99F6-E384-334D-A3F1-7AB62906371C}"/>
              </a:ext>
            </a:extLst>
          </p:cNvPr>
          <p:cNvSpPr txBox="1"/>
          <p:nvPr/>
        </p:nvSpPr>
        <p:spPr>
          <a:xfrm>
            <a:off x="4059263" y="6488668"/>
            <a:ext cx="3268202" cy="369332"/>
          </a:xfrm>
          <a:prstGeom prst="rect">
            <a:avLst/>
          </a:prstGeom>
          <a:noFill/>
        </p:spPr>
        <p:txBody>
          <a:bodyPr wrap="none" rtlCol="0">
            <a:spAutoFit/>
          </a:bodyPr>
          <a:lstStyle/>
          <a:p>
            <a:r>
              <a:rPr lang="en-US" dirty="0"/>
              <a:t> Henderson, and Maloney (2018)</a:t>
            </a:r>
          </a:p>
        </p:txBody>
      </p:sp>
      <p:sp>
        <p:nvSpPr>
          <p:cNvPr id="7" name="TextBox 6">
            <a:extLst>
              <a:ext uri="{FF2B5EF4-FFF2-40B4-BE49-F238E27FC236}">
                <a16:creationId xmlns:a16="http://schemas.microsoft.com/office/drawing/2014/main" id="{1E851F84-61F6-D94D-A0C6-54DEEF3F0684}"/>
              </a:ext>
            </a:extLst>
          </p:cNvPr>
          <p:cNvSpPr txBox="1"/>
          <p:nvPr/>
        </p:nvSpPr>
        <p:spPr>
          <a:xfrm>
            <a:off x="4210050" y="655955"/>
            <a:ext cx="4213013" cy="369332"/>
          </a:xfrm>
          <a:prstGeom prst="rect">
            <a:avLst/>
          </a:prstGeom>
          <a:noFill/>
        </p:spPr>
        <p:txBody>
          <a:bodyPr wrap="none" rtlCol="0">
            <a:spAutoFit/>
          </a:bodyPr>
          <a:lstStyle/>
          <a:p>
            <a:r>
              <a:rPr lang="en-US" dirty="0">
                <a:solidFill>
                  <a:srgbClr val="FF0000"/>
                </a:solidFill>
                <a:latin typeface="Songti TC" panose="02010600040101010101" pitchFamily="2" charset="-120"/>
                <a:ea typeface="Songti TC" panose="02010600040101010101" pitchFamily="2" charset="-120"/>
              </a:rPr>
              <a:t>MJO composite during La-Niña conditions</a:t>
            </a:r>
          </a:p>
        </p:txBody>
      </p:sp>
    </p:spTree>
    <p:extLst>
      <p:ext uri="{BB962C8B-B14F-4D97-AF65-F5344CB8AC3E}">
        <p14:creationId xmlns:p14="http://schemas.microsoft.com/office/powerpoint/2010/main" val="349248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38A4435-177B-5E42-A3E3-0313BB4A2871}"/>
              </a:ext>
            </a:extLst>
          </p:cNvPr>
          <p:cNvSpPr txBox="1"/>
          <p:nvPr/>
        </p:nvSpPr>
        <p:spPr>
          <a:xfrm>
            <a:off x="4486424" y="688582"/>
            <a:ext cx="3191899" cy="338554"/>
          </a:xfrm>
          <a:prstGeom prst="rect">
            <a:avLst/>
          </a:prstGeom>
          <a:noFill/>
        </p:spPr>
        <p:txBody>
          <a:bodyPr wrap="none" rtlCol="0">
            <a:spAutoFit/>
          </a:bodyPr>
          <a:lstStyle/>
          <a:p>
            <a:r>
              <a:rPr lang="en-US" sz="1600" dirty="0">
                <a:latin typeface="Songti TC" panose="02010600040101010101" pitchFamily="2" charset="-120"/>
                <a:ea typeface="Songti TC" panose="02010600040101010101" pitchFamily="2" charset="-120"/>
                <a:cs typeface="Times New Roman" panose="02020603050405020304" pitchFamily="18" charset="0"/>
              </a:rPr>
              <a:t>Forecast initialization date Dec 17</a:t>
            </a:r>
            <a:r>
              <a:rPr lang="en-US" sz="1600" baseline="30000" dirty="0">
                <a:latin typeface="Songti TC" panose="02010600040101010101" pitchFamily="2" charset="-120"/>
                <a:ea typeface="Songti TC" panose="02010600040101010101" pitchFamily="2" charset="-120"/>
                <a:cs typeface="Times New Roman" panose="02020603050405020304" pitchFamily="18" charset="0"/>
              </a:rPr>
              <a:t>th</a:t>
            </a:r>
          </a:p>
        </p:txBody>
      </p:sp>
      <p:sp>
        <p:nvSpPr>
          <p:cNvPr id="17" name="Title 1">
            <a:extLst>
              <a:ext uri="{FF2B5EF4-FFF2-40B4-BE49-F238E27FC236}">
                <a16:creationId xmlns:a16="http://schemas.microsoft.com/office/drawing/2014/main" id="{64E2A981-925C-264B-8A02-D0376BE3EED6}"/>
              </a:ext>
            </a:extLst>
          </p:cNvPr>
          <p:cNvSpPr>
            <a:spLocks noGrp="1"/>
          </p:cNvSpPr>
          <p:nvPr>
            <p:ph type="title"/>
          </p:nvPr>
        </p:nvSpPr>
        <p:spPr>
          <a:xfrm>
            <a:off x="869713" y="143160"/>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IRI Sub-seasonal Forecast : Updated today</a:t>
            </a:r>
          </a:p>
        </p:txBody>
      </p:sp>
      <p:grpSp>
        <p:nvGrpSpPr>
          <p:cNvPr id="27" name="Group 26">
            <a:extLst>
              <a:ext uri="{FF2B5EF4-FFF2-40B4-BE49-F238E27FC236}">
                <a16:creationId xmlns:a16="http://schemas.microsoft.com/office/drawing/2014/main" id="{B35B8175-1CE6-FE47-A0D8-555A82F42CCE}"/>
              </a:ext>
            </a:extLst>
          </p:cNvPr>
          <p:cNvGrpSpPr/>
          <p:nvPr/>
        </p:nvGrpSpPr>
        <p:grpSpPr>
          <a:xfrm>
            <a:off x="2513982" y="872240"/>
            <a:ext cx="7528152" cy="371303"/>
            <a:chOff x="2513982" y="1172688"/>
            <a:chExt cx="7528152" cy="371303"/>
          </a:xfrm>
        </p:grpSpPr>
        <p:sp>
          <p:nvSpPr>
            <p:cNvPr id="6" name="TextBox 5">
              <a:extLst>
                <a:ext uri="{FF2B5EF4-FFF2-40B4-BE49-F238E27FC236}">
                  <a16:creationId xmlns:a16="http://schemas.microsoft.com/office/drawing/2014/main" id="{290651DE-F29E-E247-AE1A-A016F572AE9C}"/>
                </a:ext>
              </a:extLst>
            </p:cNvPr>
            <p:cNvSpPr txBox="1"/>
            <p:nvPr/>
          </p:nvSpPr>
          <p:spPr>
            <a:xfrm>
              <a:off x="2513982" y="1172688"/>
              <a:ext cx="2472152" cy="338554"/>
            </a:xfrm>
            <a:prstGeom prst="rect">
              <a:avLst/>
            </a:prstGeom>
            <a:noFill/>
          </p:spPr>
          <p:txBody>
            <a:bodyPr wrap="none" rtlCol="0">
              <a:spAutoFit/>
            </a:bodyPr>
            <a:lstStyle/>
            <a:p>
              <a:r>
                <a:rPr lang="en-US" sz="1600" dirty="0">
                  <a:latin typeface="Songti TC" panose="02010600040101010101" pitchFamily="2" charset="-120"/>
                  <a:ea typeface="Songti TC" panose="02010600040101010101" pitchFamily="2" charset="-120"/>
                </a:rPr>
                <a:t>Week 2+3 (27Nov.-10 Dec.)</a:t>
              </a:r>
            </a:p>
          </p:txBody>
        </p:sp>
        <p:sp>
          <p:nvSpPr>
            <p:cNvPr id="23" name="TextBox 22">
              <a:extLst>
                <a:ext uri="{FF2B5EF4-FFF2-40B4-BE49-F238E27FC236}">
                  <a16:creationId xmlns:a16="http://schemas.microsoft.com/office/drawing/2014/main" id="{C616D610-1B38-7349-B551-D265D4443F40}"/>
                </a:ext>
              </a:extLst>
            </p:cNvPr>
            <p:cNvSpPr txBox="1"/>
            <p:nvPr/>
          </p:nvSpPr>
          <p:spPr>
            <a:xfrm>
              <a:off x="7642118" y="1205437"/>
              <a:ext cx="2400016" cy="338554"/>
            </a:xfrm>
            <a:prstGeom prst="rect">
              <a:avLst/>
            </a:prstGeom>
            <a:noFill/>
          </p:spPr>
          <p:txBody>
            <a:bodyPr wrap="none" rtlCol="0">
              <a:spAutoFit/>
            </a:bodyPr>
            <a:lstStyle/>
            <a:p>
              <a:r>
                <a:rPr lang="en-US" sz="1600" dirty="0">
                  <a:latin typeface="Songti TC" panose="02010600040101010101" pitchFamily="2" charset="-120"/>
                  <a:ea typeface="Songti TC" panose="02010600040101010101" pitchFamily="2" charset="-120"/>
                </a:rPr>
                <a:t>Week 3+4( 4 Dec.-17 Dec.)</a:t>
              </a:r>
            </a:p>
          </p:txBody>
        </p:sp>
      </p:grpSp>
      <p:pic>
        <p:nvPicPr>
          <p:cNvPr id="5" name="Picture 4">
            <a:extLst>
              <a:ext uri="{FF2B5EF4-FFF2-40B4-BE49-F238E27FC236}">
                <a16:creationId xmlns:a16="http://schemas.microsoft.com/office/drawing/2014/main" id="{C37641A1-83F3-2C48-B641-36B33DC0CB77}"/>
              </a:ext>
            </a:extLst>
          </p:cNvPr>
          <p:cNvPicPr>
            <a:picLocks noChangeAspect="1"/>
          </p:cNvPicPr>
          <p:nvPr/>
        </p:nvPicPr>
        <p:blipFill>
          <a:blip r:embed="rId2"/>
          <a:stretch>
            <a:fillRect/>
          </a:stretch>
        </p:blipFill>
        <p:spPr>
          <a:xfrm>
            <a:off x="4377672" y="6376128"/>
            <a:ext cx="3409402" cy="365760"/>
          </a:xfrm>
          <a:prstGeom prst="rect">
            <a:avLst/>
          </a:prstGeom>
        </p:spPr>
      </p:pic>
      <p:pic>
        <p:nvPicPr>
          <p:cNvPr id="25" name="Picture 24">
            <a:extLst>
              <a:ext uri="{FF2B5EF4-FFF2-40B4-BE49-F238E27FC236}">
                <a16:creationId xmlns:a16="http://schemas.microsoft.com/office/drawing/2014/main" id="{1A1B96BC-EAE6-124A-AEEF-DE9CC9147B90}"/>
              </a:ext>
            </a:extLst>
          </p:cNvPr>
          <p:cNvPicPr>
            <a:picLocks noChangeAspect="1"/>
          </p:cNvPicPr>
          <p:nvPr/>
        </p:nvPicPr>
        <p:blipFill>
          <a:blip r:embed="rId3"/>
          <a:stretch>
            <a:fillRect/>
          </a:stretch>
        </p:blipFill>
        <p:spPr>
          <a:xfrm>
            <a:off x="4242708" y="3588531"/>
            <a:ext cx="3706583" cy="457200"/>
          </a:xfrm>
          <a:prstGeom prst="rect">
            <a:avLst/>
          </a:prstGeom>
        </p:spPr>
      </p:pic>
      <p:pic>
        <p:nvPicPr>
          <p:cNvPr id="3" name="Picture 2">
            <a:extLst>
              <a:ext uri="{FF2B5EF4-FFF2-40B4-BE49-F238E27FC236}">
                <a16:creationId xmlns:a16="http://schemas.microsoft.com/office/drawing/2014/main" id="{18570F7E-DD23-0041-BE52-081467A9FBD3}"/>
              </a:ext>
            </a:extLst>
          </p:cNvPr>
          <p:cNvPicPr>
            <a:picLocks noChangeAspect="1"/>
          </p:cNvPicPr>
          <p:nvPr/>
        </p:nvPicPr>
        <p:blipFill>
          <a:blip r:embed="rId4"/>
          <a:stretch>
            <a:fillRect/>
          </a:stretch>
        </p:blipFill>
        <p:spPr>
          <a:xfrm>
            <a:off x="1648852" y="1094791"/>
            <a:ext cx="4041648" cy="2288347"/>
          </a:xfrm>
          <a:prstGeom prst="rect">
            <a:avLst/>
          </a:prstGeom>
        </p:spPr>
      </p:pic>
      <p:pic>
        <p:nvPicPr>
          <p:cNvPr id="8" name="Picture 7">
            <a:extLst>
              <a:ext uri="{FF2B5EF4-FFF2-40B4-BE49-F238E27FC236}">
                <a16:creationId xmlns:a16="http://schemas.microsoft.com/office/drawing/2014/main" id="{C28D5409-F086-F544-BFC0-1F9F0411DA88}"/>
              </a:ext>
            </a:extLst>
          </p:cNvPr>
          <p:cNvPicPr>
            <a:picLocks noChangeAspect="1"/>
          </p:cNvPicPr>
          <p:nvPr/>
        </p:nvPicPr>
        <p:blipFill>
          <a:blip r:embed="rId5"/>
          <a:stretch>
            <a:fillRect/>
          </a:stretch>
        </p:blipFill>
        <p:spPr>
          <a:xfrm>
            <a:off x="6630433" y="1172323"/>
            <a:ext cx="4014216" cy="2286787"/>
          </a:xfrm>
          <a:prstGeom prst="rect">
            <a:avLst/>
          </a:prstGeom>
        </p:spPr>
      </p:pic>
      <p:sp>
        <p:nvSpPr>
          <p:cNvPr id="10" name="Donut 9">
            <a:extLst>
              <a:ext uri="{FF2B5EF4-FFF2-40B4-BE49-F238E27FC236}">
                <a16:creationId xmlns:a16="http://schemas.microsoft.com/office/drawing/2014/main" id="{120C8CAE-925E-D04C-BA41-F458C150CA3B}"/>
              </a:ext>
            </a:extLst>
          </p:cNvPr>
          <p:cNvSpPr/>
          <p:nvPr/>
        </p:nvSpPr>
        <p:spPr>
          <a:xfrm>
            <a:off x="4171950" y="1390650"/>
            <a:ext cx="757034" cy="695914"/>
          </a:xfrm>
          <a:prstGeom prst="donut">
            <a:avLst>
              <a:gd name="adj" fmla="val 30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CF51EACD-9475-6140-BBA4-ABF2CCAE2604}"/>
              </a:ext>
            </a:extLst>
          </p:cNvPr>
          <p:cNvPicPr>
            <a:picLocks noChangeAspect="1"/>
          </p:cNvPicPr>
          <p:nvPr/>
        </p:nvPicPr>
        <p:blipFill>
          <a:blip r:embed="rId6"/>
          <a:stretch>
            <a:fillRect/>
          </a:stretch>
        </p:blipFill>
        <p:spPr>
          <a:xfrm>
            <a:off x="1409700" y="4014830"/>
            <a:ext cx="4014216" cy="2287938"/>
          </a:xfrm>
          <a:prstGeom prst="rect">
            <a:avLst/>
          </a:prstGeom>
        </p:spPr>
      </p:pic>
      <p:pic>
        <p:nvPicPr>
          <p:cNvPr id="15" name="Picture 14">
            <a:extLst>
              <a:ext uri="{FF2B5EF4-FFF2-40B4-BE49-F238E27FC236}">
                <a16:creationId xmlns:a16="http://schemas.microsoft.com/office/drawing/2014/main" id="{69BC1005-9965-2743-89EB-91EFF5F72007}"/>
              </a:ext>
            </a:extLst>
          </p:cNvPr>
          <p:cNvPicPr>
            <a:picLocks noChangeAspect="1"/>
          </p:cNvPicPr>
          <p:nvPr/>
        </p:nvPicPr>
        <p:blipFill>
          <a:blip r:embed="rId7"/>
          <a:stretch>
            <a:fillRect/>
          </a:stretch>
        </p:blipFill>
        <p:spPr>
          <a:xfrm>
            <a:off x="6630433" y="4024619"/>
            <a:ext cx="3986784" cy="2285208"/>
          </a:xfrm>
          <a:prstGeom prst="rect">
            <a:avLst/>
          </a:prstGeom>
        </p:spPr>
      </p:pic>
      <p:sp>
        <p:nvSpPr>
          <p:cNvPr id="28" name="Donut 27">
            <a:extLst>
              <a:ext uri="{FF2B5EF4-FFF2-40B4-BE49-F238E27FC236}">
                <a16:creationId xmlns:a16="http://schemas.microsoft.com/office/drawing/2014/main" id="{3C3C5347-2734-7F4C-95D1-F5CAD96BD6E7}"/>
              </a:ext>
            </a:extLst>
          </p:cNvPr>
          <p:cNvSpPr/>
          <p:nvPr/>
        </p:nvSpPr>
        <p:spPr>
          <a:xfrm>
            <a:off x="9086850" y="1447800"/>
            <a:ext cx="757034" cy="695914"/>
          </a:xfrm>
          <a:prstGeom prst="donut">
            <a:avLst>
              <a:gd name="adj" fmla="val 30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513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310E-5B4A-6845-86C3-41BECD5D2FC9}"/>
              </a:ext>
            </a:extLst>
          </p:cNvPr>
          <p:cNvSpPr>
            <a:spLocks noGrp="1"/>
          </p:cNvSpPr>
          <p:nvPr>
            <p:ph type="title"/>
          </p:nvPr>
        </p:nvSpPr>
        <p:spPr/>
        <p:txBody>
          <a:bodyPr>
            <a:normAutofit/>
          </a:bodyPr>
          <a:lstStyle/>
          <a:p>
            <a:r>
              <a:rPr lang="en-US" sz="3600" b="1" dirty="0">
                <a:solidFill>
                  <a:srgbClr val="0432FF"/>
                </a:solidFill>
                <a:latin typeface="Songti TC" panose="02010600040101010101" pitchFamily="2" charset="-120"/>
                <a:ea typeface="Songti TC" panose="02010600040101010101" pitchFamily="2" charset="-120"/>
              </a:rPr>
              <a:t>Summary</a:t>
            </a:r>
            <a:r>
              <a:rPr lang="en-US" sz="3600" dirty="0">
                <a:solidFill>
                  <a:srgbClr val="0432FF"/>
                </a:solidFill>
                <a:latin typeface="Songti TC" panose="02010600040101010101" pitchFamily="2" charset="-120"/>
                <a:ea typeface="Songti TC" panose="02010600040101010101" pitchFamily="2" charset="-120"/>
              </a:rPr>
              <a:t> </a:t>
            </a:r>
          </a:p>
        </p:txBody>
      </p:sp>
      <p:sp>
        <p:nvSpPr>
          <p:cNvPr id="3" name="Content Placeholder 2">
            <a:extLst>
              <a:ext uri="{FF2B5EF4-FFF2-40B4-BE49-F238E27FC236}">
                <a16:creationId xmlns:a16="http://schemas.microsoft.com/office/drawing/2014/main" id="{A450D8E5-37CF-8843-838A-7645016733AA}"/>
              </a:ext>
            </a:extLst>
          </p:cNvPr>
          <p:cNvSpPr>
            <a:spLocks noGrp="1"/>
          </p:cNvSpPr>
          <p:nvPr>
            <p:ph idx="1"/>
          </p:nvPr>
        </p:nvSpPr>
        <p:spPr>
          <a:xfrm>
            <a:off x="838200" y="1525588"/>
            <a:ext cx="10515600" cy="4351338"/>
          </a:xfrm>
        </p:spPr>
        <p:txBody>
          <a:bodyPr>
            <a:normAutofit/>
          </a:bodyPr>
          <a:lstStyle/>
          <a:p>
            <a:r>
              <a:rPr lang="en-US" sz="1800" dirty="0">
                <a:latin typeface="Songti TC" panose="02010600040101010101" pitchFamily="2" charset="-120"/>
                <a:ea typeface="Songti TC" panose="02010600040101010101" pitchFamily="2" charset="-120"/>
              </a:rPr>
              <a:t>SST and Circulation over East Pacific consistent with La-</a:t>
            </a:r>
            <a:r>
              <a:rPr lang="en-US" sz="1800" dirty="0" err="1">
                <a:latin typeface="Songti TC" panose="02010600040101010101" pitchFamily="2" charset="-120"/>
                <a:ea typeface="Songti TC" panose="02010600040101010101" pitchFamily="2" charset="-120"/>
              </a:rPr>
              <a:t>Ñina</a:t>
            </a:r>
            <a:endParaRPr lang="en-US" sz="1800" dirty="0">
              <a:latin typeface="Songti TC" panose="02010600040101010101" pitchFamily="2" charset="-120"/>
              <a:ea typeface="Songti TC" panose="02010600040101010101" pitchFamily="2" charset="-120"/>
            </a:endParaRPr>
          </a:p>
          <a:p>
            <a:pPr marL="0" indent="0">
              <a:buNone/>
            </a:pPr>
            <a:endParaRPr lang="en-US" sz="1800" dirty="0">
              <a:latin typeface="Songti TC" panose="02010600040101010101" pitchFamily="2" charset="-120"/>
              <a:ea typeface="Songti TC" panose="02010600040101010101" pitchFamily="2" charset="-120"/>
            </a:endParaRPr>
          </a:p>
          <a:p>
            <a:r>
              <a:rPr lang="en-US" sz="1800" dirty="0">
                <a:latin typeface="Songti TC" panose="02010600040101010101" pitchFamily="2" charset="-120"/>
                <a:ea typeface="Songti TC" panose="02010600040101010101" pitchFamily="2" charset="-120"/>
              </a:rPr>
              <a:t>MJO related convection and circulation have strengthened over the past two weeks and are currently active in phases 7 at the Maritime continent </a:t>
            </a:r>
          </a:p>
          <a:p>
            <a:pPr marL="0" indent="0">
              <a:buNone/>
            </a:pPr>
            <a:endParaRPr lang="en-US" sz="1800" dirty="0">
              <a:latin typeface="Songti TC" panose="02010600040101010101" pitchFamily="2" charset="-120"/>
              <a:ea typeface="Songti TC" panose="02010600040101010101" pitchFamily="2" charset="-120"/>
            </a:endParaRPr>
          </a:p>
          <a:p>
            <a:r>
              <a:rPr lang="en-US" sz="1800" dirty="0">
                <a:latin typeface="Songti TC" panose="02010600040101010101" pitchFamily="2" charset="-120"/>
                <a:ea typeface="Songti TC" panose="02010600040101010101" pitchFamily="2" charset="-120"/>
              </a:rPr>
              <a:t>MJO will not be able to move further eastward due to cold SST anomalies in the central west Pacific and is likely to be active in west Pacific in the next two weeks </a:t>
            </a:r>
          </a:p>
          <a:p>
            <a:pPr marL="0" indent="0">
              <a:buNone/>
            </a:pPr>
            <a:endParaRPr lang="en-US" sz="1800" dirty="0">
              <a:latin typeface="Songti TC" panose="02010600040101010101" pitchFamily="2" charset="-120"/>
              <a:ea typeface="Songti TC" panose="02010600040101010101" pitchFamily="2" charset="-120"/>
            </a:endParaRPr>
          </a:p>
          <a:p>
            <a:r>
              <a:rPr lang="en-US" sz="1800" dirty="0">
                <a:latin typeface="Songti TC" panose="02010600040101010101" pitchFamily="2" charset="-120"/>
                <a:ea typeface="Songti TC" panose="02010600040101010101" pitchFamily="2" charset="-120"/>
              </a:rPr>
              <a:t>Canada and parts of northwest of the United States is likely to experience wet and cold weather over the next two weeks</a:t>
            </a:r>
          </a:p>
          <a:p>
            <a:pPr marL="0" indent="0">
              <a:buNone/>
            </a:pPr>
            <a:endParaRPr lang="en-US" sz="1800" dirty="0">
              <a:latin typeface="Songti TC" panose="02010600040101010101" pitchFamily="2" charset="-120"/>
              <a:ea typeface="Songti TC" panose="02010600040101010101" pitchFamily="2" charset="-120"/>
            </a:endParaRPr>
          </a:p>
          <a:p>
            <a:r>
              <a:rPr lang="en-US" sz="1800" dirty="0">
                <a:latin typeface="Songti TC" panose="02010600040101010101" pitchFamily="2" charset="-120"/>
                <a:ea typeface="Songti TC" panose="02010600040101010101" pitchFamily="2" charset="-120"/>
              </a:rPr>
              <a:t>Central and North Africa are likely to experience above normal temperature </a:t>
            </a:r>
          </a:p>
          <a:p>
            <a:endParaRPr lang="en-US" sz="1800" dirty="0">
              <a:latin typeface="Songti TC" panose="02010600040101010101" pitchFamily="2" charset="-120"/>
              <a:ea typeface="Songti TC" panose="02010600040101010101" pitchFamily="2" charset="-120"/>
            </a:endParaRPr>
          </a:p>
        </p:txBody>
      </p:sp>
    </p:spTree>
    <p:extLst>
      <p:ext uri="{BB962C8B-B14F-4D97-AF65-F5344CB8AC3E}">
        <p14:creationId xmlns:p14="http://schemas.microsoft.com/office/powerpoint/2010/main" val="339125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4A5665-3EA4-5D41-9240-571A928ED59C}"/>
              </a:ext>
            </a:extLst>
          </p:cNvPr>
          <p:cNvSpPr>
            <a:spLocks noGrp="1"/>
          </p:cNvSpPr>
          <p:nvPr>
            <p:ph type="title"/>
          </p:nvPr>
        </p:nvSpPr>
        <p:spPr>
          <a:xfrm>
            <a:off x="963703" y="338880"/>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Sub-seasonal climate drivers</a:t>
            </a:r>
          </a:p>
        </p:txBody>
      </p:sp>
      <p:sp>
        <p:nvSpPr>
          <p:cNvPr id="2" name="TextBox 1">
            <a:extLst>
              <a:ext uri="{FF2B5EF4-FFF2-40B4-BE49-F238E27FC236}">
                <a16:creationId xmlns:a16="http://schemas.microsoft.com/office/drawing/2014/main" id="{F1F8DBCA-3275-0841-983D-C5A4F3217420}"/>
              </a:ext>
            </a:extLst>
          </p:cNvPr>
          <p:cNvSpPr txBox="1"/>
          <p:nvPr/>
        </p:nvSpPr>
        <p:spPr>
          <a:xfrm>
            <a:off x="405438" y="5616111"/>
            <a:ext cx="11073865" cy="461665"/>
          </a:xfrm>
          <a:prstGeom prst="rect">
            <a:avLst/>
          </a:prstGeom>
          <a:noFill/>
        </p:spPr>
        <p:txBody>
          <a:bodyPr wrap="none" rtlCol="0">
            <a:spAutoFit/>
          </a:bodyPr>
          <a:lstStyle/>
          <a:p>
            <a:r>
              <a:rPr lang="en-US" sz="2400" dirty="0">
                <a:solidFill>
                  <a:srgbClr val="0432FF"/>
                </a:solidFill>
                <a:latin typeface="Songti TC" panose="02010600040101010101" pitchFamily="2" charset="-120"/>
                <a:ea typeface="Songti TC" panose="02010600040101010101" pitchFamily="2" charset="-120"/>
              </a:rPr>
              <a:t>SST in warm pool is decreased and the Central Pacific cold anomalies become stronger</a:t>
            </a:r>
          </a:p>
        </p:txBody>
      </p:sp>
      <p:sp>
        <p:nvSpPr>
          <p:cNvPr id="5" name="TextBox 4">
            <a:extLst>
              <a:ext uri="{FF2B5EF4-FFF2-40B4-BE49-F238E27FC236}">
                <a16:creationId xmlns:a16="http://schemas.microsoft.com/office/drawing/2014/main" id="{A5CC6F84-8251-2648-897B-84CC28FD271B}"/>
              </a:ext>
            </a:extLst>
          </p:cNvPr>
          <p:cNvSpPr txBox="1"/>
          <p:nvPr/>
        </p:nvSpPr>
        <p:spPr>
          <a:xfrm>
            <a:off x="3572865" y="884971"/>
            <a:ext cx="4924553" cy="369332"/>
          </a:xfrm>
          <a:prstGeom prst="rect">
            <a:avLst/>
          </a:prstGeom>
          <a:noFill/>
        </p:spPr>
        <p:txBody>
          <a:bodyPr wrap="none" rtlCol="0">
            <a:spAutoFit/>
          </a:bodyPr>
          <a:lstStyle/>
          <a:p>
            <a:r>
              <a:rPr lang="en-US" dirty="0">
                <a:highlight>
                  <a:srgbClr val="C0C0C0"/>
                </a:highlight>
                <a:latin typeface="Songti TC" panose="02010600040101010101" pitchFamily="2" charset="-120"/>
                <a:ea typeface="Songti TC" panose="02010600040101010101" pitchFamily="2" charset="-120"/>
              </a:rPr>
              <a:t>Weekly Observed SST anomalies (7-13 November) </a:t>
            </a:r>
          </a:p>
        </p:txBody>
      </p:sp>
      <p:pic>
        <p:nvPicPr>
          <p:cNvPr id="23" name="Picture 22">
            <a:extLst>
              <a:ext uri="{FF2B5EF4-FFF2-40B4-BE49-F238E27FC236}">
                <a16:creationId xmlns:a16="http://schemas.microsoft.com/office/drawing/2014/main" id="{C234A041-04C7-3B4C-B3CB-B06484F4E0E7}"/>
              </a:ext>
            </a:extLst>
          </p:cNvPr>
          <p:cNvPicPr>
            <a:picLocks noChangeAspect="1"/>
          </p:cNvPicPr>
          <p:nvPr/>
        </p:nvPicPr>
        <p:blipFill rotWithShape="1">
          <a:blip r:embed="rId2"/>
          <a:srcRect l="3342" t="8482"/>
          <a:stretch/>
        </p:blipFill>
        <p:spPr>
          <a:xfrm>
            <a:off x="701029" y="1163123"/>
            <a:ext cx="9866376" cy="4114872"/>
          </a:xfrm>
          <a:prstGeom prst="rect">
            <a:avLst/>
          </a:prstGeom>
        </p:spPr>
      </p:pic>
      <p:grpSp>
        <p:nvGrpSpPr>
          <p:cNvPr id="3" name="Group 2">
            <a:extLst>
              <a:ext uri="{FF2B5EF4-FFF2-40B4-BE49-F238E27FC236}">
                <a16:creationId xmlns:a16="http://schemas.microsoft.com/office/drawing/2014/main" id="{B13D780A-F5DA-0346-B362-B4D0B96C1941}"/>
              </a:ext>
            </a:extLst>
          </p:cNvPr>
          <p:cNvGrpSpPr>
            <a:grpSpLocks noChangeAspect="1"/>
          </p:cNvGrpSpPr>
          <p:nvPr/>
        </p:nvGrpSpPr>
        <p:grpSpPr>
          <a:xfrm>
            <a:off x="614160" y="896501"/>
            <a:ext cx="9961032" cy="4466841"/>
            <a:chOff x="963703" y="5397317"/>
            <a:chExt cx="9838944" cy="4412091"/>
          </a:xfrm>
        </p:grpSpPr>
        <p:pic>
          <p:nvPicPr>
            <p:cNvPr id="17" name="Picture 16">
              <a:extLst>
                <a:ext uri="{FF2B5EF4-FFF2-40B4-BE49-F238E27FC236}">
                  <a16:creationId xmlns:a16="http://schemas.microsoft.com/office/drawing/2014/main" id="{16586373-0CFF-8447-9580-4C0DDEC193AF}"/>
                </a:ext>
              </a:extLst>
            </p:cNvPr>
            <p:cNvPicPr>
              <a:picLocks noChangeAspect="1"/>
            </p:cNvPicPr>
            <p:nvPr/>
          </p:nvPicPr>
          <p:blipFill rotWithShape="1">
            <a:blip r:embed="rId3"/>
            <a:srcRect l="2657" t="7582"/>
            <a:stretch/>
          </p:blipFill>
          <p:spPr>
            <a:xfrm>
              <a:off x="963703" y="5694877"/>
              <a:ext cx="9838944" cy="4114531"/>
            </a:xfrm>
            <a:prstGeom prst="rect">
              <a:avLst/>
            </a:prstGeom>
          </p:spPr>
        </p:pic>
        <p:sp>
          <p:nvSpPr>
            <p:cNvPr id="21" name="TextBox 20">
              <a:extLst>
                <a:ext uri="{FF2B5EF4-FFF2-40B4-BE49-F238E27FC236}">
                  <a16:creationId xmlns:a16="http://schemas.microsoft.com/office/drawing/2014/main" id="{737987A1-BE20-BF43-9F80-D316FE4EAB88}"/>
                </a:ext>
              </a:extLst>
            </p:cNvPr>
            <p:cNvSpPr txBox="1"/>
            <p:nvPr/>
          </p:nvSpPr>
          <p:spPr>
            <a:xfrm>
              <a:off x="3896456" y="5397317"/>
              <a:ext cx="4913525" cy="369332"/>
            </a:xfrm>
            <a:prstGeom prst="rect">
              <a:avLst/>
            </a:prstGeom>
            <a:noFill/>
          </p:spPr>
          <p:txBody>
            <a:bodyPr wrap="none" rtlCol="0">
              <a:spAutoFit/>
            </a:bodyPr>
            <a:lstStyle/>
            <a:p>
              <a:r>
                <a:rPr lang="en-US" dirty="0">
                  <a:highlight>
                    <a:srgbClr val="C0C0C0"/>
                  </a:highlight>
                  <a:latin typeface="Songti TC" panose="02010600040101010101" pitchFamily="2" charset="-120"/>
                  <a:ea typeface="Songti TC" panose="02010600040101010101" pitchFamily="2" charset="-120"/>
                </a:rPr>
                <a:t>Weekly Observed SST anomalies (5-11 December) </a:t>
              </a:r>
            </a:p>
          </p:txBody>
        </p:sp>
      </p:grpSp>
    </p:spTree>
    <p:extLst>
      <p:ext uri="{BB962C8B-B14F-4D97-AF65-F5344CB8AC3E}">
        <p14:creationId xmlns:p14="http://schemas.microsoft.com/office/powerpoint/2010/main" val="7199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4A5665-3EA4-5D41-9240-571A928ED59C}"/>
              </a:ext>
            </a:extLst>
          </p:cNvPr>
          <p:cNvSpPr>
            <a:spLocks noGrp="1"/>
          </p:cNvSpPr>
          <p:nvPr>
            <p:ph type="title"/>
          </p:nvPr>
        </p:nvSpPr>
        <p:spPr>
          <a:xfrm>
            <a:off x="963703" y="224580"/>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Sub-seasonal climate drivers</a:t>
            </a:r>
          </a:p>
        </p:txBody>
      </p:sp>
      <p:sp>
        <p:nvSpPr>
          <p:cNvPr id="2" name="TextBox 1">
            <a:extLst>
              <a:ext uri="{FF2B5EF4-FFF2-40B4-BE49-F238E27FC236}">
                <a16:creationId xmlns:a16="http://schemas.microsoft.com/office/drawing/2014/main" id="{F1F8DBCA-3275-0841-983D-C5A4F3217420}"/>
              </a:ext>
            </a:extLst>
          </p:cNvPr>
          <p:cNvSpPr txBox="1"/>
          <p:nvPr/>
        </p:nvSpPr>
        <p:spPr>
          <a:xfrm>
            <a:off x="7676364" y="1306422"/>
            <a:ext cx="4515636"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Songti TC" panose="02010600040101010101" pitchFamily="2" charset="-120"/>
              <a:ea typeface="Songti TC" panose="02010600040101010101" pitchFamily="2" charset="-120"/>
            </a:endParaRPr>
          </a:p>
          <a:p>
            <a:r>
              <a:rPr lang="en-US" sz="2400" dirty="0">
                <a:solidFill>
                  <a:srgbClr val="0432FF"/>
                </a:solidFill>
                <a:latin typeface="Songti TC" panose="02010600040101010101" pitchFamily="2" charset="-120"/>
                <a:ea typeface="Songti TC" panose="02010600040101010101" pitchFamily="2" charset="-120"/>
              </a:rPr>
              <a:t>Upper-level westerlies are strong in the Indian east Pacific Ocean;</a:t>
            </a:r>
          </a:p>
          <a:p>
            <a:r>
              <a:rPr lang="en-US" sz="2400" dirty="0">
                <a:solidFill>
                  <a:srgbClr val="0432FF"/>
                </a:solidFill>
                <a:latin typeface="Songti TC" panose="02010600040101010101" pitchFamily="2" charset="-120"/>
                <a:ea typeface="Songti TC" panose="02010600040101010101" pitchFamily="2" charset="-120"/>
              </a:rPr>
              <a:t> </a:t>
            </a:r>
          </a:p>
          <a:p>
            <a:endParaRPr lang="en-US" sz="2400" dirty="0">
              <a:solidFill>
                <a:srgbClr val="0432FF"/>
              </a:solidFill>
              <a:latin typeface="Songti TC" panose="02010600040101010101" pitchFamily="2" charset="-120"/>
              <a:ea typeface="Songti TC" panose="02010600040101010101" pitchFamily="2" charset="-120"/>
            </a:endParaRPr>
          </a:p>
          <a:p>
            <a:endParaRPr lang="en-US" sz="2400" dirty="0">
              <a:solidFill>
                <a:srgbClr val="0432FF"/>
              </a:solidFill>
              <a:latin typeface="Songti TC" panose="02010600040101010101" pitchFamily="2" charset="-120"/>
              <a:ea typeface="Songti TC" panose="02010600040101010101" pitchFamily="2" charset="-120"/>
            </a:endParaRPr>
          </a:p>
          <a:p>
            <a:endParaRPr lang="en-US" sz="2400" dirty="0">
              <a:solidFill>
                <a:srgbClr val="0432FF"/>
              </a:solidFill>
              <a:latin typeface="Songti TC" panose="02010600040101010101" pitchFamily="2" charset="-120"/>
              <a:ea typeface="Songti TC" panose="02010600040101010101" pitchFamily="2" charset="-120"/>
            </a:endParaRPr>
          </a:p>
          <a:p>
            <a:r>
              <a:rPr lang="en-US" sz="2400" dirty="0">
                <a:solidFill>
                  <a:srgbClr val="0432FF"/>
                </a:solidFill>
                <a:latin typeface="Songti TC" panose="02010600040101010101" pitchFamily="2" charset="-120"/>
                <a:ea typeface="Songti TC" panose="02010600040101010101" pitchFamily="2" charset="-120"/>
              </a:rPr>
              <a:t>At  lower level, the winds are </a:t>
            </a:r>
          </a:p>
          <a:p>
            <a:r>
              <a:rPr lang="en-US" sz="2400" dirty="0">
                <a:solidFill>
                  <a:srgbClr val="0432FF"/>
                </a:solidFill>
                <a:latin typeface="Songti TC" panose="02010600040101010101" pitchFamily="2" charset="-120"/>
                <a:ea typeface="Songti TC" panose="02010600040101010101" pitchFamily="2" charset="-120"/>
              </a:rPr>
              <a:t>easterlies in the central and east Pacific Ocean</a:t>
            </a:r>
          </a:p>
          <a:p>
            <a:endParaRPr lang="en-US" dirty="0">
              <a:latin typeface="Songti TC" panose="02010600040101010101" pitchFamily="2" charset="-120"/>
              <a:ea typeface="Songti TC" panose="02010600040101010101" pitchFamily="2" charset="-120"/>
            </a:endParaRPr>
          </a:p>
        </p:txBody>
      </p:sp>
      <p:grpSp>
        <p:nvGrpSpPr>
          <p:cNvPr id="28" name="Group 27">
            <a:extLst>
              <a:ext uri="{FF2B5EF4-FFF2-40B4-BE49-F238E27FC236}">
                <a16:creationId xmlns:a16="http://schemas.microsoft.com/office/drawing/2014/main" id="{70852D74-4976-F445-8376-730BEFCB5D40}"/>
              </a:ext>
            </a:extLst>
          </p:cNvPr>
          <p:cNvGrpSpPr>
            <a:grpSpLocks noChangeAspect="1"/>
          </p:cNvGrpSpPr>
          <p:nvPr/>
        </p:nvGrpSpPr>
        <p:grpSpPr>
          <a:xfrm>
            <a:off x="1725936" y="960120"/>
            <a:ext cx="5838427" cy="4937760"/>
            <a:chOff x="2835210" y="820115"/>
            <a:chExt cx="6559680" cy="5547749"/>
          </a:xfrm>
        </p:grpSpPr>
        <p:pic>
          <p:nvPicPr>
            <p:cNvPr id="25" name="Picture 24">
              <a:extLst>
                <a:ext uri="{FF2B5EF4-FFF2-40B4-BE49-F238E27FC236}">
                  <a16:creationId xmlns:a16="http://schemas.microsoft.com/office/drawing/2014/main" id="{A5070474-FE5A-6C4A-AB09-EC2B4852F4C1}"/>
                </a:ext>
              </a:extLst>
            </p:cNvPr>
            <p:cNvPicPr>
              <a:picLocks noChangeAspect="1"/>
            </p:cNvPicPr>
            <p:nvPr/>
          </p:nvPicPr>
          <p:blipFill rotWithShape="1">
            <a:blip r:embed="rId2"/>
            <a:srcRect t="46150"/>
            <a:stretch/>
          </p:blipFill>
          <p:spPr>
            <a:xfrm>
              <a:off x="2873310" y="3610405"/>
              <a:ext cx="6521580" cy="2757459"/>
            </a:xfrm>
            <a:prstGeom prst="rect">
              <a:avLst/>
            </a:prstGeom>
          </p:spPr>
        </p:pic>
        <p:pic>
          <p:nvPicPr>
            <p:cNvPr id="27" name="Picture 26">
              <a:extLst>
                <a:ext uri="{FF2B5EF4-FFF2-40B4-BE49-F238E27FC236}">
                  <a16:creationId xmlns:a16="http://schemas.microsoft.com/office/drawing/2014/main" id="{4FF32C7D-6CCE-4341-A01B-EB4CC47879B8}"/>
                </a:ext>
              </a:extLst>
            </p:cNvPr>
            <p:cNvPicPr>
              <a:picLocks noChangeAspect="1"/>
            </p:cNvPicPr>
            <p:nvPr/>
          </p:nvPicPr>
          <p:blipFill rotWithShape="1">
            <a:blip r:embed="rId3"/>
            <a:srcRect t="46097"/>
            <a:stretch/>
          </p:blipFill>
          <p:spPr>
            <a:xfrm>
              <a:off x="2835210" y="820115"/>
              <a:ext cx="6473952" cy="2752853"/>
            </a:xfrm>
            <a:prstGeom prst="rect">
              <a:avLst/>
            </a:prstGeom>
          </p:spPr>
        </p:pic>
      </p:grpSp>
      <p:sp>
        <p:nvSpPr>
          <p:cNvPr id="29" name="TextBox 28">
            <a:extLst>
              <a:ext uri="{FF2B5EF4-FFF2-40B4-BE49-F238E27FC236}">
                <a16:creationId xmlns:a16="http://schemas.microsoft.com/office/drawing/2014/main" id="{73E4B4F2-33F6-BE42-B65F-2BCA782AC53B}"/>
              </a:ext>
            </a:extLst>
          </p:cNvPr>
          <p:cNvSpPr txBox="1"/>
          <p:nvPr/>
        </p:nvSpPr>
        <p:spPr>
          <a:xfrm rot="16200000">
            <a:off x="862301" y="1955120"/>
            <a:ext cx="1261692" cy="369332"/>
          </a:xfrm>
          <a:prstGeom prst="rect">
            <a:avLst/>
          </a:prstGeom>
          <a:noFill/>
        </p:spPr>
        <p:txBody>
          <a:bodyPr wrap="none" rtlCol="0">
            <a:spAutoFit/>
          </a:bodyPr>
          <a:lstStyle/>
          <a:p>
            <a:r>
              <a:rPr lang="en-US" dirty="0">
                <a:solidFill>
                  <a:srgbClr val="FF0000"/>
                </a:solidFill>
                <a:latin typeface="Songti TC" panose="02010600040101010101" pitchFamily="2" charset="-120"/>
                <a:ea typeface="Songti TC" panose="02010600040101010101" pitchFamily="2" charset="-120"/>
              </a:rPr>
              <a:t>Upper level</a:t>
            </a:r>
          </a:p>
        </p:txBody>
      </p:sp>
      <p:sp>
        <p:nvSpPr>
          <p:cNvPr id="31" name="TextBox 30">
            <a:extLst>
              <a:ext uri="{FF2B5EF4-FFF2-40B4-BE49-F238E27FC236}">
                <a16:creationId xmlns:a16="http://schemas.microsoft.com/office/drawing/2014/main" id="{48B9172D-0EB0-3A4F-A811-4724EAAF78A7}"/>
              </a:ext>
            </a:extLst>
          </p:cNvPr>
          <p:cNvSpPr txBox="1"/>
          <p:nvPr/>
        </p:nvSpPr>
        <p:spPr>
          <a:xfrm rot="16200000">
            <a:off x="910424" y="4366165"/>
            <a:ext cx="1261692" cy="369332"/>
          </a:xfrm>
          <a:prstGeom prst="rect">
            <a:avLst/>
          </a:prstGeom>
          <a:noFill/>
        </p:spPr>
        <p:txBody>
          <a:bodyPr wrap="square" rtlCol="0">
            <a:spAutoFit/>
          </a:bodyPr>
          <a:lstStyle/>
          <a:p>
            <a:r>
              <a:rPr lang="en-US" dirty="0">
                <a:solidFill>
                  <a:srgbClr val="FF0000"/>
                </a:solidFill>
                <a:latin typeface="Songti TC" panose="02010600040101010101" pitchFamily="2" charset="-120"/>
                <a:ea typeface="Songti TC" panose="02010600040101010101" pitchFamily="2" charset="-120"/>
              </a:rPr>
              <a:t>Lower level</a:t>
            </a:r>
          </a:p>
        </p:txBody>
      </p:sp>
      <p:grpSp>
        <p:nvGrpSpPr>
          <p:cNvPr id="35" name="Group 34">
            <a:extLst>
              <a:ext uri="{FF2B5EF4-FFF2-40B4-BE49-F238E27FC236}">
                <a16:creationId xmlns:a16="http://schemas.microsoft.com/office/drawing/2014/main" id="{06AB7093-2858-3448-A5C7-68B6A255DBCF}"/>
              </a:ext>
            </a:extLst>
          </p:cNvPr>
          <p:cNvGrpSpPr/>
          <p:nvPr/>
        </p:nvGrpSpPr>
        <p:grpSpPr>
          <a:xfrm>
            <a:off x="4316183" y="981568"/>
            <a:ext cx="1008792" cy="770476"/>
            <a:chOff x="4316183" y="981568"/>
            <a:chExt cx="1008792" cy="770476"/>
          </a:xfrm>
        </p:grpSpPr>
        <p:sp>
          <p:nvSpPr>
            <p:cNvPr id="32" name="Donut 31">
              <a:extLst>
                <a:ext uri="{FF2B5EF4-FFF2-40B4-BE49-F238E27FC236}">
                  <a16:creationId xmlns:a16="http://schemas.microsoft.com/office/drawing/2014/main" id="{B8BD200A-FDB1-354B-B45C-A98024F7165D}"/>
                </a:ext>
              </a:extLst>
            </p:cNvPr>
            <p:cNvSpPr/>
            <p:nvPr/>
          </p:nvSpPr>
          <p:spPr>
            <a:xfrm rot="1352756">
              <a:off x="4439565" y="981568"/>
              <a:ext cx="857624" cy="630718"/>
            </a:xfrm>
            <a:prstGeom prst="donut">
              <a:avLst>
                <a:gd name="adj" fmla="val 59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a:extLst>
                <a:ext uri="{FF2B5EF4-FFF2-40B4-BE49-F238E27FC236}">
                  <a16:creationId xmlns:a16="http://schemas.microsoft.com/office/drawing/2014/main" id="{7A85FC55-FFA1-1B4F-9DAD-1DE897FFBE9F}"/>
                </a:ext>
              </a:extLst>
            </p:cNvPr>
            <p:cNvSpPr/>
            <p:nvPr/>
          </p:nvSpPr>
          <p:spPr>
            <a:xfrm rot="15121651">
              <a:off x="4294384" y="1107004"/>
              <a:ext cx="416403" cy="37280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a:extLst>
                <a:ext uri="{FF2B5EF4-FFF2-40B4-BE49-F238E27FC236}">
                  <a16:creationId xmlns:a16="http://schemas.microsoft.com/office/drawing/2014/main" id="{C95D510C-6514-FE4B-8A8E-BCE500E0F913}"/>
                </a:ext>
              </a:extLst>
            </p:cNvPr>
            <p:cNvSpPr/>
            <p:nvPr/>
          </p:nvSpPr>
          <p:spPr>
            <a:xfrm rot="19550209" flipH="1" flipV="1">
              <a:off x="4916495" y="1411555"/>
              <a:ext cx="408480" cy="340489"/>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a:extLst>
              <a:ext uri="{FF2B5EF4-FFF2-40B4-BE49-F238E27FC236}">
                <a16:creationId xmlns:a16="http://schemas.microsoft.com/office/drawing/2014/main" id="{2FFD9949-B1DF-9F41-B317-AAF76CAC3464}"/>
              </a:ext>
            </a:extLst>
          </p:cNvPr>
          <p:cNvGrpSpPr/>
          <p:nvPr/>
        </p:nvGrpSpPr>
        <p:grpSpPr>
          <a:xfrm>
            <a:off x="4373333" y="3419968"/>
            <a:ext cx="1008792" cy="770476"/>
            <a:chOff x="4316183" y="981568"/>
            <a:chExt cx="1008792" cy="770476"/>
          </a:xfrm>
        </p:grpSpPr>
        <p:sp>
          <p:nvSpPr>
            <p:cNvPr id="37" name="Donut 36">
              <a:extLst>
                <a:ext uri="{FF2B5EF4-FFF2-40B4-BE49-F238E27FC236}">
                  <a16:creationId xmlns:a16="http://schemas.microsoft.com/office/drawing/2014/main" id="{0B5BDCDA-1726-FE43-899A-654C507BFC57}"/>
                </a:ext>
              </a:extLst>
            </p:cNvPr>
            <p:cNvSpPr/>
            <p:nvPr/>
          </p:nvSpPr>
          <p:spPr>
            <a:xfrm rot="1352756">
              <a:off x="4439565" y="981568"/>
              <a:ext cx="857624" cy="630718"/>
            </a:xfrm>
            <a:prstGeom prst="donut">
              <a:avLst>
                <a:gd name="adj" fmla="val 59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37">
              <a:extLst>
                <a:ext uri="{FF2B5EF4-FFF2-40B4-BE49-F238E27FC236}">
                  <a16:creationId xmlns:a16="http://schemas.microsoft.com/office/drawing/2014/main" id="{7A6B18AE-7084-2140-9E60-B31117214180}"/>
                </a:ext>
              </a:extLst>
            </p:cNvPr>
            <p:cNvSpPr/>
            <p:nvPr/>
          </p:nvSpPr>
          <p:spPr>
            <a:xfrm rot="15121651">
              <a:off x="4294384" y="1107004"/>
              <a:ext cx="416403" cy="37280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a:extLst>
                <a:ext uri="{FF2B5EF4-FFF2-40B4-BE49-F238E27FC236}">
                  <a16:creationId xmlns:a16="http://schemas.microsoft.com/office/drawing/2014/main" id="{E7440A5E-508E-A048-B4FD-24AB59D479BD}"/>
                </a:ext>
              </a:extLst>
            </p:cNvPr>
            <p:cNvSpPr/>
            <p:nvPr/>
          </p:nvSpPr>
          <p:spPr>
            <a:xfrm rot="19550209" flipH="1" flipV="1">
              <a:off x="4916495" y="1411555"/>
              <a:ext cx="408480" cy="340489"/>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4086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A38A30-C8A2-BC4A-8C75-FB998CA0E737}"/>
              </a:ext>
            </a:extLst>
          </p:cNvPr>
          <p:cNvSpPr>
            <a:spLocks noGrp="1"/>
          </p:cNvSpPr>
          <p:nvPr>
            <p:ph type="title"/>
          </p:nvPr>
        </p:nvSpPr>
        <p:spPr>
          <a:xfrm>
            <a:off x="838200" y="263530"/>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Current and Past evolution of the MJO</a:t>
            </a:r>
          </a:p>
        </p:txBody>
      </p:sp>
      <p:grpSp>
        <p:nvGrpSpPr>
          <p:cNvPr id="15" name="Group 14">
            <a:extLst>
              <a:ext uri="{FF2B5EF4-FFF2-40B4-BE49-F238E27FC236}">
                <a16:creationId xmlns:a16="http://schemas.microsoft.com/office/drawing/2014/main" id="{ACA6E33D-DE93-2449-839F-87A82C3F6E02}"/>
              </a:ext>
            </a:extLst>
          </p:cNvPr>
          <p:cNvGrpSpPr/>
          <p:nvPr/>
        </p:nvGrpSpPr>
        <p:grpSpPr>
          <a:xfrm>
            <a:off x="1027540" y="657687"/>
            <a:ext cx="9363064" cy="5669280"/>
            <a:chOff x="1027540" y="810087"/>
            <a:chExt cx="9363064" cy="5669280"/>
          </a:xfrm>
        </p:grpSpPr>
        <p:grpSp>
          <p:nvGrpSpPr>
            <p:cNvPr id="14" name="Group 13">
              <a:extLst>
                <a:ext uri="{FF2B5EF4-FFF2-40B4-BE49-F238E27FC236}">
                  <a16:creationId xmlns:a16="http://schemas.microsoft.com/office/drawing/2014/main" id="{68E9013A-CB78-8444-BAA4-FC744481447B}"/>
                </a:ext>
              </a:extLst>
            </p:cNvPr>
            <p:cNvGrpSpPr>
              <a:grpSpLocks noChangeAspect="1"/>
            </p:cNvGrpSpPr>
            <p:nvPr/>
          </p:nvGrpSpPr>
          <p:grpSpPr>
            <a:xfrm>
              <a:off x="1027540" y="810087"/>
              <a:ext cx="9363064" cy="5669280"/>
              <a:chOff x="726941" y="887682"/>
              <a:chExt cx="6429281" cy="3892890"/>
            </a:xfrm>
          </p:grpSpPr>
          <p:pic>
            <p:nvPicPr>
              <p:cNvPr id="11" name="Picture 10">
                <a:extLst>
                  <a:ext uri="{FF2B5EF4-FFF2-40B4-BE49-F238E27FC236}">
                    <a16:creationId xmlns:a16="http://schemas.microsoft.com/office/drawing/2014/main" id="{DE91708A-57E1-2D40-B960-D6E7670404E1}"/>
                  </a:ext>
                </a:extLst>
              </p:cNvPr>
              <p:cNvPicPr>
                <a:picLocks noChangeAspect="1"/>
              </p:cNvPicPr>
              <p:nvPr/>
            </p:nvPicPr>
            <p:blipFill rotWithShape="1">
              <a:blip r:embed="rId2"/>
              <a:srcRect l="11832" t="24167" r="20882" b="19723"/>
              <a:stretch/>
            </p:blipFill>
            <p:spPr>
              <a:xfrm>
                <a:off x="726941" y="932472"/>
                <a:ext cx="3565690" cy="3848100"/>
              </a:xfrm>
              <a:prstGeom prst="rect">
                <a:avLst/>
              </a:prstGeom>
            </p:spPr>
          </p:pic>
          <p:pic>
            <p:nvPicPr>
              <p:cNvPr id="13" name="Picture 12">
                <a:extLst>
                  <a:ext uri="{FF2B5EF4-FFF2-40B4-BE49-F238E27FC236}">
                    <a16:creationId xmlns:a16="http://schemas.microsoft.com/office/drawing/2014/main" id="{DA817590-B3B8-AA46-8878-DEE45551F9C3}"/>
                  </a:ext>
                </a:extLst>
              </p:cNvPr>
              <p:cNvPicPr>
                <a:picLocks noChangeAspect="1"/>
              </p:cNvPicPr>
              <p:nvPr/>
            </p:nvPicPr>
            <p:blipFill rotWithShape="1">
              <a:blip r:embed="rId3"/>
              <a:srcRect l="21961" t="23611" r="20882" b="20278"/>
              <a:stretch/>
            </p:blipFill>
            <p:spPr>
              <a:xfrm>
                <a:off x="4127272" y="887682"/>
                <a:ext cx="3028950" cy="3848100"/>
              </a:xfrm>
              <a:prstGeom prst="rect">
                <a:avLst/>
              </a:prstGeom>
            </p:spPr>
          </p:pic>
        </p:grpSp>
        <p:sp>
          <p:nvSpPr>
            <p:cNvPr id="2" name="Donut 1">
              <a:extLst>
                <a:ext uri="{FF2B5EF4-FFF2-40B4-BE49-F238E27FC236}">
                  <a16:creationId xmlns:a16="http://schemas.microsoft.com/office/drawing/2014/main" id="{969D838A-744F-3F45-BA8C-552EED7601DD}"/>
                </a:ext>
              </a:extLst>
            </p:cNvPr>
            <p:cNvSpPr/>
            <p:nvPr/>
          </p:nvSpPr>
          <p:spPr>
            <a:xfrm rot="18666332">
              <a:off x="3280328" y="4741277"/>
              <a:ext cx="380867" cy="1076067"/>
            </a:xfrm>
            <a:prstGeom prst="donut">
              <a:avLst>
                <a:gd name="adj" fmla="val 45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a:extLst>
                <a:ext uri="{FF2B5EF4-FFF2-40B4-BE49-F238E27FC236}">
                  <a16:creationId xmlns:a16="http://schemas.microsoft.com/office/drawing/2014/main" id="{108DE60A-952E-E247-A0C5-FEECB930AD5E}"/>
                </a:ext>
              </a:extLst>
            </p:cNvPr>
            <p:cNvSpPr/>
            <p:nvPr/>
          </p:nvSpPr>
          <p:spPr>
            <a:xfrm rot="17744464">
              <a:off x="7272317" y="4741278"/>
              <a:ext cx="501262" cy="1076067"/>
            </a:xfrm>
            <a:prstGeom prst="donut">
              <a:avLst>
                <a:gd name="adj" fmla="val 45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540A9E77-6058-9C47-9C26-2AF4FDBEAD18}"/>
                </a:ext>
              </a:extLst>
            </p:cNvPr>
            <p:cNvSpPr/>
            <p:nvPr/>
          </p:nvSpPr>
          <p:spPr>
            <a:xfrm rot="17777830">
              <a:off x="8175835" y="4805242"/>
              <a:ext cx="419002" cy="1076067"/>
            </a:xfrm>
            <a:prstGeom prst="donut">
              <a:avLst>
                <a:gd name="adj" fmla="val 45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extBox 3">
            <a:extLst>
              <a:ext uri="{FF2B5EF4-FFF2-40B4-BE49-F238E27FC236}">
                <a16:creationId xmlns:a16="http://schemas.microsoft.com/office/drawing/2014/main" id="{4D220CFD-48BB-7D4E-8D8A-9096484B334D}"/>
              </a:ext>
            </a:extLst>
          </p:cNvPr>
          <p:cNvSpPr txBox="1"/>
          <p:nvPr/>
        </p:nvSpPr>
        <p:spPr>
          <a:xfrm>
            <a:off x="551290" y="6172334"/>
            <a:ext cx="11615680" cy="461665"/>
          </a:xfrm>
          <a:prstGeom prst="rect">
            <a:avLst/>
          </a:prstGeom>
          <a:noFill/>
        </p:spPr>
        <p:txBody>
          <a:bodyPr wrap="none" rtlCol="0">
            <a:spAutoFit/>
          </a:bodyPr>
          <a:lstStyle/>
          <a:p>
            <a:r>
              <a:rPr lang="en-US" sz="2400" dirty="0">
                <a:solidFill>
                  <a:srgbClr val="0432FF"/>
                </a:solidFill>
                <a:latin typeface="Songti TC" panose="02010600040101010101" pitchFamily="2" charset="-120"/>
                <a:ea typeface="Songti TC" panose="02010600040101010101" pitchFamily="2" charset="-120"/>
              </a:rPr>
              <a:t>OLR anomalies, and lower level circulation  suggest active MJO over Maritime continent</a:t>
            </a:r>
          </a:p>
        </p:txBody>
      </p:sp>
    </p:spTree>
    <p:extLst>
      <p:ext uri="{BB962C8B-B14F-4D97-AF65-F5344CB8AC3E}">
        <p14:creationId xmlns:p14="http://schemas.microsoft.com/office/powerpoint/2010/main" val="367158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4359F5-B8E2-E043-9967-629E228E049D}"/>
              </a:ext>
            </a:extLst>
          </p:cNvPr>
          <p:cNvSpPr>
            <a:spLocks noGrp="1"/>
          </p:cNvSpPr>
          <p:nvPr>
            <p:ph type="title"/>
          </p:nvPr>
        </p:nvSpPr>
        <p:spPr>
          <a:xfrm>
            <a:off x="838200" y="365125"/>
            <a:ext cx="10515600" cy="605031"/>
          </a:xfrm>
        </p:spPr>
        <p:txBody>
          <a:bodyPr>
            <a:normAutofit fontScale="90000"/>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Current and Past evolution of the MJO</a:t>
            </a:r>
            <a:b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b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Wheeler-Hendon Indices</a:t>
            </a:r>
          </a:p>
        </p:txBody>
      </p:sp>
      <p:sp>
        <p:nvSpPr>
          <p:cNvPr id="5" name="TextBox 4">
            <a:extLst>
              <a:ext uri="{FF2B5EF4-FFF2-40B4-BE49-F238E27FC236}">
                <a16:creationId xmlns:a16="http://schemas.microsoft.com/office/drawing/2014/main" id="{749D3921-FB46-B74F-87A5-7BC4591488F1}"/>
              </a:ext>
            </a:extLst>
          </p:cNvPr>
          <p:cNvSpPr txBox="1"/>
          <p:nvPr/>
        </p:nvSpPr>
        <p:spPr>
          <a:xfrm>
            <a:off x="5844977" y="1859340"/>
            <a:ext cx="5118709" cy="2677656"/>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0432FF"/>
                </a:solidFill>
                <a:latin typeface="Songti TC" panose="02010600040101010101" pitchFamily="2" charset="-120"/>
                <a:ea typeface="Songti TC" panose="02010600040101010101" pitchFamily="2" charset="-120"/>
              </a:rPr>
              <a:t>MJO has been strengthened over the </a:t>
            </a:r>
          </a:p>
          <a:p>
            <a:r>
              <a:rPr lang="en-US" sz="2400" dirty="0">
                <a:solidFill>
                  <a:srgbClr val="0432FF"/>
                </a:solidFill>
                <a:latin typeface="Songti TC" panose="02010600040101010101" pitchFamily="2" charset="-120"/>
                <a:ea typeface="Songti TC" panose="02010600040101010101" pitchFamily="2" charset="-120"/>
              </a:rPr>
              <a:t>    past two weeks </a:t>
            </a:r>
          </a:p>
          <a:p>
            <a:endParaRPr lang="en-US" sz="2400" dirty="0">
              <a:solidFill>
                <a:srgbClr val="0432FF"/>
              </a:solidFill>
              <a:latin typeface="Songti TC" panose="02010600040101010101" pitchFamily="2" charset="-120"/>
              <a:ea typeface="Songti TC" panose="02010600040101010101" pitchFamily="2" charset="-120"/>
            </a:endParaRPr>
          </a:p>
          <a:p>
            <a:pPr marL="285750" indent="-285750">
              <a:buFont typeface="Arial" panose="020B0604020202020204" pitchFamily="34" charset="0"/>
              <a:buChar char="•"/>
            </a:pPr>
            <a:r>
              <a:rPr lang="en-US" sz="2400" dirty="0">
                <a:solidFill>
                  <a:srgbClr val="0432FF"/>
                </a:solidFill>
                <a:latin typeface="Songti TC" panose="02010600040101010101" pitchFamily="2" charset="-120"/>
                <a:ea typeface="Songti TC" panose="02010600040101010101" pitchFamily="2" charset="-120"/>
              </a:rPr>
              <a:t>Currently, MJO is active over the </a:t>
            </a:r>
          </a:p>
          <a:p>
            <a:r>
              <a:rPr lang="en-US" sz="2400" dirty="0">
                <a:solidFill>
                  <a:srgbClr val="0432FF"/>
                </a:solidFill>
                <a:latin typeface="Songti TC" panose="02010600040101010101" pitchFamily="2" charset="-120"/>
                <a:ea typeface="Songti TC" panose="02010600040101010101" pitchFamily="2" charset="-120"/>
              </a:rPr>
              <a:t>    western Pacific Ocean </a:t>
            </a:r>
          </a:p>
          <a:p>
            <a:endParaRPr lang="en-US" sz="2400" dirty="0">
              <a:solidFill>
                <a:srgbClr val="0432FF"/>
              </a:solidFill>
              <a:latin typeface="Songti TC" panose="02010600040101010101" pitchFamily="2" charset="-120"/>
              <a:ea typeface="Songti TC" panose="02010600040101010101" pitchFamily="2" charset="-120"/>
            </a:endParaRPr>
          </a:p>
          <a:p>
            <a:pPr marL="285750" indent="-285750">
              <a:buFont typeface="Arial" panose="020B0604020202020204" pitchFamily="34" charset="0"/>
              <a:buChar char="•"/>
            </a:pPr>
            <a:r>
              <a:rPr lang="en-US" sz="2400" dirty="0">
                <a:solidFill>
                  <a:srgbClr val="0432FF"/>
                </a:solidFill>
                <a:latin typeface="Songti TC" panose="02010600040101010101" pitchFamily="2" charset="-120"/>
                <a:ea typeface="Songti TC" panose="02010600040101010101" pitchFamily="2" charset="-120"/>
              </a:rPr>
              <a:t>Magnitude of RMM is high </a:t>
            </a:r>
          </a:p>
        </p:txBody>
      </p:sp>
      <p:pic>
        <p:nvPicPr>
          <p:cNvPr id="3" name="Picture 2">
            <a:extLst>
              <a:ext uri="{FF2B5EF4-FFF2-40B4-BE49-F238E27FC236}">
                <a16:creationId xmlns:a16="http://schemas.microsoft.com/office/drawing/2014/main" id="{4C47FC0B-4C82-1940-9396-323F3249753F}"/>
              </a:ext>
            </a:extLst>
          </p:cNvPr>
          <p:cNvPicPr>
            <a:picLocks noChangeAspect="1"/>
          </p:cNvPicPr>
          <p:nvPr/>
        </p:nvPicPr>
        <p:blipFill rotWithShape="1">
          <a:blip r:embed="rId2"/>
          <a:srcRect t="5605" r="8741"/>
          <a:stretch/>
        </p:blipFill>
        <p:spPr>
          <a:xfrm>
            <a:off x="603246" y="970156"/>
            <a:ext cx="5241731" cy="5760720"/>
          </a:xfrm>
          <a:prstGeom prst="rect">
            <a:avLst/>
          </a:prstGeom>
        </p:spPr>
      </p:pic>
    </p:spTree>
    <p:extLst>
      <p:ext uri="{BB962C8B-B14F-4D97-AF65-F5344CB8AC3E}">
        <p14:creationId xmlns:p14="http://schemas.microsoft.com/office/powerpoint/2010/main" val="34944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4359F5-B8E2-E043-9967-629E228E049D}"/>
              </a:ext>
            </a:extLst>
          </p:cNvPr>
          <p:cNvSpPr>
            <a:spLocks noGrp="1"/>
          </p:cNvSpPr>
          <p:nvPr>
            <p:ph type="title"/>
          </p:nvPr>
        </p:nvSpPr>
        <p:spPr>
          <a:xfrm>
            <a:off x="838200" y="365125"/>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MJO 15-day Forecast from NCEP GEFS model</a:t>
            </a:r>
          </a:p>
        </p:txBody>
      </p:sp>
      <p:sp>
        <p:nvSpPr>
          <p:cNvPr id="11" name="TextBox 10">
            <a:extLst>
              <a:ext uri="{FF2B5EF4-FFF2-40B4-BE49-F238E27FC236}">
                <a16:creationId xmlns:a16="http://schemas.microsoft.com/office/drawing/2014/main" id="{7C1B8F83-39C2-4249-BDD8-2A88BB7432FE}"/>
              </a:ext>
            </a:extLst>
          </p:cNvPr>
          <p:cNvSpPr txBox="1"/>
          <p:nvPr/>
        </p:nvSpPr>
        <p:spPr>
          <a:xfrm>
            <a:off x="1550453" y="5692034"/>
            <a:ext cx="9038052"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The ensemble spread of the RMM forecast is very high; forecasted to be active in phase 7 </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For the next two weeks, the MJO signal is likely to become stronger any further eastward propagation  </a:t>
            </a:r>
          </a:p>
        </p:txBody>
      </p:sp>
      <p:pic>
        <p:nvPicPr>
          <p:cNvPr id="3" name="Picture 2">
            <a:extLst>
              <a:ext uri="{FF2B5EF4-FFF2-40B4-BE49-F238E27FC236}">
                <a16:creationId xmlns:a16="http://schemas.microsoft.com/office/drawing/2014/main" id="{17CB3FE8-1B0C-4F4F-91D8-390F3E48FB44}"/>
              </a:ext>
            </a:extLst>
          </p:cNvPr>
          <p:cNvPicPr>
            <a:picLocks noChangeAspect="1"/>
          </p:cNvPicPr>
          <p:nvPr/>
        </p:nvPicPr>
        <p:blipFill>
          <a:blip r:embed="rId2"/>
          <a:stretch>
            <a:fillRect/>
          </a:stretch>
        </p:blipFill>
        <p:spPr>
          <a:xfrm>
            <a:off x="361939" y="825500"/>
            <a:ext cx="6201463" cy="4846320"/>
          </a:xfrm>
          <a:prstGeom prst="rect">
            <a:avLst/>
          </a:prstGeom>
        </p:spPr>
      </p:pic>
      <p:pic>
        <p:nvPicPr>
          <p:cNvPr id="6" name="Picture 5">
            <a:extLst>
              <a:ext uri="{FF2B5EF4-FFF2-40B4-BE49-F238E27FC236}">
                <a16:creationId xmlns:a16="http://schemas.microsoft.com/office/drawing/2014/main" id="{121F0011-E473-AB4C-8FAF-EFA45AA4BFCC}"/>
              </a:ext>
            </a:extLst>
          </p:cNvPr>
          <p:cNvPicPr>
            <a:picLocks noChangeAspect="1"/>
          </p:cNvPicPr>
          <p:nvPr/>
        </p:nvPicPr>
        <p:blipFill>
          <a:blip r:embed="rId3"/>
          <a:stretch>
            <a:fillRect/>
          </a:stretch>
        </p:blipFill>
        <p:spPr>
          <a:xfrm>
            <a:off x="6809761" y="1066685"/>
            <a:ext cx="4297680" cy="4297680"/>
          </a:xfrm>
          <a:prstGeom prst="rect">
            <a:avLst/>
          </a:prstGeom>
        </p:spPr>
      </p:pic>
    </p:spTree>
    <p:extLst>
      <p:ext uri="{BB962C8B-B14F-4D97-AF65-F5344CB8AC3E}">
        <p14:creationId xmlns:p14="http://schemas.microsoft.com/office/powerpoint/2010/main" val="61474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4359F5-B8E2-E043-9967-629E228E049D}"/>
              </a:ext>
            </a:extLst>
          </p:cNvPr>
          <p:cNvSpPr>
            <a:spLocks noGrp="1"/>
          </p:cNvSpPr>
          <p:nvPr>
            <p:ph type="title"/>
          </p:nvPr>
        </p:nvSpPr>
        <p:spPr>
          <a:xfrm>
            <a:off x="838200" y="365125"/>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Sub-seasonal Forecast: Weather Regimes</a:t>
            </a:r>
          </a:p>
        </p:txBody>
      </p:sp>
      <p:sp>
        <p:nvSpPr>
          <p:cNvPr id="11" name="TextBox 10">
            <a:extLst>
              <a:ext uri="{FF2B5EF4-FFF2-40B4-BE49-F238E27FC236}">
                <a16:creationId xmlns:a16="http://schemas.microsoft.com/office/drawing/2014/main" id="{7C1B8F83-39C2-4249-BDD8-2A88BB7432FE}"/>
              </a:ext>
            </a:extLst>
          </p:cNvPr>
          <p:cNvSpPr txBox="1"/>
          <p:nvPr/>
        </p:nvSpPr>
        <p:spPr>
          <a:xfrm>
            <a:off x="7955677" y="3630553"/>
            <a:ext cx="4236323" cy="2862322"/>
          </a:xfrm>
          <a:prstGeom prst="rect">
            <a:avLst/>
          </a:prstGeom>
          <a:noFill/>
        </p:spPr>
        <p:txBody>
          <a:bodyPr wrap="square" rtlCol="0">
            <a:spAutoFit/>
          </a:bodyPr>
          <a:lstStyle/>
          <a:p>
            <a:r>
              <a:rPr lang="en-US" sz="2000" dirty="0">
                <a:solidFill>
                  <a:srgbClr val="0432FF"/>
                </a:solidFill>
                <a:latin typeface="Songti TC" panose="02010600040101010101" pitchFamily="2" charset="-120"/>
                <a:ea typeface="Songti TC" panose="02010600040101010101" pitchFamily="2" charset="-120"/>
              </a:rPr>
              <a:t>Pacific ridge Weather regime is observed</a:t>
            </a:r>
          </a:p>
          <a:p>
            <a:endParaRPr lang="en-US" sz="2000" dirty="0">
              <a:solidFill>
                <a:srgbClr val="0432FF"/>
              </a:solidFill>
              <a:latin typeface="Songti TC" panose="02010600040101010101" pitchFamily="2" charset="-120"/>
              <a:ea typeface="Songti TC" panose="02010600040101010101" pitchFamily="2" charset="-120"/>
            </a:endParaRPr>
          </a:p>
          <a:p>
            <a:r>
              <a:rPr lang="en-US" sz="2000" dirty="0">
                <a:solidFill>
                  <a:srgbClr val="0432FF"/>
                </a:solidFill>
                <a:latin typeface="Songti TC" panose="02010600040101010101" pitchFamily="2" charset="-120"/>
                <a:ea typeface="Songti TC" panose="02010600040101010101" pitchFamily="2" charset="-120"/>
              </a:rPr>
              <a:t>Pacific ridge WR is likely be there over next two week </a:t>
            </a:r>
          </a:p>
          <a:p>
            <a:endParaRPr lang="en-US" sz="2000" dirty="0">
              <a:solidFill>
                <a:srgbClr val="0432FF"/>
              </a:solidFill>
              <a:latin typeface="Songti TC" panose="02010600040101010101" pitchFamily="2" charset="-120"/>
              <a:ea typeface="Songti TC" panose="02010600040101010101" pitchFamily="2" charset="-120"/>
            </a:endParaRPr>
          </a:p>
          <a:p>
            <a:r>
              <a:rPr lang="en-US" sz="2000" dirty="0">
                <a:solidFill>
                  <a:srgbClr val="0432FF"/>
                </a:solidFill>
                <a:latin typeface="Songti TC" panose="02010600040101010101" pitchFamily="2" charset="-120"/>
                <a:ea typeface="Songti TC" panose="02010600040101010101" pitchFamily="2" charset="-120"/>
              </a:rPr>
              <a:t>Location of  WR is conducive for the rainfall over western United States and Ohio valley region</a:t>
            </a:r>
          </a:p>
        </p:txBody>
      </p:sp>
      <p:pic>
        <p:nvPicPr>
          <p:cNvPr id="3" name="Picture 2">
            <a:extLst>
              <a:ext uri="{FF2B5EF4-FFF2-40B4-BE49-F238E27FC236}">
                <a16:creationId xmlns:a16="http://schemas.microsoft.com/office/drawing/2014/main" id="{9EB2B123-8DB6-054C-8846-DBEADCE69CE9}"/>
              </a:ext>
            </a:extLst>
          </p:cNvPr>
          <p:cNvPicPr>
            <a:picLocks noChangeAspect="1"/>
          </p:cNvPicPr>
          <p:nvPr/>
        </p:nvPicPr>
        <p:blipFill>
          <a:blip r:embed="rId2"/>
          <a:stretch>
            <a:fillRect/>
          </a:stretch>
        </p:blipFill>
        <p:spPr>
          <a:xfrm>
            <a:off x="603457" y="910621"/>
            <a:ext cx="2456641" cy="2912017"/>
          </a:xfrm>
          <a:prstGeom prst="rect">
            <a:avLst/>
          </a:prstGeom>
        </p:spPr>
      </p:pic>
      <p:sp>
        <p:nvSpPr>
          <p:cNvPr id="12" name="TextBox 11">
            <a:extLst>
              <a:ext uri="{FF2B5EF4-FFF2-40B4-BE49-F238E27FC236}">
                <a16:creationId xmlns:a16="http://schemas.microsoft.com/office/drawing/2014/main" id="{D436E94F-A416-9544-B6F1-A0272FB9A5FD}"/>
              </a:ext>
            </a:extLst>
          </p:cNvPr>
          <p:cNvSpPr txBox="1"/>
          <p:nvPr/>
        </p:nvSpPr>
        <p:spPr>
          <a:xfrm>
            <a:off x="2922562" y="6519446"/>
            <a:ext cx="5296643" cy="338554"/>
          </a:xfrm>
          <a:prstGeom prst="rect">
            <a:avLst/>
          </a:prstGeom>
          <a:noFill/>
        </p:spPr>
        <p:txBody>
          <a:bodyPr wrap="none" rtlCol="0">
            <a:spAutoFit/>
          </a:bodyPr>
          <a:lstStyle/>
          <a:p>
            <a:r>
              <a:rPr lang="en-US" sz="1600" dirty="0">
                <a:latin typeface="Songti TC" panose="02010600040101010101" pitchFamily="2" charset="-120"/>
                <a:ea typeface="Songti TC" panose="02010600040101010101" pitchFamily="2" charset="-120"/>
                <a:hlinkClick r:id="rId3"/>
              </a:rPr>
              <a:t>https://</a:t>
            </a:r>
            <a:r>
              <a:rPr lang="en-US" sz="1600" dirty="0" err="1">
                <a:latin typeface="Songti TC" panose="02010600040101010101" pitchFamily="2" charset="-120"/>
                <a:ea typeface="Songti TC" panose="02010600040101010101" pitchFamily="2" charset="-120"/>
                <a:hlinkClick r:id="rId3"/>
              </a:rPr>
              <a:t>wiki.iri.columbia.edu</a:t>
            </a:r>
            <a:r>
              <a:rPr lang="en-US" sz="1600" dirty="0">
                <a:latin typeface="Songti TC" panose="02010600040101010101" pitchFamily="2" charset="-120"/>
                <a:ea typeface="Songti TC" panose="02010600040101010101" pitchFamily="2" charset="-120"/>
                <a:hlinkClick r:id="rId3"/>
              </a:rPr>
              <a:t>/</a:t>
            </a:r>
            <a:r>
              <a:rPr lang="en-US" sz="1600" dirty="0" err="1">
                <a:latin typeface="Songti TC" panose="02010600040101010101" pitchFamily="2" charset="-120"/>
                <a:ea typeface="Songti TC" panose="02010600040101010101" pitchFamily="2" charset="-120"/>
                <a:hlinkClick r:id="rId3"/>
              </a:rPr>
              <a:t>index.php?n</a:t>
            </a:r>
            <a:r>
              <a:rPr lang="en-US" sz="1600" dirty="0">
                <a:latin typeface="Songti TC" panose="02010600040101010101" pitchFamily="2" charset="-120"/>
                <a:ea typeface="Songti TC" panose="02010600040101010101" pitchFamily="2" charset="-120"/>
                <a:hlinkClick r:id="rId3"/>
              </a:rPr>
              <a:t>=Climate.S2S-WRs</a:t>
            </a:r>
            <a:endParaRPr lang="en-US" sz="1600" dirty="0">
              <a:latin typeface="Songti TC" panose="02010600040101010101" pitchFamily="2" charset="-120"/>
              <a:ea typeface="Songti TC" panose="02010600040101010101" pitchFamily="2" charset="-120"/>
            </a:endParaRPr>
          </a:p>
        </p:txBody>
      </p:sp>
      <p:pic>
        <p:nvPicPr>
          <p:cNvPr id="5" name="Picture 4">
            <a:extLst>
              <a:ext uri="{FF2B5EF4-FFF2-40B4-BE49-F238E27FC236}">
                <a16:creationId xmlns:a16="http://schemas.microsoft.com/office/drawing/2014/main" id="{E6FB391C-0939-FF43-AB95-E9CDDFD2C204}"/>
              </a:ext>
            </a:extLst>
          </p:cNvPr>
          <p:cNvPicPr>
            <a:picLocks noChangeAspect="1"/>
          </p:cNvPicPr>
          <p:nvPr/>
        </p:nvPicPr>
        <p:blipFill rotWithShape="1">
          <a:blip r:embed="rId4"/>
          <a:srcRect l="1898" t="5324" r="15465" b="4703"/>
          <a:stretch/>
        </p:blipFill>
        <p:spPr>
          <a:xfrm>
            <a:off x="4182701" y="3901016"/>
            <a:ext cx="3722992" cy="2434524"/>
          </a:xfrm>
          <a:prstGeom prst="rect">
            <a:avLst/>
          </a:prstGeom>
        </p:spPr>
      </p:pic>
      <p:pic>
        <p:nvPicPr>
          <p:cNvPr id="8" name="Picture 7">
            <a:extLst>
              <a:ext uri="{FF2B5EF4-FFF2-40B4-BE49-F238E27FC236}">
                <a16:creationId xmlns:a16="http://schemas.microsoft.com/office/drawing/2014/main" id="{0389E7C0-0EAF-2E4E-9B92-13DFC7B24117}"/>
              </a:ext>
            </a:extLst>
          </p:cNvPr>
          <p:cNvPicPr>
            <a:picLocks noChangeAspect="1"/>
          </p:cNvPicPr>
          <p:nvPr/>
        </p:nvPicPr>
        <p:blipFill>
          <a:blip r:embed="rId5"/>
          <a:stretch>
            <a:fillRect/>
          </a:stretch>
        </p:blipFill>
        <p:spPr>
          <a:xfrm>
            <a:off x="3241109" y="1036010"/>
            <a:ext cx="4400013" cy="2560106"/>
          </a:xfrm>
          <a:prstGeom prst="rect">
            <a:avLst/>
          </a:prstGeom>
        </p:spPr>
      </p:pic>
      <p:pic>
        <p:nvPicPr>
          <p:cNvPr id="10" name="Picture 9">
            <a:extLst>
              <a:ext uri="{FF2B5EF4-FFF2-40B4-BE49-F238E27FC236}">
                <a16:creationId xmlns:a16="http://schemas.microsoft.com/office/drawing/2014/main" id="{3293C986-25BE-9E47-9EF7-DBC589CEEDC2}"/>
              </a:ext>
            </a:extLst>
          </p:cNvPr>
          <p:cNvPicPr>
            <a:picLocks noChangeAspect="1"/>
          </p:cNvPicPr>
          <p:nvPr/>
        </p:nvPicPr>
        <p:blipFill>
          <a:blip r:embed="rId6"/>
          <a:stretch>
            <a:fillRect/>
          </a:stretch>
        </p:blipFill>
        <p:spPr>
          <a:xfrm>
            <a:off x="30556" y="3761097"/>
            <a:ext cx="4234408" cy="2560106"/>
          </a:xfrm>
          <a:prstGeom prst="rect">
            <a:avLst/>
          </a:prstGeom>
        </p:spPr>
      </p:pic>
      <p:sp>
        <p:nvSpPr>
          <p:cNvPr id="13" name="Frame 12">
            <a:extLst>
              <a:ext uri="{FF2B5EF4-FFF2-40B4-BE49-F238E27FC236}">
                <a16:creationId xmlns:a16="http://schemas.microsoft.com/office/drawing/2014/main" id="{05512BD1-6459-1042-A91A-50F1AF1C3C1D}"/>
              </a:ext>
            </a:extLst>
          </p:cNvPr>
          <p:cNvSpPr/>
          <p:nvPr/>
        </p:nvSpPr>
        <p:spPr>
          <a:xfrm>
            <a:off x="1854926" y="2168434"/>
            <a:ext cx="1067636" cy="1195251"/>
          </a:xfrm>
          <a:prstGeom prst="frame">
            <a:avLst>
              <a:gd name="adj1" fmla="val 1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D1F6C5FC-45CA-A446-A0D3-D1BC08744C11}"/>
              </a:ext>
            </a:extLst>
          </p:cNvPr>
          <p:cNvSpPr/>
          <p:nvPr/>
        </p:nvSpPr>
        <p:spPr>
          <a:xfrm>
            <a:off x="5562181" y="2102917"/>
            <a:ext cx="2100285" cy="1123610"/>
          </a:xfrm>
          <a:prstGeom prst="frame">
            <a:avLst>
              <a:gd name="adj1" fmla="val 1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a:extLst>
              <a:ext uri="{FF2B5EF4-FFF2-40B4-BE49-F238E27FC236}">
                <a16:creationId xmlns:a16="http://schemas.microsoft.com/office/drawing/2014/main" id="{ECB21DFD-7A7B-3348-BB64-8DAE66386997}"/>
              </a:ext>
            </a:extLst>
          </p:cNvPr>
          <p:cNvPicPr>
            <a:picLocks noChangeAspect="1"/>
          </p:cNvPicPr>
          <p:nvPr/>
        </p:nvPicPr>
        <p:blipFill>
          <a:blip r:embed="rId7"/>
          <a:stretch>
            <a:fillRect/>
          </a:stretch>
        </p:blipFill>
        <p:spPr>
          <a:xfrm>
            <a:off x="7723853" y="1046413"/>
            <a:ext cx="4253272" cy="2377440"/>
          </a:xfrm>
          <a:prstGeom prst="rect">
            <a:avLst/>
          </a:prstGeom>
        </p:spPr>
      </p:pic>
      <p:sp>
        <p:nvSpPr>
          <p:cNvPr id="18" name="Frame 17">
            <a:extLst>
              <a:ext uri="{FF2B5EF4-FFF2-40B4-BE49-F238E27FC236}">
                <a16:creationId xmlns:a16="http://schemas.microsoft.com/office/drawing/2014/main" id="{608880CC-388F-F04B-B547-38B5BEFD0702}"/>
              </a:ext>
            </a:extLst>
          </p:cNvPr>
          <p:cNvSpPr/>
          <p:nvPr/>
        </p:nvSpPr>
        <p:spPr>
          <a:xfrm>
            <a:off x="9850489" y="2007083"/>
            <a:ext cx="2100285" cy="1123610"/>
          </a:xfrm>
          <a:prstGeom prst="frame">
            <a:avLst>
              <a:gd name="adj1" fmla="val 1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4504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5"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B70984-1407-DF44-8DE4-1D3D54A0E0A0}"/>
              </a:ext>
            </a:extLst>
          </p:cNvPr>
          <p:cNvSpPr>
            <a:spLocks noGrp="1"/>
          </p:cNvSpPr>
          <p:nvPr>
            <p:ph type="title"/>
          </p:nvPr>
        </p:nvSpPr>
        <p:spPr>
          <a:xfrm>
            <a:off x="838200" y="365125"/>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IRI Sub-seasonal Forecast: Precipitation</a:t>
            </a:r>
          </a:p>
        </p:txBody>
      </p:sp>
      <p:grpSp>
        <p:nvGrpSpPr>
          <p:cNvPr id="10" name="Group 9">
            <a:extLst>
              <a:ext uri="{FF2B5EF4-FFF2-40B4-BE49-F238E27FC236}">
                <a16:creationId xmlns:a16="http://schemas.microsoft.com/office/drawing/2014/main" id="{00ABCD8B-25DC-DC4A-A752-37B33AE4ED14}"/>
              </a:ext>
            </a:extLst>
          </p:cNvPr>
          <p:cNvGrpSpPr/>
          <p:nvPr/>
        </p:nvGrpSpPr>
        <p:grpSpPr>
          <a:xfrm>
            <a:off x="1453423" y="802384"/>
            <a:ext cx="4636008" cy="2566416"/>
            <a:chOff x="1453423" y="802384"/>
            <a:chExt cx="4636008" cy="2566416"/>
          </a:xfrm>
        </p:grpSpPr>
        <p:pic>
          <p:nvPicPr>
            <p:cNvPr id="3" name="Picture 2">
              <a:extLst>
                <a:ext uri="{FF2B5EF4-FFF2-40B4-BE49-F238E27FC236}">
                  <a16:creationId xmlns:a16="http://schemas.microsoft.com/office/drawing/2014/main" id="{D0B9AAB1-A3AC-7B49-8096-DD2A7B12C28F}"/>
                </a:ext>
              </a:extLst>
            </p:cNvPr>
            <p:cNvPicPr>
              <a:picLocks noChangeAspect="1"/>
            </p:cNvPicPr>
            <p:nvPr/>
          </p:nvPicPr>
          <p:blipFill rotWithShape="1">
            <a:blip r:embed="rId2"/>
            <a:srcRect t="4986" b="25153"/>
            <a:stretch/>
          </p:blipFill>
          <p:spPr>
            <a:xfrm>
              <a:off x="1453423" y="1131306"/>
              <a:ext cx="4636008" cy="2237494"/>
            </a:xfrm>
            <a:prstGeom prst="rect">
              <a:avLst/>
            </a:prstGeom>
          </p:spPr>
        </p:pic>
        <p:grpSp>
          <p:nvGrpSpPr>
            <p:cNvPr id="18" name="Group 17">
              <a:extLst>
                <a:ext uri="{FF2B5EF4-FFF2-40B4-BE49-F238E27FC236}">
                  <a16:creationId xmlns:a16="http://schemas.microsoft.com/office/drawing/2014/main" id="{398D7070-E3A1-7E44-A3E0-4080F7440371}"/>
                </a:ext>
              </a:extLst>
            </p:cNvPr>
            <p:cNvGrpSpPr/>
            <p:nvPr/>
          </p:nvGrpSpPr>
          <p:grpSpPr>
            <a:xfrm>
              <a:off x="2476755" y="802384"/>
              <a:ext cx="3219922" cy="1844805"/>
              <a:chOff x="2476755" y="999603"/>
              <a:chExt cx="3219922" cy="1844805"/>
            </a:xfrm>
          </p:grpSpPr>
          <p:sp>
            <p:nvSpPr>
              <p:cNvPr id="8" name="TextBox 7">
                <a:extLst>
                  <a:ext uri="{FF2B5EF4-FFF2-40B4-BE49-F238E27FC236}">
                    <a16:creationId xmlns:a16="http://schemas.microsoft.com/office/drawing/2014/main" id="{B2A5BEF5-95F5-D443-9DFD-DA254B67690B}"/>
                  </a:ext>
                </a:extLst>
              </p:cNvPr>
              <p:cNvSpPr txBox="1"/>
              <p:nvPr/>
            </p:nvSpPr>
            <p:spPr>
              <a:xfrm>
                <a:off x="2722546" y="999603"/>
                <a:ext cx="2177391"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Week:1</a:t>
                </a:r>
                <a:r>
                  <a:rPr lang="en-US" dirty="0">
                    <a:highlight>
                      <a:srgbClr val="C0C0C0"/>
                    </a:highlight>
                    <a:latin typeface="Times New Roman" panose="02020603050405020304" pitchFamily="18" charset="0"/>
                    <a:cs typeface="Times New Roman" panose="02020603050405020304" pitchFamily="18" charset="0"/>
                    <a:sym typeface="Wingdings" pitchFamily="2" charset="2"/>
                  </a:rPr>
                  <a:t>: (</a:t>
                </a:r>
                <a:r>
                  <a:rPr lang="en-US" dirty="0">
                    <a:highlight>
                      <a:srgbClr val="C0C0C0"/>
                    </a:highlight>
                    <a:latin typeface="Times New Roman" panose="02020603050405020304" pitchFamily="18" charset="0"/>
                    <a:cs typeface="Times New Roman" panose="02020603050405020304" pitchFamily="18" charset="0"/>
                  </a:rPr>
                  <a:t>11-17 Dec).</a:t>
                </a:r>
              </a:p>
            </p:txBody>
          </p:sp>
          <p:sp>
            <p:nvSpPr>
              <p:cNvPr id="15" name="Donut 14">
                <a:extLst>
                  <a:ext uri="{FF2B5EF4-FFF2-40B4-BE49-F238E27FC236}">
                    <a16:creationId xmlns:a16="http://schemas.microsoft.com/office/drawing/2014/main" id="{DB690614-1B90-A44C-A5EF-61B11351DF50}"/>
                  </a:ext>
                </a:extLst>
              </p:cNvPr>
              <p:cNvSpPr/>
              <p:nvPr/>
            </p:nvSpPr>
            <p:spPr>
              <a:xfrm>
                <a:off x="3566354" y="1649982"/>
                <a:ext cx="914400" cy="416622"/>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a:extLst>
                  <a:ext uri="{FF2B5EF4-FFF2-40B4-BE49-F238E27FC236}">
                    <a16:creationId xmlns:a16="http://schemas.microsoft.com/office/drawing/2014/main" id="{365C5800-5435-E14A-9ADA-C51E073D76C9}"/>
                  </a:ext>
                </a:extLst>
              </p:cNvPr>
              <p:cNvSpPr/>
              <p:nvPr/>
            </p:nvSpPr>
            <p:spPr>
              <a:xfrm>
                <a:off x="5082818" y="2396844"/>
                <a:ext cx="613859" cy="447564"/>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Donut 23">
                <a:extLst>
                  <a:ext uri="{FF2B5EF4-FFF2-40B4-BE49-F238E27FC236}">
                    <a16:creationId xmlns:a16="http://schemas.microsoft.com/office/drawing/2014/main" id="{892EE61F-C01F-6345-BDFB-3484991AB98B}"/>
                  </a:ext>
                </a:extLst>
              </p:cNvPr>
              <p:cNvSpPr/>
              <p:nvPr/>
            </p:nvSpPr>
            <p:spPr>
              <a:xfrm rot="20275264">
                <a:off x="2476755" y="1710837"/>
                <a:ext cx="450297" cy="389826"/>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 name="TextBox 16">
            <a:extLst>
              <a:ext uri="{FF2B5EF4-FFF2-40B4-BE49-F238E27FC236}">
                <a16:creationId xmlns:a16="http://schemas.microsoft.com/office/drawing/2014/main" id="{5EA12CC0-761B-0940-A653-F218FD8C04E5}"/>
              </a:ext>
            </a:extLst>
          </p:cNvPr>
          <p:cNvSpPr txBox="1"/>
          <p:nvPr/>
        </p:nvSpPr>
        <p:spPr>
          <a:xfrm>
            <a:off x="5887308" y="4225521"/>
            <a:ext cx="6324167" cy="2062103"/>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MJO related, above-normal precipitation is likely over </a:t>
            </a:r>
          </a:p>
          <a:p>
            <a:r>
              <a:rPr lang="en-US" sz="1600" dirty="0">
                <a:latin typeface="Songti TC" panose="02010600040101010101" pitchFamily="2" charset="-120"/>
                <a:ea typeface="Songti TC" panose="02010600040101010101" pitchFamily="2" charset="-120"/>
              </a:rPr>
              <a:t>      western and Midwest United States </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For the next two weeks, the weather over Europe is expected to be dry</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Amazon likely be continued to receive above-average rainfall </a:t>
            </a:r>
          </a:p>
          <a:p>
            <a:r>
              <a:rPr lang="en-US" sz="1600" dirty="0">
                <a:latin typeface="Songti TC" panose="02010600040101010101" pitchFamily="2" charset="-120"/>
                <a:ea typeface="Songti TC" panose="02010600040101010101" pitchFamily="2" charset="-120"/>
              </a:rPr>
              <a:t>     during next month</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 Precipitation over Afghanistan- Pakistan region likely  between week </a:t>
            </a:r>
          </a:p>
          <a:p>
            <a:r>
              <a:rPr lang="en-US" sz="1600" dirty="0">
                <a:latin typeface="Songti TC" panose="02010600040101010101" pitchFamily="2" charset="-120"/>
                <a:ea typeface="Songti TC" panose="02010600040101010101" pitchFamily="2" charset="-120"/>
              </a:rPr>
              <a:t>      2-4, which is due to western disturbance, </a:t>
            </a:r>
          </a:p>
          <a:p>
            <a:endParaRPr lang="en-US" sz="1600" dirty="0">
              <a:latin typeface="Songti TC" panose="02010600040101010101" pitchFamily="2" charset="-120"/>
              <a:ea typeface="Songti TC" panose="02010600040101010101" pitchFamily="2" charset="-120"/>
            </a:endParaRPr>
          </a:p>
        </p:txBody>
      </p:sp>
      <p:sp>
        <p:nvSpPr>
          <p:cNvPr id="25" name="TextBox 24">
            <a:extLst>
              <a:ext uri="{FF2B5EF4-FFF2-40B4-BE49-F238E27FC236}">
                <a16:creationId xmlns:a16="http://schemas.microsoft.com/office/drawing/2014/main" id="{6241E4A7-E50B-9E40-8382-256E6948163D}"/>
              </a:ext>
            </a:extLst>
          </p:cNvPr>
          <p:cNvSpPr txBox="1"/>
          <p:nvPr/>
        </p:nvSpPr>
        <p:spPr>
          <a:xfrm>
            <a:off x="5178789" y="816536"/>
            <a:ext cx="2484976"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Forecast issue date Dec 10</a:t>
            </a:r>
            <a:r>
              <a:rPr lang="en-US" sz="1600" baseline="30000" dirty="0">
                <a:latin typeface="Times New Roman" panose="02020603050405020304" pitchFamily="18" charset="0"/>
                <a:cs typeface="Times New Roman" panose="02020603050405020304" pitchFamily="18" charset="0"/>
              </a:rPr>
              <a:t>th</a:t>
            </a:r>
          </a:p>
        </p:txBody>
      </p:sp>
      <p:grpSp>
        <p:nvGrpSpPr>
          <p:cNvPr id="34" name="Group 33">
            <a:extLst>
              <a:ext uri="{FF2B5EF4-FFF2-40B4-BE49-F238E27FC236}">
                <a16:creationId xmlns:a16="http://schemas.microsoft.com/office/drawing/2014/main" id="{20236C20-E3E0-AF4C-94A7-2A58AE7A0A3A}"/>
              </a:ext>
            </a:extLst>
          </p:cNvPr>
          <p:cNvGrpSpPr/>
          <p:nvPr/>
        </p:nvGrpSpPr>
        <p:grpSpPr>
          <a:xfrm>
            <a:off x="6713863" y="763047"/>
            <a:ext cx="4672584" cy="3417145"/>
            <a:chOff x="6713863" y="763047"/>
            <a:chExt cx="4672584" cy="3417145"/>
          </a:xfrm>
        </p:grpSpPr>
        <p:grpSp>
          <p:nvGrpSpPr>
            <p:cNvPr id="13" name="Group 12">
              <a:extLst>
                <a:ext uri="{FF2B5EF4-FFF2-40B4-BE49-F238E27FC236}">
                  <a16:creationId xmlns:a16="http://schemas.microsoft.com/office/drawing/2014/main" id="{2CC90B85-B701-264A-B636-29C4594AD7AF}"/>
                </a:ext>
              </a:extLst>
            </p:cNvPr>
            <p:cNvGrpSpPr/>
            <p:nvPr/>
          </p:nvGrpSpPr>
          <p:grpSpPr>
            <a:xfrm>
              <a:off x="6713863" y="763047"/>
              <a:ext cx="4672584" cy="3417145"/>
              <a:chOff x="6713863" y="915447"/>
              <a:chExt cx="4672584" cy="3417145"/>
            </a:xfrm>
          </p:grpSpPr>
          <p:grpSp>
            <p:nvGrpSpPr>
              <p:cNvPr id="12" name="Group 11">
                <a:extLst>
                  <a:ext uri="{FF2B5EF4-FFF2-40B4-BE49-F238E27FC236}">
                    <a16:creationId xmlns:a16="http://schemas.microsoft.com/office/drawing/2014/main" id="{ADE07399-F65B-2D48-B9AE-F6B16ACACFB3}"/>
                  </a:ext>
                </a:extLst>
              </p:cNvPr>
              <p:cNvGrpSpPr/>
              <p:nvPr/>
            </p:nvGrpSpPr>
            <p:grpSpPr>
              <a:xfrm>
                <a:off x="6713863" y="1131306"/>
                <a:ext cx="4672584" cy="3201286"/>
                <a:chOff x="6713863" y="1131306"/>
                <a:chExt cx="4672584" cy="3201286"/>
              </a:xfrm>
            </p:grpSpPr>
            <p:pic>
              <p:nvPicPr>
                <p:cNvPr id="7" name="Picture 6">
                  <a:extLst>
                    <a:ext uri="{FF2B5EF4-FFF2-40B4-BE49-F238E27FC236}">
                      <a16:creationId xmlns:a16="http://schemas.microsoft.com/office/drawing/2014/main" id="{8E21B156-90A2-7644-8F30-D2BE04893487}"/>
                    </a:ext>
                  </a:extLst>
                </p:cNvPr>
                <p:cNvPicPr>
                  <a:picLocks noChangeAspect="1"/>
                </p:cNvPicPr>
                <p:nvPr/>
              </p:nvPicPr>
              <p:blipFill>
                <a:blip r:embed="rId3"/>
                <a:stretch>
                  <a:fillRect/>
                </a:stretch>
              </p:blipFill>
              <p:spPr>
                <a:xfrm>
                  <a:off x="6713863" y="1131306"/>
                  <a:ext cx="4672584" cy="3201286"/>
                </a:xfrm>
                <a:prstGeom prst="rect">
                  <a:avLst/>
                </a:prstGeom>
              </p:spPr>
            </p:pic>
            <p:sp>
              <p:nvSpPr>
                <p:cNvPr id="26" name="Donut 25">
                  <a:extLst>
                    <a:ext uri="{FF2B5EF4-FFF2-40B4-BE49-F238E27FC236}">
                      <a16:creationId xmlns:a16="http://schemas.microsoft.com/office/drawing/2014/main" id="{0B2CF7FF-41F1-CE48-8E40-710B9F2B0776}"/>
                    </a:ext>
                  </a:extLst>
                </p:cNvPr>
                <p:cNvSpPr/>
                <p:nvPr/>
              </p:nvSpPr>
              <p:spPr>
                <a:xfrm rot="20275264" flipH="1" flipV="1">
                  <a:off x="7763490" y="1644290"/>
                  <a:ext cx="714344" cy="516207"/>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8C2F52F3-129F-AA4B-9021-1DE7BC5914F2}"/>
                    </a:ext>
                  </a:extLst>
                </p:cNvPr>
                <p:cNvSpPr/>
                <p:nvPr/>
              </p:nvSpPr>
              <p:spPr>
                <a:xfrm rot="20275264">
                  <a:off x="8477505" y="2275618"/>
                  <a:ext cx="450297" cy="389826"/>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CEB6B6C1-B0A1-1B49-9A21-C821E2EFB656}"/>
                    </a:ext>
                  </a:extLst>
                </p:cNvPr>
                <p:cNvSpPr/>
                <p:nvPr/>
              </p:nvSpPr>
              <p:spPr>
                <a:xfrm rot="20275264">
                  <a:off x="9087105" y="1627918"/>
                  <a:ext cx="450297" cy="389826"/>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a:extLst>
                  <a:ext uri="{FF2B5EF4-FFF2-40B4-BE49-F238E27FC236}">
                    <a16:creationId xmlns:a16="http://schemas.microsoft.com/office/drawing/2014/main" id="{F9A1F42B-665D-A34C-AF80-FFC3BEDF0BF5}"/>
                  </a:ext>
                </a:extLst>
              </p:cNvPr>
              <p:cNvSpPr txBox="1"/>
              <p:nvPr/>
            </p:nvSpPr>
            <p:spPr>
              <a:xfrm>
                <a:off x="8221275" y="915447"/>
                <a:ext cx="2294987"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Week:2 (18-31 Dec.)   </a:t>
                </a:r>
              </a:p>
            </p:txBody>
          </p:sp>
        </p:grpSp>
        <p:sp>
          <p:nvSpPr>
            <p:cNvPr id="31" name="Donut 30">
              <a:extLst>
                <a:ext uri="{FF2B5EF4-FFF2-40B4-BE49-F238E27FC236}">
                  <a16:creationId xmlns:a16="http://schemas.microsoft.com/office/drawing/2014/main" id="{67B012D5-4455-3646-8C18-D223C0348874}"/>
                </a:ext>
              </a:extLst>
            </p:cNvPr>
            <p:cNvSpPr/>
            <p:nvPr/>
          </p:nvSpPr>
          <p:spPr>
            <a:xfrm rot="20275264">
              <a:off x="9658605" y="1666018"/>
              <a:ext cx="450297" cy="389826"/>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a:extLst>
              <a:ext uri="{FF2B5EF4-FFF2-40B4-BE49-F238E27FC236}">
                <a16:creationId xmlns:a16="http://schemas.microsoft.com/office/drawing/2014/main" id="{A83D9164-CA47-5244-8DC7-F964E5D975AC}"/>
              </a:ext>
            </a:extLst>
          </p:cNvPr>
          <p:cNvGrpSpPr/>
          <p:nvPr/>
        </p:nvGrpSpPr>
        <p:grpSpPr>
          <a:xfrm>
            <a:off x="1399472" y="3302381"/>
            <a:ext cx="4718304" cy="3490450"/>
            <a:chOff x="1399472" y="3302381"/>
            <a:chExt cx="4718304" cy="3490450"/>
          </a:xfrm>
        </p:grpSpPr>
        <p:grpSp>
          <p:nvGrpSpPr>
            <p:cNvPr id="33" name="Group 32">
              <a:extLst>
                <a:ext uri="{FF2B5EF4-FFF2-40B4-BE49-F238E27FC236}">
                  <a16:creationId xmlns:a16="http://schemas.microsoft.com/office/drawing/2014/main" id="{ABA5841B-2E59-4348-86F1-B2CF66FF5ED4}"/>
                </a:ext>
              </a:extLst>
            </p:cNvPr>
            <p:cNvGrpSpPr/>
            <p:nvPr/>
          </p:nvGrpSpPr>
          <p:grpSpPr>
            <a:xfrm>
              <a:off x="1399472" y="3302381"/>
              <a:ext cx="4718304" cy="3490450"/>
              <a:chOff x="1399472" y="3302381"/>
              <a:chExt cx="4718304" cy="3490450"/>
            </a:xfrm>
          </p:grpSpPr>
          <p:pic>
            <p:nvPicPr>
              <p:cNvPr id="30" name="Picture 29">
                <a:extLst>
                  <a:ext uri="{FF2B5EF4-FFF2-40B4-BE49-F238E27FC236}">
                    <a16:creationId xmlns:a16="http://schemas.microsoft.com/office/drawing/2014/main" id="{E6737FAB-B429-7544-A0F2-49DFC5F1443F}"/>
                  </a:ext>
                </a:extLst>
              </p:cNvPr>
              <p:cNvPicPr>
                <a:picLocks noChangeAspect="1"/>
              </p:cNvPicPr>
              <p:nvPr/>
            </p:nvPicPr>
            <p:blipFill>
              <a:blip r:embed="rId4"/>
              <a:stretch>
                <a:fillRect/>
              </a:stretch>
            </p:blipFill>
            <p:spPr>
              <a:xfrm>
                <a:off x="1399472" y="3489200"/>
                <a:ext cx="4718304" cy="3303631"/>
              </a:xfrm>
              <a:prstGeom prst="rect">
                <a:avLst/>
              </a:prstGeom>
            </p:spPr>
          </p:pic>
          <p:grpSp>
            <p:nvGrpSpPr>
              <p:cNvPr id="16" name="Group 15">
                <a:extLst>
                  <a:ext uri="{FF2B5EF4-FFF2-40B4-BE49-F238E27FC236}">
                    <a16:creationId xmlns:a16="http://schemas.microsoft.com/office/drawing/2014/main" id="{B9256982-196E-AA41-8D0D-381253549ADC}"/>
                  </a:ext>
                </a:extLst>
              </p:cNvPr>
              <p:cNvGrpSpPr/>
              <p:nvPr/>
            </p:nvGrpSpPr>
            <p:grpSpPr>
              <a:xfrm>
                <a:off x="2404472" y="3302381"/>
                <a:ext cx="2942211" cy="1802328"/>
                <a:chOff x="2350685" y="2800363"/>
                <a:chExt cx="2942211" cy="1802328"/>
              </a:xfrm>
            </p:grpSpPr>
            <p:sp>
              <p:nvSpPr>
                <p:cNvPr id="14" name="TextBox 13">
                  <a:extLst>
                    <a:ext uri="{FF2B5EF4-FFF2-40B4-BE49-F238E27FC236}">
                      <a16:creationId xmlns:a16="http://schemas.microsoft.com/office/drawing/2014/main" id="{28598D59-A11D-AB44-8013-31D1283A9786}"/>
                    </a:ext>
                  </a:extLst>
                </p:cNvPr>
                <p:cNvSpPr txBox="1"/>
                <p:nvPr/>
              </p:nvSpPr>
              <p:spPr>
                <a:xfrm>
                  <a:off x="2560288" y="2800363"/>
                  <a:ext cx="2732608"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Week:3+4 (25 Dec.-7 Jan.) </a:t>
                  </a:r>
                </a:p>
              </p:txBody>
            </p:sp>
            <p:sp>
              <p:nvSpPr>
                <p:cNvPr id="20" name="Donut 19">
                  <a:extLst>
                    <a:ext uri="{FF2B5EF4-FFF2-40B4-BE49-F238E27FC236}">
                      <a16:creationId xmlns:a16="http://schemas.microsoft.com/office/drawing/2014/main" id="{03C9C5AB-9ADD-C045-8C58-4BE24933A3E4}"/>
                    </a:ext>
                  </a:extLst>
                </p:cNvPr>
                <p:cNvSpPr/>
                <p:nvPr/>
              </p:nvSpPr>
              <p:spPr>
                <a:xfrm>
                  <a:off x="2930019" y="4081673"/>
                  <a:ext cx="749994" cy="521018"/>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a:extLst>
                    <a:ext uri="{FF2B5EF4-FFF2-40B4-BE49-F238E27FC236}">
                      <a16:creationId xmlns:a16="http://schemas.microsoft.com/office/drawing/2014/main" id="{3441F3BC-818B-FC4A-9BA9-4E258C34A43A}"/>
                    </a:ext>
                  </a:extLst>
                </p:cNvPr>
                <p:cNvSpPr/>
                <p:nvPr/>
              </p:nvSpPr>
              <p:spPr>
                <a:xfrm>
                  <a:off x="2350685" y="3572850"/>
                  <a:ext cx="506777" cy="416622"/>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32" name="Donut 31">
              <a:extLst>
                <a:ext uri="{FF2B5EF4-FFF2-40B4-BE49-F238E27FC236}">
                  <a16:creationId xmlns:a16="http://schemas.microsoft.com/office/drawing/2014/main" id="{BE1D5BCD-45BF-8746-9B33-81003EECE2BE}"/>
                </a:ext>
              </a:extLst>
            </p:cNvPr>
            <p:cNvSpPr/>
            <p:nvPr/>
          </p:nvSpPr>
          <p:spPr>
            <a:xfrm>
              <a:off x="4241106" y="4069341"/>
              <a:ext cx="749994" cy="521018"/>
            </a:xfrm>
            <a:prstGeom prst="donut">
              <a:avLst>
                <a:gd name="adj" fmla="val 2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6956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21D499-5A9F-1A4C-8AE0-7634F5B41DED}"/>
              </a:ext>
            </a:extLst>
          </p:cNvPr>
          <p:cNvPicPr>
            <a:picLocks noChangeAspect="1"/>
          </p:cNvPicPr>
          <p:nvPr/>
        </p:nvPicPr>
        <p:blipFill>
          <a:blip r:embed="rId2"/>
          <a:stretch>
            <a:fillRect/>
          </a:stretch>
        </p:blipFill>
        <p:spPr>
          <a:xfrm>
            <a:off x="933606" y="3680130"/>
            <a:ext cx="4645152" cy="3234582"/>
          </a:xfrm>
          <a:prstGeom prst="rect">
            <a:avLst/>
          </a:prstGeom>
        </p:spPr>
      </p:pic>
      <p:pic>
        <p:nvPicPr>
          <p:cNvPr id="8" name="Picture 7">
            <a:extLst>
              <a:ext uri="{FF2B5EF4-FFF2-40B4-BE49-F238E27FC236}">
                <a16:creationId xmlns:a16="http://schemas.microsoft.com/office/drawing/2014/main" id="{D3105C50-DE15-2144-A8DF-365A620D55FC}"/>
              </a:ext>
            </a:extLst>
          </p:cNvPr>
          <p:cNvPicPr>
            <a:picLocks noChangeAspect="1"/>
          </p:cNvPicPr>
          <p:nvPr/>
        </p:nvPicPr>
        <p:blipFill>
          <a:blip r:embed="rId3"/>
          <a:stretch>
            <a:fillRect/>
          </a:stretch>
        </p:blipFill>
        <p:spPr>
          <a:xfrm>
            <a:off x="6477000" y="1266147"/>
            <a:ext cx="4654296" cy="3199829"/>
          </a:xfrm>
          <a:prstGeom prst="rect">
            <a:avLst/>
          </a:prstGeom>
        </p:spPr>
      </p:pic>
      <p:pic>
        <p:nvPicPr>
          <p:cNvPr id="4" name="Picture 3">
            <a:extLst>
              <a:ext uri="{FF2B5EF4-FFF2-40B4-BE49-F238E27FC236}">
                <a16:creationId xmlns:a16="http://schemas.microsoft.com/office/drawing/2014/main" id="{D51D23E5-A5D3-D543-9FE6-7D0B5E787876}"/>
              </a:ext>
            </a:extLst>
          </p:cNvPr>
          <p:cNvPicPr>
            <a:picLocks noChangeAspect="1"/>
          </p:cNvPicPr>
          <p:nvPr/>
        </p:nvPicPr>
        <p:blipFill rotWithShape="1">
          <a:blip r:embed="rId4"/>
          <a:srcRect b="23273"/>
          <a:stretch/>
        </p:blipFill>
        <p:spPr>
          <a:xfrm>
            <a:off x="965416" y="1231739"/>
            <a:ext cx="4645152" cy="2448391"/>
          </a:xfrm>
          <a:prstGeom prst="rect">
            <a:avLst/>
          </a:prstGeom>
        </p:spPr>
      </p:pic>
      <p:sp>
        <p:nvSpPr>
          <p:cNvPr id="20" name="TextBox 19">
            <a:extLst>
              <a:ext uri="{FF2B5EF4-FFF2-40B4-BE49-F238E27FC236}">
                <a16:creationId xmlns:a16="http://schemas.microsoft.com/office/drawing/2014/main" id="{438A4435-177B-5E42-A3E3-0313BB4A2871}"/>
              </a:ext>
            </a:extLst>
          </p:cNvPr>
          <p:cNvSpPr txBox="1"/>
          <p:nvPr/>
        </p:nvSpPr>
        <p:spPr>
          <a:xfrm>
            <a:off x="5007611" y="1026602"/>
            <a:ext cx="2691763"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Forecast starting date Dec 10</a:t>
            </a:r>
            <a:r>
              <a:rPr lang="en-US" sz="1600" baseline="30000" dirty="0">
                <a:latin typeface="Times New Roman" panose="02020603050405020304" pitchFamily="18" charset="0"/>
                <a:cs typeface="Times New Roman" panose="02020603050405020304" pitchFamily="18" charset="0"/>
              </a:rPr>
              <a:t>th</a:t>
            </a:r>
          </a:p>
        </p:txBody>
      </p:sp>
      <p:sp>
        <p:nvSpPr>
          <p:cNvPr id="17" name="Title 1">
            <a:extLst>
              <a:ext uri="{FF2B5EF4-FFF2-40B4-BE49-F238E27FC236}">
                <a16:creationId xmlns:a16="http://schemas.microsoft.com/office/drawing/2014/main" id="{64E2A981-925C-264B-8A02-D0376BE3EED6}"/>
              </a:ext>
            </a:extLst>
          </p:cNvPr>
          <p:cNvSpPr>
            <a:spLocks noGrp="1"/>
          </p:cNvSpPr>
          <p:nvPr>
            <p:ph type="title"/>
          </p:nvPr>
        </p:nvSpPr>
        <p:spPr>
          <a:xfrm>
            <a:off x="838200" y="366011"/>
            <a:ext cx="10515600" cy="605031"/>
          </a:xfrm>
        </p:spPr>
        <p:txBody>
          <a:bodyPr>
            <a:normAutofit/>
          </a:bodyPr>
          <a:lstStyle/>
          <a:p>
            <a:pPr algn="ctr"/>
            <a:r>
              <a:rPr lang="en-US" sz="3600" dirty="0">
                <a:solidFill>
                  <a:srgbClr val="0432FF"/>
                </a:solidFill>
                <a:latin typeface="Songti TC" panose="02010600040101010101" pitchFamily="2" charset="-120"/>
                <a:ea typeface="Songti TC" panose="02010600040101010101" pitchFamily="2" charset="-120"/>
                <a:cs typeface="Times New Roman" panose="02020603050405020304" pitchFamily="18" charset="0"/>
              </a:rPr>
              <a:t>IRI Sub-seasonal Forecast : Near-Surface Temperature</a:t>
            </a:r>
          </a:p>
        </p:txBody>
      </p:sp>
      <p:sp>
        <p:nvSpPr>
          <p:cNvPr id="19" name="TextBox 18">
            <a:extLst>
              <a:ext uri="{FF2B5EF4-FFF2-40B4-BE49-F238E27FC236}">
                <a16:creationId xmlns:a16="http://schemas.microsoft.com/office/drawing/2014/main" id="{90AD89E2-ED48-B34F-875F-88EE0016F3B1}"/>
              </a:ext>
            </a:extLst>
          </p:cNvPr>
          <p:cNvSpPr txBox="1"/>
          <p:nvPr/>
        </p:nvSpPr>
        <p:spPr>
          <a:xfrm>
            <a:off x="6096000" y="4903003"/>
            <a:ext cx="5965095" cy="1077218"/>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Below normal temperature is likely over  western Canada </a:t>
            </a:r>
          </a:p>
          <a:p>
            <a:r>
              <a:rPr lang="en-US" sz="1600" dirty="0">
                <a:latin typeface="Songti TC" panose="02010600040101010101" pitchFamily="2" charset="-120"/>
                <a:ea typeface="Songti TC" panose="02010600040101010101" pitchFamily="2" charset="-120"/>
              </a:rPr>
              <a:t>      and United States</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Above normal temperature is likely over eastern United States</a:t>
            </a:r>
          </a:p>
          <a:p>
            <a:pPr marL="285750" indent="-285750">
              <a:buFont typeface="Arial" panose="020B0604020202020204" pitchFamily="34" charset="0"/>
              <a:buChar char="•"/>
            </a:pPr>
            <a:r>
              <a:rPr lang="en-US" sz="1600" dirty="0">
                <a:latin typeface="Songti TC" panose="02010600040101010101" pitchFamily="2" charset="-120"/>
                <a:ea typeface="Songti TC" panose="02010600040101010101" pitchFamily="2" charset="-120"/>
              </a:rPr>
              <a:t>Above average temperature is likely over central and north Africa</a:t>
            </a:r>
          </a:p>
        </p:txBody>
      </p:sp>
      <p:sp>
        <p:nvSpPr>
          <p:cNvPr id="16" name="TextBox 15">
            <a:extLst>
              <a:ext uri="{FF2B5EF4-FFF2-40B4-BE49-F238E27FC236}">
                <a16:creationId xmlns:a16="http://schemas.microsoft.com/office/drawing/2014/main" id="{47661741-D7C5-7A41-B5B3-4C6724063820}"/>
              </a:ext>
            </a:extLst>
          </p:cNvPr>
          <p:cNvSpPr txBox="1"/>
          <p:nvPr/>
        </p:nvSpPr>
        <p:spPr>
          <a:xfrm>
            <a:off x="2138633" y="1047073"/>
            <a:ext cx="2235099"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Week:1</a:t>
            </a:r>
            <a:r>
              <a:rPr lang="en-US" dirty="0">
                <a:highlight>
                  <a:srgbClr val="C0C0C0"/>
                </a:highlight>
                <a:latin typeface="Times New Roman" panose="02020603050405020304" pitchFamily="18" charset="0"/>
                <a:cs typeface="Times New Roman" panose="02020603050405020304" pitchFamily="18" charset="0"/>
                <a:sym typeface="Wingdings" pitchFamily="2" charset="2"/>
              </a:rPr>
              <a:t>: (</a:t>
            </a:r>
            <a:r>
              <a:rPr lang="en-US" dirty="0">
                <a:highlight>
                  <a:srgbClr val="C0C0C0"/>
                </a:highlight>
                <a:latin typeface="Times New Roman" panose="02020603050405020304" pitchFamily="18" charset="0"/>
                <a:cs typeface="Times New Roman" panose="02020603050405020304" pitchFamily="18" charset="0"/>
              </a:rPr>
              <a:t>11-17 Dec.).</a:t>
            </a:r>
          </a:p>
        </p:txBody>
      </p:sp>
      <p:sp>
        <p:nvSpPr>
          <p:cNvPr id="18" name="TextBox 17">
            <a:extLst>
              <a:ext uri="{FF2B5EF4-FFF2-40B4-BE49-F238E27FC236}">
                <a16:creationId xmlns:a16="http://schemas.microsoft.com/office/drawing/2014/main" id="{0BFF51F0-46A9-E04F-89C1-0551211B1D92}"/>
              </a:ext>
            </a:extLst>
          </p:cNvPr>
          <p:cNvSpPr txBox="1"/>
          <p:nvPr/>
        </p:nvSpPr>
        <p:spPr>
          <a:xfrm>
            <a:off x="7864224" y="1041239"/>
            <a:ext cx="2305631"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Week:2 (18-31 Nov.)   </a:t>
            </a:r>
          </a:p>
        </p:txBody>
      </p:sp>
      <p:sp>
        <p:nvSpPr>
          <p:cNvPr id="23" name="TextBox 22">
            <a:extLst>
              <a:ext uri="{FF2B5EF4-FFF2-40B4-BE49-F238E27FC236}">
                <a16:creationId xmlns:a16="http://schemas.microsoft.com/office/drawing/2014/main" id="{5CB42449-E413-3049-BAB1-D80D2B522019}"/>
              </a:ext>
            </a:extLst>
          </p:cNvPr>
          <p:cNvSpPr txBox="1"/>
          <p:nvPr/>
        </p:nvSpPr>
        <p:spPr>
          <a:xfrm>
            <a:off x="2138633" y="3497955"/>
            <a:ext cx="2732608" cy="369332"/>
          </a:xfrm>
          <a:prstGeom prst="rect">
            <a:avLst/>
          </a:prstGeom>
          <a:noFill/>
        </p:spPr>
        <p:txBody>
          <a:bodyPr wrap="none" rtlCol="0">
            <a:spAutoFit/>
          </a:bodyPr>
          <a:lstStyle/>
          <a:p>
            <a:r>
              <a:rPr lang="en-US" dirty="0">
                <a:highlight>
                  <a:srgbClr val="C0C0C0"/>
                </a:highlight>
                <a:latin typeface="Times New Roman" panose="02020603050405020304" pitchFamily="18" charset="0"/>
                <a:cs typeface="Times New Roman" panose="02020603050405020304" pitchFamily="18" charset="0"/>
              </a:rPr>
              <a:t>Week:3+4 (25 Dec.-7 Jan.) </a:t>
            </a:r>
          </a:p>
        </p:txBody>
      </p:sp>
    </p:spTree>
    <p:extLst>
      <p:ext uri="{BB962C8B-B14F-4D97-AF65-F5344CB8AC3E}">
        <p14:creationId xmlns:p14="http://schemas.microsoft.com/office/powerpoint/2010/main" val="2120161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19345</TotalTime>
  <Words>552</Words>
  <Application>Microsoft Macintosh PowerPoint</Application>
  <PresentationFormat>Widescreen</PresentationFormat>
  <Paragraphs>78</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Songti TC</vt:lpstr>
      <vt:lpstr>Arial</vt:lpstr>
      <vt:lpstr>Calibri</vt:lpstr>
      <vt:lpstr>Calibri Light</vt:lpstr>
      <vt:lpstr>Gill Sans</vt:lpstr>
      <vt:lpstr>Gill Sans Light</vt:lpstr>
      <vt:lpstr>Times New Roman</vt:lpstr>
      <vt:lpstr>Office Theme</vt:lpstr>
      <vt:lpstr>PowerPoint Presentation</vt:lpstr>
      <vt:lpstr>Sub-seasonal climate drivers</vt:lpstr>
      <vt:lpstr>Sub-seasonal climate drivers</vt:lpstr>
      <vt:lpstr>Current and Past evolution of the MJO</vt:lpstr>
      <vt:lpstr>Current and Past evolution of the MJO Wheeler-Hendon Indices</vt:lpstr>
      <vt:lpstr>MJO 15-day Forecast from NCEP GEFS model</vt:lpstr>
      <vt:lpstr>Sub-seasonal Forecast: Weather Regimes</vt:lpstr>
      <vt:lpstr>IRI Sub-seasonal Forecast: Precipitation</vt:lpstr>
      <vt:lpstr>IRI Sub-seasonal Forecast : Near-Surface Temperature</vt:lpstr>
      <vt:lpstr>IRI Sub-seasonal Forecast : Attribution</vt:lpstr>
      <vt:lpstr>IRI Sub-seasonal Forecast : Updated today</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Forecast Forum: Nov, 2019 Briefing</dc:title>
  <dc:creator>Microsoft Office User</dc:creator>
  <cp:lastModifiedBy>Microsoft Office User</cp:lastModifiedBy>
  <cp:revision>91</cp:revision>
  <dcterms:created xsi:type="dcterms:W3CDTF">2020-01-07T18:58:08Z</dcterms:created>
  <dcterms:modified xsi:type="dcterms:W3CDTF">2021-12-16T18:47:05Z</dcterms:modified>
</cp:coreProperties>
</file>