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009" r:id="rId2"/>
    <p:sldId id="4011" r:id="rId3"/>
    <p:sldId id="4019" r:id="rId4"/>
    <p:sldId id="4025" r:id="rId5"/>
    <p:sldId id="4026" r:id="rId6"/>
    <p:sldId id="291" r:id="rId7"/>
    <p:sldId id="304" r:id="rId8"/>
    <p:sldId id="4020" r:id="rId9"/>
    <p:sldId id="4022" r:id="rId10"/>
    <p:sldId id="4021" r:id="rId11"/>
    <p:sldId id="293" r:id="rId12"/>
    <p:sldId id="4023" r:id="rId13"/>
    <p:sldId id="4024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4"/>
    <p:restoredTop sz="95398"/>
  </p:normalViewPr>
  <p:slideViewPr>
    <p:cSldViewPr snapToGrid="0" snapToObjects="1">
      <p:cViewPr varScale="1">
        <p:scale>
          <a:sx n="103" d="100"/>
          <a:sy n="103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2077" y="3115076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341634" y="686275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Sep. 15,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529253" y="3892129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3 &amp;4)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660939" y="967340"/>
            <a:ext cx="3412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rainfall is likely over maritime continent and eastern Australia region</a:t>
            </a: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888918" y="2916429"/>
            <a:ext cx="1290042" cy="75244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6000617" y="2514736"/>
            <a:ext cx="894126" cy="48812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 rot="1023724">
            <a:off x="4186006" y="2832832"/>
            <a:ext cx="1267799" cy="33855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35061" y="598008"/>
            <a:ext cx="266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Week:34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(24 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 Oct.).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07097" y="586355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date: 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9CD73E-9CBA-B5D9-320C-5B9D2B3FB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1"/>
          <a:stretch/>
        </p:blipFill>
        <p:spPr>
          <a:xfrm>
            <a:off x="996460" y="5827859"/>
            <a:ext cx="7555790" cy="864266"/>
          </a:xfrm>
          <a:prstGeom prst="rect">
            <a:avLst/>
          </a:prstGeom>
        </p:spPr>
      </p:pic>
      <p:sp>
        <p:nvSpPr>
          <p:cNvPr id="19" name="Donut 18">
            <a:extLst>
              <a:ext uri="{FF2B5EF4-FFF2-40B4-BE49-F238E27FC236}">
                <a16:creationId xmlns:a16="http://schemas.microsoft.com/office/drawing/2014/main" id="{952D8C27-B317-DFFA-AEE7-43D686CD21E8}"/>
              </a:ext>
            </a:extLst>
          </p:cNvPr>
          <p:cNvSpPr/>
          <p:nvPr/>
        </p:nvSpPr>
        <p:spPr>
          <a:xfrm>
            <a:off x="6750893" y="2895733"/>
            <a:ext cx="1060082" cy="695636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7A192B7F-B9FB-8FDD-1764-E1B66800485C}"/>
              </a:ext>
            </a:extLst>
          </p:cNvPr>
          <p:cNvSpPr/>
          <p:nvPr/>
        </p:nvSpPr>
        <p:spPr>
          <a:xfrm rot="611931">
            <a:off x="4443916" y="2528034"/>
            <a:ext cx="1267799" cy="33855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890E23-1876-F414-7615-C8A2EC17A18F}"/>
              </a:ext>
            </a:extLst>
          </p:cNvPr>
          <p:cNvSpPr txBox="1"/>
          <p:nvPr/>
        </p:nvSpPr>
        <p:spPr>
          <a:xfrm>
            <a:off x="8660939" y="2485432"/>
            <a:ext cx="615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Wet rainfall anomalies are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likely in Alaskan region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299A0-BA40-5C9B-6A43-903D6DB773DA}"/>
              </a:ext>
            </a:extLst>
          </p:cNvPr>
          <p:cNvSpPr txBox="1"/>
          <p:nvPr/>
        </p:nvSpPr>
        <p:spPr>
          <a:xfrm>
            <a:off x="8728954" y="4468792"/>
            <a:ext cx="334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Dry rainfall anomalies are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equatorial  Pacific 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DA19CB-38BD-72C4-E391-AE9EF76E8D0C}"/>
              </a:ext>
            </a:extLst>
          </p:cNvPr>
          <p:cNvSpPr txBox="1"/>
          <p:nvPr/>
        </p:nvSpPr>
        <p:spPr>
          <a:xfrm>
            <a:off x="8695177" y="3529808"/>
            <a:ext cx="615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Wet rainfall anomalies are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likely in sub central Africa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212E4-F038-DAE6-FA5B-3180C8D5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3" y="936100"/>
            <a:ext cx="8542315" cy="48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24" y="271038"/>
            <a:ext cx="11042162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(week:1)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3"/>
          <a:stretch/>
        </p:blipFill>
        <p:spPr>
          <a:xfrm>
            <a:off x="373835" y="5912270"/>
            <a:ext cx="8019478" cy="879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534F8-E3AD-B94D-BFA3-8FC53E3431CF}"/>
              </a:ext>
            </a:extLst>
          </p:cNvPr>
          <p:cNvSpPr txBox="1"/>
          <p:nvPr/>
        </p:nvSpPr>
        <p:spPr>
          <a:xfrm>
            <a:off x="8220874" y="1073193"/>
            <a:ext cx="391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near surface temperature is likely over  Northwest USA, eastern Canada and Alaska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3064088">
            <a:off x="1570366" y="2047806"/>
            <a:ext cx="1290042" cy="52713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8099875">
            <a:off x="2857029" y="3095542"/>
            <a:ext cx="1158139" cy="73184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C1E7DF4-B4CA-85B8-0792-4F501A35C99F}"/>
              </a:ext>
            </a:extLst>
          </p:cNvPr>
          <p:cNvSpPr/>
          <p:nvPr/>
        </p:nvSpPr>
        <p:spPr>
          <a:xfrm>
            <a:off x="4383574" y="1900374"/>
            <a:ext cx="910954" cy="70873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6D9D3-C4DD-FB91-7A16-6693046C3D5C}"/>
              </a:ext>
            </a:extLst>
          </p:cNvPr>
          <p:cNvSpPr txBox="1"/>
          <p:nvPr/>
        </p:nvSpPr>
        <p:spPr>
          <a:xfrm>
            <a:off x="8239726" y="2659660"/>
            <a:ext cx="39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Indian and Pakistan regions</a:t>
            </a: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86780932-10DC-22D8-5A73-D3298037BE93}"/>
              </a:ext>
            </a:extLst>
          </p:cNvPr>
          <p:cNvSpPr/>
          <p:nvPr/>
        </p:nvSpPr>
        <p:spPr>
          <a:xfrm>
            <a:off x="5925160" y="2422055"/>
            <a:ext cx="405302" cy="35445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5AB6B-2BE9-56ED-882C-4D83FB500A55}"/>
              </a:ext>
            </a:extLst>
          </p:cNvPr>
          <p:cNvSpPr txBox="1"/>
          <p:nvPr/>
        </p:nvSpPr>
        <p:spPr>
          <a:xfrm>
            <a:off x="8281372" y="3613566"/>
            <a:ext cx="39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over Eastern Australia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ABE48-815B-1023-7590-084D654194AD}"/>
              </a:ext>
            </a:extLst>
          </p:cNvPr>
          <p:cNvSpPr txBox="1"/>
          <p:nvPr/>
        </p:nvSpPr>
        <p:spPr>
          <a:xfrm>
            <a:off x="8239726" y="4579096"/>
            <a:ext cx="39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central Africa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4CDBD-1DE3-F497-507F-9AD03AF6094C}"/>
              </a:ext>
            </a:extLst>
          </p:cNvPr>
          <p:cNvSpPr txBox="1"/>
          <p:nvPr/>
        </p:nvSpPr>
        <p:spPr>
          <a:xfrm>
            <a:off x="8204092" y="1934592"/>
            <a:ext cx="39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near surface temperature is likely over Brazil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60072-F4C3-0E33-6A5B-61CEBE07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0" y="1073193"/>
            <a:ext cx="8021311" cy="45995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99F186D-969E-C1F5-65AE-93DD905A0FA8}"/>
              </a:ext>
            </a:extLst>
          </p:cNvPr>
          <p:cNvSpPr txBox="1"/>
          <p:nvPr/>
        </p:nvSpPr>
        <p:spPr>
          <a:xfrm>
            <a:off x="1700948" y="759371"/>
            <a:ext cx="22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-16. Sep.).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8E77AF-C9B5-7138-3766-BA4311A32D76}"/>
              </a:ext>
            </a:extLst>
          </p:cNvPr>
          <p:cNvSpPr txBox="1"/>
          <p:nvPr/>
        </p:nvSpPr>
        <p:spPr>
          <a:xfrm>
            <a:off x="4672984" y="747718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date: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96" y="297734"/>
            <a:ext cx="11006407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(Week:2)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3"/>
          <a:stretch/>
        </p:blipFill>
        <p:spPr>
          <a:xfrm>
            <a:off x="514515" y="5977242"/>
            <a:ext cx="8019478" cy="879979"/>
          </a:xfrm>
          <a:prstGeom prst="rect">
            <a:avLst/>
          </a:prstGeom>
        </p:spPr>
      </p:pic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3064088">
            <a:off x="1570366" y="2047806"/>
            <a:ext cx="1290042" cy="52713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508184">
            <a:off x="2786689" y="2919692"/>
            <a:ext cx="1158139" cy="73184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C1E7DF4-B4CA-85B8-0792-4F501A35C99F}"/>
              </a:ext>
            </a:extLst>
          </p:cNvPr>
          <p:cNvSpPr/>
          <p:nvPr/>
        </p:nvSpPr>
        <p:spPr>
          <a:xfrm>
            <a:off x="4524254" y="1619014"/>
            <a:ext cx="910954" cy="70873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86780932-10DC-22D8-5A73-D3298037BE93}"/>
              </a:ext>
            </a:extLst>
          </p:cNvPr>
          <p:cNvSpPr/>
          <p:nvPr/>
        </p:nvSpPr>
        <p:spPr>
          <a:xfrm>
            <a:off x="5925160" y="2422055"/>
            <a:ext cx="405302" cy="35445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BD83FF05-6F0E-2A7E-6077-9FCDA4A2CFE7}"/>
              </a:ext>
            </a:extLst>
          </p:cNvPr>
          <p:cNvSpPr/>
          <p:nvPr/>
        </p:nvSpPr>
        <p:spPr>
          <a:xfrm>
            <a:off x="4061192" y="2597895"/>
            <a:ext cx="1688977" cy="54037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FD356-836B-2662-4C73-FEEFBBA79244}"/>
              </a:ext>
            </a:extLst>
          </p:cNvPr>
          <p:cNvSpPr txBox="1"/>
          <p:nvPr/>
        </p:nvSpPr>
        <p:spPr>
          <a:xfrm>
            <a:off x="1180993" y="831089"/>
            <a:ext cx="221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(17-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Sep.).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250083-4013-910B-C276-A110B0C7CFB4}"/>
              </a:ext>
            </a:extLst>
          </p:cNvPr>
          <p:cNvSpPr txBox="1"/>
          <p:nvPr/>
        </p:nvSpPr>
        <p:spPr>
          <a:xfrm>
            <a:off x="4153029" y="844150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issued date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C41D3-0E19-7E63-7DE4-6F4FE0C3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4" y="1175470"/>
            <a:ext cx="8183046" cy="46606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EA49513-E667-5F15-0764-F56D1EE71759}"/>
              </a:ext>
            </a:extLst>
          </p:cNvPr>
          <p:cNvSpPr txBox="1"/>
          <p:nvPr/>
        </p:nvSpPr>
        <p:spPr>
          <a:xfrm>
            <a:off x="8325333" y="2358471"/>
            <a:ext cx="390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China, northern Africa and large parts of South America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9A94EF-1CFA-610E-4065-A2B448350558}"/>
              </a:ext>
            </a:extLst>
          </p:cNvPr>
          <p:cNvSpPr txBox="1"/>
          <p:nvPr/>
        </p:nvSpPr>
        <p:spPr>
          <a:xfrm>
            <a:off x="8325333" y="3208071"/>
            <a:ext cx="397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over sub Saharan Africa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77DDBE-97E4-6C5B-E602-457255BF5543}"/>
              </a:ext>
            </a:extLst>
          </p:cNvPr>
          <p:cNvSpPr txBox="1"/>
          <p:nvPr/>
        </p:nvSpPr>
        <p:spPr>
          <a:xfrm>
            <a:off x="8339307" y="4144023"/>
            <a:ext cx="382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Southern Australia,  India, eastern parts of Canada and Russia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81C51-4FDD-D4A2-679A-94D08DE09624}"/>
              </a:ext>
            </a:extLst>
          </p:cNvPr>
          <p:cNvSpPr txBox="1"/>
          <p:nvPr/>
        </p:nvSpPr>
        <p:spPr>
          <a:xfrm>
            <a:off x="8326950" y="1319268"/>
            <a:ext cx="390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southern and southeast states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352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33921"/>
            <a:ext cx="111887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 3-4)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3"/>
          <a:stretch/>
        </p:blipFill>
        <p:spPr>
          <a:xfrm>
            <a:off x="194922" y="5829896"/>
            <a:ext cx="8019478" cy="879979"/>
          </a:xfrm>
          <a:prstGeom prst="rect">
            <a:avLst/>
          </a:prstGeom>
        </p:spPr>
      </p:pic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1167632">
            <a:off x="2037807" y="2282642"/>
            <a:ext cx="911103" cy="43504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508184">
            <a:off x="2964396" y="3052152"/>
            <a:ext cx="1006023" cy="39175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BD83FF05-6F0E-2A7E-6077-9FCDA4A2CFE7}"/>
              </a:ext>
            </a:extLst>
          </p:cNvPr>
          <p:cNvSpPr/>
          <p:nvPr/>
        </p:nvSpPr>
        <p:spPr>
          <a:xfrm>
            <a:off x="4061192" y="2597895"/>
            <a:ext cx="1688977" cy="54037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685BC-4179-5473-596F-AE0D0EDE27F4}"/>
              </a:ext>
            </a:extLst>
          </p:cNvPr>
          <p:cNvSpPr txBox="1"/>
          <p:nvPr/>
        </p:nvSpPr>
        <p:spPr>
          <a:xfrm>
            <a:off x="1361321" y="1010382"/>
            <a:ext cx="266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Week:34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(24 Sep.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Oct.).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4B2FD7-F2D1-1A62-610B-DF5AB5557535}"/>
              </a:ext>
            </a:extLst>
          </p:cNvPr>
          <p:cNvSpPr txBox="1"/>
          <p:nvPr/>
        </p:nvSpPr>
        <p:spPr>
          <a:xfrm>
            <a:off x="4333357" y="998729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date: 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CADFD-3FE4-19FC-51C8-1CBAF0A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1" y="1323981"/>
            <a:ext cx="8019477" cy="45674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7722D3-FB8B-7C8A-E6FF-B0A3069F7AE6}"/>
              </a:ext>
            </a:extLst>
          </p:cNvPr>
          <p:cNvSpPr txBox="1"/>
          <p:nvPr/>
        </p:nvSpPr>
        <p:spPr>
          <a:xfrm>
            <a:off x="8214398" y="1609516"/>
            <a:ext cx="390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Near  normal surface temperature is likely over the United States and Canada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3A3A8-61A0-4519-59A6-1AF66F9C5D69}"/>
              </a:ext>
            </a:extLst>
          </p:cNvPr>
          <p:cNvSpPr txBox="1"/>
          <p:nvPr/>
        </p:nvSpPr>
        <p:spPr>
          <a:xfrm>
            <a:off x="8269602" y="2572467"/>
            <a:ext cx="397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over parts of Europe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DC9C46-9D2C-3555-223F-1BF6F423F92D}"/>
              </a:ext>
            </a:extLst>
          </p:cNvPr>
          <p:cNvSpPr txBox="1"/>
          <p:nvPr/>
        </p:nvSpPr>
        <p:spPr>
          <a:xfrm>
            <a:off x="8226543" y="3458102"/>
            <a:ext cx="397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over central  Africa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739F21-5D93-6DB1-537A-3105BEDE3C40}"/>
              </a:ext>
            </a:extLst>
          </p:cNvPr>
          <p:cNvSpPr txBox="1"/>
          <p:nvPr/>
        </p:nvSpPr>
        <p:spPr>
          <a:xfrm>
            <a:off x="8214397" y="4282169"/>
            <a:ext cx="390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 Brazil</a:t>
            </a:r>
          </a:p>
        </p:txBody>
      </p:sp>
    </p:spTree>
    <p:extLst>
      <p:ext uri="{BB962C8B-B14F-4D97-AF65-F5344CB8AC3E}">
        <p14:creationId xmlns:p14="http://schemas.microsoft.com/office/powerpoint/2010/main" val="32082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2" y="1690688"/>
            <a:ext cx="11085516" cy="4209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La Niña is active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are currently in-active most likely remain in-active for next two weeks.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/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Indian subcontinent and Maritime continent are likely to get above normal rainfall from week 1-4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near surface temperature is likely over China and parts of north Africa  for week 1-2.</a:t>
            </a: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drivers: State of Climate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670945" y="5006485"/>
            <a:ext cx="11101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Cold anomalies present in eastern and central Pacific and getting stronger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Pacific warm anomalies retracted and gets stronger as compared to last month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Warm SST anomalies are present sub-tropical pacific, North Atlantic Ocean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1EEB7-FC50-E975-45D9-3245C7E9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971890"/>
            <a:ext cx="9804400" cy="397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06327-A00E-35EB-6357-748939F4F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31" y="971890"/>
            <a:ext cx="9615878" cy="40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91743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Cloudiness and circulation  </a:t>
            </a: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0763C38F-7903-CB88-F9F3-A5C4437361D0}"/>
              </a:ext>
            </a:extLst>
          </p:cNvPr>
          <p:cNvSpPr/>
          <p:nvPr/>
        </p:nvSpPr>
        <p:spPr>
          <a:xfrm rot="11389051">
            <a:off x="1043002" y="3074238"/>
            <a:ext cx="898337" cy="367584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183EE64E-AE47-86FA-E8F1-A6A6436F28EC}"/>
              </a:ext>
            </a:extLst>
          </p:cNvPr>
          <p:cNvSpPr/>
          <p:nvPr/>
        </p:nvSpPr>
        <p:spPr>
          <a:xfrm rot="11720457">
            <a:off x="6301073" y="3828897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8313BA30-25BC-B613-B8BD-E70E372C8172}"/>
              </a:ext>
            </a:extLst>
          </p:cNvPr>
          <p:cNvSpPr/>
          <p:nvPr/>
        </p:nvSpPr>
        <p:spPr>
          <a:xfrm rot="10428759">
            <a:off x="7404943" y="3517511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209E751B-DC40-4B6D-7799-01610BE847FF}"/>
              </a:ext>
            </a:extLst>
          </p:cNvPr>
          <p:cNvSpPr/>
          <p:nvPr/>
        </p:nvSpPr>
        <p:spPr>
          <a:xfrm rot="11735799">
            <a:off x="7100137" y="4114759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7265681A-05F1-A088-915E-2172867D9B18}"/>
              </a:ext>
            </a:extLst>
          </p:cNvPr>
          <p:cNvSpPr/>
          <p:nvPr/>
        </p:nvSpPr>
        <p:spPr>
          <a:xfrm rot="12028085">
            <a:off x="8519298" y="3350949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64AFCF90-DD2E-BF2B-D04A-EC940D43DC81}"/>
              </a:ext>
            </a:extLst>
          </p:cNvPr>
          <p:cNvSpPr/>
          <p:nvPr/>
        </p:nvSpPr>
        <p:spPr>
          <a:xfrm rot="12028085">
            <a:off x="10096119" y="3458150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3702573-FE93-7450-88F0-5F971A0A3FF0}"/>
              </a:ext>
            </a:extLst>
          </p:cNvPr>
          <p:cNvSpPr/>
          <p:nvPr/>
        </p:nvSpPr>
        <p:spPr>
          <a:xfrm rot="11389051">
            <a:off x="1030312" y="4662402"/>
            <a:ext cx="898337" cy="315395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2F0CF-5470-9E54-870A-C351B2AE7055}"/>
              </a:ext>
            </a:extLst>
          </p:cNvPr>
          <p:cNvSpPr txBox="1"/>
          <p:nvPr/>
        </p:nvSpPr>
        <p:spPr>
          <a:xfrm>
            <a:off x="2387849" y="632614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85115-C82E-40FB-04C3-5644687FE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86" r="6202"/>
          <a:stretch/>
        </p:blipFill>
        <p:spPr>
          <a:xfrm>
            <a:off x="236955" y="656586"/>
            <a:ext cx="11985445" cy="4967634"/>
          </a:xfrm>
          <a:prstGeom prst="rect">
            <a:avLst/>
          </a:prstGeom>
        </p:spPr>
      </p:pic>
      <p:sp>
        <p:nvSpPr>
          <p:cNvPr id="26" name="Donut 25">
            <a:extLst>
              <a:ext uri="{FF2B5EF4-FFF2-40B4-BE49-F238E27FC236}">
                <a16:creationId xmlns:a16="http://schemas.microsoft.com/office/drawing/2014/main" id="{746121B9-2213-3294-E758-9D44431EA811}"/>
              </a:ext>
            </a:extLst>
          </p:cNvPr>
          <p:cNvSpPr/>
          <p:nvPr/>
        </p:nvSpPr>
        <p:spPr>
          <a:xfrm rot="10800000">
            <a:off x="10650245" y="2826928"/>
            <a:ext cx="1238783" cy="744677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55BF405-EB0C-876D-0593-49D403024080}"/>
              </a:ext>
            </a:extLst>
          </p:cNvPr>
          <p:cNvSpPr/>
          <p:nvPr/>
        </p:nvSpPr>
        <p:spPr>
          <a:xfrm rot="11812475">
            <a:off x="2412924" y="2636488"/>
            <a:ext cx="2087041" cy="743720"/>
          </a:xfrm>
          <a:prstGeom prst="donut">
            <a:avLst>
              <a:gd name="adj" fmla="val 63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670302-F41E-1F1C-C297-8B62CD1776B9}"/>
              </a:ext>
            </a:extLst>
          </p:cNvPr>
          <p:cNvGrpSpPr/>
          <p:nvPr/>
        </p:nvGrpSpPr>
        <p:grpSpPr>
          <a:xfrm>
            <a:off x="847247" y="5710262"/>
            <a:ext cx="9581469" cy="997768"/>
            <a:chOff x="2309262" y="5365117"/>
            <a:chExt cx="9581469" cy="9977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69C6F-6050-9068-4667-0C42BD66870E}"/>
                </a:ext>
              </a:extLst>
            </p:cNvPr>
            <p:cNvSpPr txBox="1"/>
            <p:nvPr/>
          </p:nvSpPr>
          <p:spPr>
            <a:xfrm>
              <a:off x="2387849" y="5365117"/>
              <a:ext cx="740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  <a:latin typeface="Songti TC" panose="02010600040101010101" pitchFamily="2" charset="-120"/>
                  <a:ea typeface="Songti TC" panose="02010600040101010101" pitchFamily="2" charset="-120"/>
                </a:rPr>
                <a:t>Northward propagation of convection is observed over Indian subcontinent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9F77D9-C9B2-AF14-A991-720111545D86}"/>
                </a:ext>
              </a:extLst>
            </p:cNvPr>
            <p:cNvSpPr txBox="1"/>
            <p:nvPr/>
          </p:nvSpPr>
          <p:spPr>
            <a:xfrm>
              <a:off x="2400458" y="5660963"/>
              <a:ext cx="542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  <a:latin typeface="Songti TC" panose="02010600040101010101" pitchFamily="2" charset="-120"/>
                  <a:ea typeface="Songti TC" panose="02010600040101010101" pitchFamily="2" charset="-120"/>
                </a:rPr>
                <a:t>Convective clouds band observed in Maritime continent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4279E4-26C5-0E49-CBED-A37B2CB6D2AB}"/>
                </a:ext>
              </a:extLst>
            </p:cNvPr>
            <p:cNvSpPr txBox="1"/>
            <p:nvPr/>
          </p:nvSpPr>
          <p:spPr>
            <a:xfrm>
              <a:off x="2309262" y="5993553"/>
              <a:ext cx="9581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  <a:latin typeface="Songti TC" panose="02010600040101010101" pitchFamily="2" charset="-120"/>
                  <a:ea typeface="Songti TC" panose="02010600040101010101" pitchFamily="2" charset="-120"/>
                </a:rPr>
                <a:t> Cloudiness is observed in the north American Monsoon region and south-to-northeast United States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DF1A23-C0D8-3D18-3C39-885B2F61DF21}"/>
              </a:ext>
            </a:extLst>
          </p:cNvPr>
          <p:cNvGrpSpPr/>
          <p:nvPr/>
        </p:nvGrpSpPr>
        <p:grpSpPr>
          <a:xfrm>
            <a:off x="1492170" y="778406"/>
            <a:ext cx="9142706" cy="6477000"/>
            <a:chOff x="1468144" y="190500"/>
            <a:chExt cx="9142706" cy="6477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F216C2-6B0C-5BC0-E640-BB247B32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150" y="190500"/>
              <a:ext cx="9029700" cy="6477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59F62101-84AC-FDBA-6015-DB2A0DAD50CE}"/>
                </a:ext>
              </a:extLst>
            </p:cNvPr>
            <p:cNvSpPr/>
            <p:nvPr/>
          </p:nvSpPr>
          <p:spPr>
            <a:xfrm rot="12183041">
              <a:off x="1468144" y="1141405"/>
              <a:ext cx="5645662" cy="1839072"/>
            </a:xfrm>
            <a:prstGeom prst="donut">
              <a:avLst>
                <a:gd name="adj" fmla="val 27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72DBBC-E84C-53D5-58DC-784B02C974A2}"/>
                </a:ext>
              </a:extLst>
            </p:cNvPr>
            <p:cNvSpPr txBox="1"/>
            <p:nvPr/>
          </p:nvSpPr>
          <p:spPr>
            <a:xfrm>
              <a:off x="3311609" y="419450"/>
              <a:ext cx="2969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13</a:t>
              </a:r>
              <a:r>
                <a:rPr lang="en-US" sz="3200" b="1" baseline="300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th</a:t>
              </a:r>
              <a:r>
                <a:rPr 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 September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8CC53BE-4420-A146-0385-E4A9B5890D0A}"/>
              </a:ext>
            </a:extLst>
          </p:cNvPr>
          <p:cNvSpPr txBox="1"/>
          <p:nvPr/>
        </p:nvSpPr>
        <p:spPr>
          <a:xfrm>
            <a:off x="2196629" y="4665710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Source: windy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D0E176-B281-7A48-7D67-29CEE3A08983}"/>
              </a:ext>
            </a:extLst>
          </p:cNvPr>
          <p:cNvSpPr txBox="1"/>
          <p:nvPr/>
        </p:nvSpPr>
        <p:spPr>
          <a:xfrm>
            <a:off x="10551116" y="1312760"/>
            <a:ext cx="135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CPC</a:t>
            </a:r>
          </a:p>
        </p:txBody>
      </p:sp>
    </p:spTree>
    <p:extLst>
      <p:ext uri="{BB962C8B-B14F-4D97-AF65-F5344CB8AC3E}">
        <p14:creationId xmlns:p14="http://schemas.microsoft.com/office/powerpoint/2010/main" val="68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91743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Circulation (850 </a:t>
            </a:r>
            <a:r>
              <a:rPr lang="en-US" sz="36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hPa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589F8-2BC3-8530-DC4D-8EA218F98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02"/>
          <a:stretch/>
        </p:blipFill>
        <p:spPr>
          <a:xfrm>
            <a:off x="555930" y="1026785"/>
            <a:ext cx="10802284" cy="45843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99BA1E-7472-9016-ED20-9B37F1DBCF3D}"/>
              </a:ext>
            </a:extLst>
          </p:cNvPr>
          <p:cNvSpPr txBox="1"/>
          <p:nvPr/>
        </p:nvSpPr>
        <p:spPr>
          <a:xfrm>
            <a:off x="360268" y="5867111"/>
            <a:ext cx="135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CPC</a:t>
            </a:r>
          </a:p>
        </p:txBody>
      </p:sp>
    </p:spTree>
    <p:extLst>
      <p:ext uri="{BB962C8B-B14F-4D97-AF65-F5344CB8AC3E}">
        <p14:creationId xmlns:p14="http://schemas.microsoft.com/office/powerpoint/2010/main" val="375433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91743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Circulation (200 </a:t>
            </a:r>
            <a:r>
              <a:rPr lang="en-US" sz="36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hPa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2F0CF-5470-9E54-870A-C351B2AE7055}"/>
              </a:ext>
            </a:extLst>
          </p:cNvPr>
          <p:cNvSpPr txBox="1"/>
          <p:nvPr/>
        </p:nvSpPr>
        <p:spPr>
          <a:xfrm>
            <a:off x="2387849" y="632614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B8F55-BFBF-F46C-9A67-0A8FFD819E8A}"/>
              </a:ext>
            </a:extLst>
          </p:cNvPr>
          <p:cNvSpPr txBox="1"/>
          <p:nvPr/>
        </p:nvSpPr>
        <p:spPr>
          <a:xfrm>
            <a:off x="360268" y="5867111"/>
            <a:ext cx="135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CPC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5981C-C4DF-AA26-CF93-D9A82C155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95"/>
          <a:stretch/>
        </p:blipFill>
        <p:spPr>
          <a:xfrm>
            <a:off x="201331" y="696774"/>
            <a:ext cx="11356578" cy="48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5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EE1D-DED2-10D3-DB18-3695B4C08377}"/>
              </a:ext>
            </a:extLst>
          </p:cNvPr>
          <p:cNvSpPr txBox="1"/>
          <p:nvPr/>
        </p:nvSpPr>
        <p:spPr>
          <a:xfrm>
            <a:off x="6037755" y="1017504"/>
            <a:ext cx="46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38D70-4BEF-CF03-1C17-C788B037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75" y="1510403"/>
            <a:ext cx="4624517" cy="4624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1568762" y="6174339"/>
            <a:ext cx="893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Currently MJO is within unit circle and expected to be remain same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006C8-2607-B5FE-4B96-E786E6703A80}"/>
              </a:ext>
            </a:extLst>
          </p:cNvPr>
          <p:cNvSpPr txBox="1"/>
          <p:nvPr/>
        </p:nvSpPr>
        <p:spPr>
          <a:xfrm>
            <a:off x="5684108" y="2928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54BA1-3397-61C9-0387-3F758E82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82" y="1144045"/>
            <a:ext cx="4583460" cy="4869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13A26-74F3-806F-A09E-A2B1FA8C4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83" y="1361357"/>
            <a:ext cx="4748084" cy="47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839064" y="6262042"/>
            <a:ext cx="103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GEFS forecast suggest in-active MJO in the next two weeks.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91288-9E04-3472-91C5-1CB4016F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71" y="855136"/>
            <a:ext cx="6770594" cy="52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536386" y="1312888"/>
            <a:ext cx="3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rainfall is likely over central and northern  India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African monsoon region is likely to get below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rainfall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rainfall anomalies are likely over NW, and NE Western United States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4551587" y="5046483"/>
            <a:ext cx="894126" cy="45839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60DD9D-1D29-1C5C-7242-CFAD77FD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1"/>
          <a:stretch/>
        </p:blipFill>
        <p:spPr>
          <a:xfrm>
            <a:off x="759446" y="5646173"/>
            <a:ext cx="7555790" cy="864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87816" y="598008"/>
            <a:ext cx="22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-16. Sep.).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59852" y="586355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date: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9EF30-A6CA-3D89-AE73-A6A61C2D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4" y="924909"/>
            <a:ext cx="8157882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813236" y="1622859"/>
            <a:ext cx="319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rainfall is likely over maritime continent and northern India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Sub Saharan Africa and/ southern Brazil region is also likely to get above normal rainfall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Dry rainfall anomalies are likely over NW Canada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032647" y="2617487"/>
            <a:ext cx="1847374" cy="81151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238762" y="4594421"/>
            <a:ext cx="555595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6651248" y="2848845"/>
            <a:ext cx="894126" cy="48812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>
            <a:off x="3948347" y="2832831"/>
            <a:ext cx="1558214" cy="6509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87816" y="598008"/>
            <a:ext cx="221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Week:2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(17-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Sep.).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59852" y="611069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issued date Sep 9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B778A-60A5-542D-3539-AAE3BF0B1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1"/>
          <a:stretch/>
        </p:blipFill>
        <p:spPr>
          <a:xfrm>
            <a:off x="949559" y="5979958"/>
            <a:ext cx="7555790" cy="864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F8393-1D14-43BA-3CF2-72EBE2E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820"/>
            <a:ext cx="8813236" cy="50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8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33156</TotalTime>
  <Words>683</Words>
  <Application>Microsoft Macintosh PowerPoint</Application>
  <PresentationFormat>Widescreen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drivers: State of Climate </vt:lpstr>
      <vt:lpstr>State of the climate: Cloudiness and circulation  </vt:lpstr>
      <vt:lpstr>State of the climate: Circulation (850 hPa) </vt:lpstr>
      <vt:lpstr>State of the climate: Circulation (200 hPa) </vt:lpstr>
      <vt:lpstr>Current and Past evolution of the MJO Wheeler-Hendon Indices</vt:lpstr>
      <vt:lpstr>MJO 15-day Forecast from NCEP GEFS model</vt:lpstr>
      <vt:lpstr>IRI Sub-seasonal Forecast: Precipitation (week 1)</vt:lpstr>
      <vt:lpstr>IRI Sub-seasonal Forecast: Precipitation (week 2)</vt:lpstr>
      <vt:lpstr>IRI Sub-seasonal Forecast: Precipitation (week 3 &amp;4)</vt:lpstr>
      <vt:lpstr>IRI Sub-seasonal Forecast : Near-Surface Temperature (week:1)</vt:lpstr>
      <vt:lpstr>IRI Sub-seasonal Forecast : Near-Surface Temperature (Week:2)</vt:lpstr>
      <vt:lpstr>IRI Sub-seasonal Forecast : Near-Surface Temperature (week 3-4)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121</cp:revision>
  <dcterms:created xsi:type="dcterms:W3CDTF">2020-01-07T18:58:08Z</dcterms:created>
  <dcterms:modified xsi:type="dcterms:W3CDTF">2022-09-13T20:55:44Z</dcterms:modified>
</cp:coreProperties>
</file>