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009" r:id="rId2"/>
    <p:sldId id="4011" r:id="rId3"/>
    <p:sldId id="4019" r:id="rId4"/>
    <p:sldId id="290" r:id="rId5"/>
    <p:sldId id="303" r:id="rId6"/>
    <p:sldId id="291" r:id="rId7"/>
    <p:sldId id="304" r:id="rId8"/>
    <p:sldId id="4020" r:id="rId9"/>
    <p:sldId id="292" r:id="rId10"/>
    <p:sldId id="29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7"/>
    <p:restoredTop sz="95398"/>
  </p:normalViewPr>
  <p:slideViewPr>
    <p:cSldViewPr snapToGrid="0" snapToObjects="1">
      <p:cViewPr varScale="1">
        <p:scale>
          <a:sx n="104" d="100"/>
          <a:sy n="104" d="100"/>
        </p:scale>
        <p:origin x="24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F3DF9-6E49-914F-957A-B357012B3CA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1A4F-BEED-134E-B385-DDE755F9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90CF6-87E9-FB47-9A50-CA7FE2679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A6E-395E-E14D-B874-422196533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EF9AE-5AC7-9E45-BB29-6B04B28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A0D0-C04E-9643-B42C-05BD4617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1F3-A1A5-E74F-84FD-A14E5281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3A9C5-8305-FB4B-9141-73B18345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4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4A36-2F34-6E4C-BC1A-45246B9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70E34-BE7B-9B46-A983-D6FC09C0D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23C2-57A8-094C-A934-523126C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4CBE-6192-7E44-926D-FE85D9E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AD28C-BEB0-8245-9274-7B79EED0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DB069-2426-5048-833A-885D69C10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BDF2-8A7D-E145-97D5-8568C1EEC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FF76-C5A2-BE40-9867-D18373AD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3439C-6A5B-0547-BEC7-0B5FD3C7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2ED5-68C8-B340-9F25-C22233AB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3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653361-B415-EE48-AECD-7D8A412987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3582608" cy="70035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22111E9-B128-EA4D-8F6D-C20371DD0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00" y="108445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5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goes here and</a:t>
            </a:r>
            <a:br>
              <a:rPr lang="en-US" dirty="0"/>
            </a:br>
            <a:r>
              <a:rPr lang="en-US" dirty="0"/>
              <a:t>also here if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7429C6-8C50-0646-9789-DB3076FFE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6199105"/>
            <a:ext cx="2947581" cy="65889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E1071E-8FE4-514C-98EA-79DD42375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600" y="2849452"/>
            <a:ext cx="639253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4006072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0327-A3C6-3344-B10A-2405F91B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664-92E3-C84C-B537-B52D4194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3BE8-3E6A-154C-91E6-65C18C33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63F48-C028-224E-B5D9-163076B0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5CE0C-D3E7-CE44-88FB-75DE535A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7B99-3B8D-8644-998D-DFF710B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F675A-8C92-C04A-B4A1-91E14330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5780-8252-AF4F-8232-B4F8D740D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6BFAF-73FE-324D-B23F-E7822C8B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B7A43-77A3-494E-8259-40C1E05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DC-9E1D-5B42-9B52-F4253970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CE51-44AB-EC40-A9A1-4E699748B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A772E-E77B-224F-8912-2197475D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89FD1-28DC-0443-BFCA-5C68A1DF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29069-0156-744E-8E19-46BE96E3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9FA34-AF7D-FD4C-B14A-016B6B96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43DD-9022-E04B-93ED-AA553137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B9B0F-5688-1B45-AEE0-C51E6A6B0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81D9-34BC-044B-977A-B21CDD663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76AE4-2AD7-404A-AE41-3583DFA5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25039-D9B6-4C4B-9490-1BFB92F3C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35E8-DF3C-4148-A2CA-F926E343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A631-3EB5-B241-B6DE-1D1ADB26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D05-F69A-D741-B2F1-6D894252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1BA-2A42-4C44-9417-27CF5A0F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6D51-DFF2-3242-A8A4-36A7786D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CB053-830E-2E41-8CBD-9818944D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01EBB-D66B-984C-8010-73660E41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9E5B-5A26-5E41-9DA2-96C1B38D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FE638-DB31-E646-AD6D-ADE47EF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5EE5-C58C-084A-BEA8-1ADE2F90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5A47-35B0-164B-8064-410099DD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A409-723D-7943-A372-0576ECC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93FE-9494-764B-81EC-75C4A2065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39E-1BDB-3741-AE42-EAD4FA8B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CC4CB-D9B6-9048-8670-04985BC8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82DC-4C22-E44A-AEE2-6F88A9C4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F2F-1F9F-CB4F-8937-7157DA18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4C429-A887-7C4C-A320-A78088EF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9631-816C-554C-B2F2-64BA1FCF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1F6C8-C61F-5148-B11F-36C8B8F8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37E3-CDD6-E045-9724-64200AE5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3481D-8BC3-A449-9ABC-34C23909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ED8D3-80F6-1442-9F91-84FED972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07BFF-D008-3145-9B0E-F0AD406D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2E90-ED2F-C241-8045-5C0CD67D8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411-4EBC-0049-BF32-5FBB8D1D9978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2DB36-313B-6E42-8492-DE93E7C6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8330-FC51-B04C-812E-65DC1D9F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0BF0-D78A-A44D-AC00-25EAE8D4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5F7E5E-48B6-0040-AD3C-850FDF4AE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2077" y="3115076"/>
            <a:ext cx="2847846" cy="627847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Bohar</a:t>
            </a:r>
            <a:r>
              <a:rPr lang="en-US" sz="3600" dirty="0">
                <a:latin typeface="Songti TC" panose="02010600040101010101" pitchFamily="2" charset="-120"/>
                <a:ea typeface="Songti TC" panose="02010600040101010101" pitchFamily="2" charset="-120"/>
              </a:rPr>
              <a:t> Singh</a:t>
            </a:r>
          </a:p>
          <a:p>
            <a:endParaRPr lang="en-US" sz="3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9235B7-BBF8-3F42-924C-C33FB04C48CB}"/>
              </a:ext>
            </a:extLst>
          </p:cNvPr>
          <p:cNvSpPr txBox="1">
            <a:spLocks/>
          </p:cNvSpPr>
          <p:nvPr/>
        </p:nvSpPr>
        <p:spPr>
          <a:xfrm>
            <a:off x="341634" y="686275"/>
            <a:ext cx="11508732" cy="180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6000" dirty="0">
                <a:latin typeface="Songti TC" panose="02010600040101010101" pitchFamily="2" charset="-120"/>
                <a:ea typeface="Songti TC" panose="02010600040101010101" pitchFamily="2" charset="-120"/>
              </a:rPr>
              <a:t>IRI Climate Briefing: April. 21, 2022</a:t>
            </a:r>
          </a:p>
          <a:p>
            <a:r>
              <a:rPr lang="en-US" sz="4800" dirty="0">
                <a:latin typeface="Songti TC" panose="02010600040101010101" pitchFamily="2" charset="-120"/>
                <a:ea typeface="Songti TC" panose="02010600040101010101" pitchFamily="2" charset="-120"/>
              </a:rPr>
              <a:t> Sub-seasonal Update </a:t>
            </a:r>
            <a:endParaRPr lang="en-US" sz="5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E39E3-BC8D-1D43-A597-F165474B5C15}"/>
              </a:ext>
            </a:extLst>
          </p:cNvPr>
          <p:cNvSpPr txBox="1"/>
          <p:nvPr/>
        </p:nvSpPr>
        <p:spPr>
          <a:xfrm>
            <a:off x="7467600" y="6488668"/>
            <a:ext cx="24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bohar@iri.Columbia.edu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89C1D-86F1-1E40-843F-2E7A8C7FB7D4}"/>
              </a:ext>
            </a:extLst>
          </p:cNvPr>
          <p:cNvSpPr txBox="1"/>
          <p:nvPr/>
        </p:nvSpPr>
        <p:spPr>
          <a:xfrm>
            <a:off x="1233588" y="3909713"/>
            <a:ext cx="2315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Acknowledgement: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Jing Yuan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Dr. Andrew Robertson</a:t>
            </a:r>
          </a:p>
          <a:p>
            <a:r>
              <a:rPr lang="en-US" dirty="0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Jeff </a:t>
            </a:r>
            <a:r>
              <a:rPr lang="en-US" dirty="0" err="1">
                <a:solidFill>
                  <a:schemeClr val="bg1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Turmelle</a:t>
            </a:r>
            <a:endParaRPr lang="en-US" dirty="0">
              <a:solidFill>
                <a:schemeClr val="bg1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8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4E2A981-925C-264B-8A02-D0376BE3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2384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 : Near-Surface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D89E2-ED48-B34F-875F-88EE0016F3B1}"/>
              </a:ext>
            </a:extLst>
          </p:cNvPr>
          <p:cNvSpPr txBox="1"/>
          <p:nvPr/>
        </p:nvSpPr>
        <p:spPr>
          <a:xfrm>
            <a:off x="6096000" y="3679725"/>
            <a:ext cx="5715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Below normal temperature  is likely over North America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except southwestern part of United Stated during week 1.           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average temperature is likely over Asia during next 4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Temperature over central Africa is expected to be below normal for next two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is likely over  northwest United States over  the next few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8EDFE9-351F-24EF-993F-3407E6AEE5C9}"/>
              </a:ext>
            </a:extLst>
          </p:cNvPr>
          <p:cNvGrpSpPr/>
          <p:nvPr/>
        </p:nvGrpSpPr>
        <p:grpSpPr>
          <a:xfrm>
            <a:off x="1556392" y="606391"/>
            <a:ext cx="3978879" cy="2237423"/>
            <a:chOff x="2181747" y="828213"/>
            <a:chExt cx="3366386" cy="18930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7635DA-3F46-A32D-F522-9F1D5003507F}"/>
                </a:ext>
              </a:extLst>
            </p:cNvPr>
            <p:cNvSpPr txBox="1"/>
            <p:nvPr/>
          </p:nvSpPr>
          <p:spPr>
            <a:xfrm>
              <a:off x="2720862" y="828213"/>
              <a:ext cx="1865865" cy="31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Week:1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: (</a:t>
              </a:r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16-22 Apr.).</a:t>
              </a:r>
            </a:p>
          </p:txBody>
        </p:sp>
        <p:sp>
          <p:nvSpPr>
            <p:cNvPr id="13" name="Donut 12">
              <a:extLst>
                <a:ext uri="{FF2B5EF4-FFF2-40B4-BE49-F238E27FC236}">
                  <a16:creationId xmlns:a16="http://schemas.microsoft.com/office/drawing/2014/main" id="{A8DAC1F2-8A08-2020-F4F6-AD91636F2F26}"/>
                </a:ext>
              </a:extLst>
            </p:cNvPr>
            <p:cNvSpPr/>
            <p:nvPr/>
          </p:nvSpPr>
          <p:spPr>
            <a:xfrm>
              <a:off x="3686923" y="1589700"/>
              <a:ext cx="470069" cy="416622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Donut 13">
              <a:extLst>
                <a:ext uri="{FF2B5EF4-FFF2-40B4-BE49-F238E27FC236}">
                  <a16:creationId xmlns:a16="http://schemas.microsoft.com/office/drawing/2014/main" id="{21995816-0B67-B027-2A59-B3AC10F15BD8}"/>
                </a:ext>
              </a:extLst>
            </p:cNvPr>
            <p:cNvSpPr/>
            <p:nvPr/>
          </p:nvSpPr>
          <p:spPr>
            <a:xfrm>
              <a:off x="4713049" y="2109828"/>
              <a:ext cx="835084" cy="611386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Donut 14">
              <a:extLst>
                <a:ext uri="{FF2B5EF4-FFF2-40B4-BE49-F238E27FC236}">
                  <a16:creationId xmlns:a16="http://schemas.microsoft.com/office/drawing/2014/main" id="{7D530B1B-C764-C554-5CC4-95117984ECE2}"/>
                </a:ext>
              </a:extLst>
            </p:cNvPr>
            <p:cNvSpPr/>
            <p:nvPr/>
          </p:nvSpPr>
          <p:spPr>
            <a:xfrm rot="20275264">
              <a:off x="2181747" y="1742334"/>
              <a:ext cx="521734" cy="411747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2837517-FB70-26F7-5A87-A6054450F259}"/>
              </a:ext>
            </a:extLst>
          </p:cNvPr>
          <p:cNvSpPr txBox="1"/>
          <p:nvPr/>
        </p:nvSpPr>
        <p:spPr>
          <a:xfrm>
            <a:off x="5025281" y="613390"/>
            <a:ext cx="246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Apr 15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2ED1D5-9F40-6440-01A2-52FE620D5BA3}"/>
              </a:ext>
            </a:extLst>
          </p:cNvPr>
          <p:cNvGrpSpPr/>
          <p:nvPr/>
        </p:nvGrpSpPr>
        <p:grpSpPr>
          <a:xfrm>
            <a:off x="7455619" y="601026"/>
            <a:ext cx="2670984" cy="2200274"/>
            <a:chOff x="7903089" y="535210"/>
            <a:chExt cx="2212860" cy="182288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18131F-9BFF-FCA3-E8AB-ED31E99C1BA1}"/>
                </a:ext>
              </a:extLst>
            </p:cNvPr>
            <p:cNvGrpSpPr/>
            <p:nvPr/>
          </p:nvGrpSpPr>
          <p:grpSpPr>
            <a:xfrm>
              <a:off x="8183918" y="535210"/>
              <a:ext cx="1932031" cy="1468595"/>
              <a:chOff x="8183918" y="687610"/>
              <a:chExt cx="1932031" cy="1468595"/>
            </a:xfrm>
          </p:grpSpPr>
          <p:sp>
            <p:nvSpPr>
              <p:cNvPr id="26" name="Donut 25">
                <a:extLst>
                  <a:ext uri="{FF2B5EF4-FFF2-40B4-BE49-F238E27FC236}">
                    <a16:creationId xmlns:a16="http://schemas.microsoft.com/office/drawing/2014/main" id="{68A49E66-B706-C39D-6DD4-54FD662E8190}"/>
                  </a:ext>
                </a:extLst>
              </p:cNvPr>
              <p:cNvSpPr/>
              <p:nvPr/>
            </p:nvSpPr>
            <p:spPr>
              <a:xfrm rot="20275264" flipH="1" flipV="1">
                <a:off x="9669187" y="1757657"/>
                <a:ext cx="446762" cy="398548"/>
              </a:xfrm>
              <a:prstGeom prst="donut">
                <a:avLst>
                  <a:gd name="adj" fmla="val 256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B769F3-2373-0A2C-5BB1-567BFA1F3E93}"/>
                  </a:ext>
                </a:extLst>
              </p:cNvPr>
              <p:cNvSpPr txBox="1"/>
              <p:nvPr/>
            </p:nvSpPr>
            <p:spPr>
              <a:xfrm>
                <a:off x="8183918" y="687610"/>
                <a:ext cx="1917397" cy="305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Week:2 (23 -29 Apr.)   </a:t>
                </a:r>
              </a:p>
            </p:txBody>
          </p:sp>
        </p:grpSp>
        <p:sp>
          <p:nvSpPr>
            <p:cNvPr id="25" name="Donut 24">
              <a:extLst>
                <a:ext uri="{FF2B5EF4-FFF2-40B4-BE49-F238E27FC236}">
                  <a16:creationId xmlns:a16="http://schemas.microsoft.com/office/drawing/2014/main" id="{B455D6DF-4F10-25EA-E03E-226FFA54EF38}"/>
                </a:ext>
              </a:extLst>
            </p:cNvPr>
            <p:cNvSpPr/>
            <p:nvPr/>
          </p:nvSpPr>
          <p:spPr>
            <a:xfrm rot="20275264">
              <a:off x="7903089" y="1768100"/>
              <a:ext cx="871499" cy="589999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0525D00-2117-2357-E2E8-118E7A5BDD3E}"/>
              </a:ext>
            </a:extLst>
          </p:cNvPr>
          <p:cNvSpPr txBox="1"/>
          <p:nvPr/>
        </p:nvSpPr>
        <p:spPr>
          <a:xfrm>
            <a:off x="2021054" y="3466077"/>
            <a:ext cx="291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(30 Apr.-13 May.)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4A9DB-E3D8-8CFC-2B53-13244306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" b="17647"/>
          <a:stretch/>
        </p:blipFill>
        <p:spPr>
          <a:xfrm>
            <a:off x="629596" y="926658"/>
            <a:ext cx="5190571" cy="256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413A2-0EA6-5B59-CD8A-DE1AAC28F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9" b="11035"/>
          <a:stretch/>
        </p:blipFill>
        <p:spPr>
          <a:xfrm>
            <a:off x="6322604" y="936787"/>
            <a:ext cx="4707398" cy="265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2737C-5482-2A98-D095-6FC22D836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7" b="10208"/>
          <a:stretch/>
        </p:blipFill>
        <p:spPr>
          <a:xfrm>
            <a:off x="740139" y="3794596"/>
            <a:ext cx="5190571" cy="2743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32EE9F-15CC-90F9-3C5A-E71EFA9A0B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83"/>
          <a:stretch/>
        </p:blipFill>
        <p:spPr>
          <a:xfrm>
            <a:off x="6788770" y="6276960"/>
            <a:ext cx="416658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10E-5B4A-6845-86C3-41BECD5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Summary</a:t>
            </a: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D8E5-37CF-8843-838A-76450167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02" y="1728422"/>
            <a:ext cx="10515600" cy="361986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and Circulation over East Pacific become weaker during last month.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related convection and circulation are currently active most likely to be in-active during next two weeks.</a:t>
            </a:r>
          </a:p>
          <a:p>
            <a:pPr marL="0" indent="0">
              <a:buNone/>
            </a:pPr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Northwest of the United States and northern Canada is likely to experience cold weather over the next  week.</a:t>
            </a: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South Asia likely </a:t>
            </a:r>
            <a:r>
              <a:rPr lang="en-US" sz="180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to experience </a:t>
            </a:r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temperature from week 1-2 and week 3-4.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18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South-western United States likely experience above normal near surface temperature next few weeks.</a:t>
            </a:r>
          </a:p>
          <a:p>
            <a:endParaRPr lang="en-US" sz="18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0" indent="0">
              <a:buNone/>
            </a:pPr>
            <a:endParaRPr lang="en-US" sz="18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2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drivers: State of Climate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1140592" y="5658950"/>
            <a:ext cx="10847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Cold anomalies in eastern and central Pacific become weaker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Warm-pool get stronger as compared to last month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SST anomalies in sub-tropical Pacific and Atlantic Ocean are also become stronger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E1B1F-377F-D646-AB66-146D57F1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9" y="892168"/>
            <a:ext cx="10794868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07594-D081-A601-854C-7CC0422F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9" y="904070"/>
            <a:ext cx="10901973" cy="45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3388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State of the climate: OLR Anomalies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5560540" y="1313071"/>
            <a:ext cx="6697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Clear-sky over central Pacific during last month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Northward shift in cloudiness at north of maritime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continent.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is well west of date-line.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over western and southern United States.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62CDB-0B73-2843-8A77-D94DDCDB2033}"/>
              </a:ext>
            </a:extLst>
          </p:cNvPr>
          <p:cNvSpPr txBox="1"/>
          <p:nvPr/>
        </p:nvSpPr>
        <p:spPr>
          <a:xfrm>
            <a:off x="5607493" y="3936243"/>
            <a:ext cx="6104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North-eastward shift in cloudiness in northeast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Pacific ocean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1F14B-399A-FE4B-9BB3-43D53E19CC05}"/>
              </a:ext>
            </a:extLst>
          </p:cNvPr>
          <p:cNvSpPr txBox="1"/>
          <p:nvPr/>
        </p:nvSpPr>
        <p:spPr>
          <a:xfrm>
            <a:off x="5560540" y="5375548"/>
            <a:ext cx="6271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Clear sky conditions over eastern Indian Ocean. 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E4E1E-8E07-D152-28A0-23A11B18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1" y="741584"/>
            <a:ext cx="5080589" cy="60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755C4D-0756-7769-20B1-81157BB14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62"/>
          <a:stretch/>
        </p:blipFill>
        <p:spPr>
          <a:xfrm>
            <a:off x="881890" y="3860712"/>
            <a:ext cx="6346811" cy="2630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C5BB0-2E16-7124-E68A-DACC349AD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7" b="6053"/>
          <a:stretch/>
        </p:blipFill>
        <p:spPr>
          <a:xfrm>
            <a:off x="786336" y="1068739"/>
            <a:ext cx="6454723" cy="23758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4A5665-3EA4-5D41-9240-571A928E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3" y="22458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climate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8DBCA-3275-0841-983D-C5A4F3217420}"/>
              </a:ext>
            </a:extLst>
          </p:cNvPr>
          <p:cNvSpPr txBox="1"/>
          <p:nvPr/>
        </p:nvSpPr>
        <p:spPr>
          <a:xfrm>
            <a:off x="7626890" y="3633629"/>
            <a:ext cx="45156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 upper-level divergence in the Indian and west Pacific Ocean indicating inactive MJO</a:t>
            </a:r>
          </a:p>
          <a:p>
            <a:endParaRPr lang="en-US" sz="24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At  lower level, the winds are </a:t>
            </a:r>
          </a:p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easterlies in the central and west Pacific Ocean</a:t>
            </a:r>
          </a:p>
          <a:p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E4B4F2-33F6-BE42-B65F-2BCA782AC53B}"/>
              </a:ext>
            </a:extLst>
          </p:cNvPr>
          <p:cNvSpPr txBox="1"/>
          <p:nvPr/>
        </p:nvSpPr>
        <p:spPr>
          <a:xfrm rot="16200000">
            <a:off x="-274520" y="1908627"/>
            <a:ext cx="126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Upper level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B9172D-0EB0-3A4F-A811-4724EAAF78A7}"/>
              </a:ext>
            </a:extLst>
          </p:cNvPr>
          <p:cNvSpPr txBox="1"/>
          <p:nvPr/>
        </p:nvSpPr>
        <p:spPr>
          <a:xfrm rot="16200000">
            <a:off x="-323949" y="4634345"/>
            <a:ext cx="12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Lower level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AB7093-2858-3448-A5C7-68B6A255DBCF}"/>
              </a:ext>
            </a:extLst>
          </p:cNvPr>
          <p:cNvGrpSpPr/>
          <p:nvPr/>
        </p:nvGrpSpPr>
        <p:grpSpPr>
          <a:xfrm rot="20071350">
            <a:off x="5104878" y="1482505"/>
            <a:ext cx="495300" cy="507693"/>
            <a:chOff x="4370267" y="981568"/>
            <a:chExt cx="926922" cy="630718"/>
          </a:xfrm>
        </p:grpSpPr>
        <p:sp>
          <p:nvSpPr>
            <p:cNvPr id="32" name="Donut 31">
              <a:extLst>
                <a:ext uri="{FF2B5EF4-FFF2-40B4-BE49-F238E27FC236}">
                  <a16:creationId xmlns:a16="http://schemas.microsoft.com/office/drawing/2014/main" id="{B8BD200A-FDB1-354B-B45C-A98024F7165D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7A85FC55-FFA1-1B4F-9DAD-1DE897FFBE9F}"/>
                </a:ext>
              </a:extLst>
            </p:cNvPr>
            <p:cNvSpPr/>
            <p:nvPr/>
          </p:nvSpPr>
          <p:spPr>
            <a:xfrm rot="16771062">
              <a:off x="4407920" y="1081849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extLst>
                <a:ext uri="{FF2B5EF4-FFF2-40B4-BE49-F238E27FC236}">
                  <a16:creationId xmlns:a16="http://schemas.microsoft.com/office/drawing/2014/main" id="{C95D510C-6514-FE4B-8A8E-BCE500E0F913}"/>
                </a:ext>
              </a:extLst>
            </p:cNvPr>
            <p:cNvSpPr/>
            <p:nvPr/>
          </p:nvSpPr>
          <p:spPr>
            <a:xfrm rot="18615380" flipH="1" flipV="1">
              <a:off x="5103552" y="1423300"/>
              <a:ext cx="125721" cy="241341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34D8D1A0-5B14-7442-B376-41E9D76124AF}"/>
              </a:ext>
            </a:extLst>
          </p:cNvPr>
          <p:cNvSpPr/>
          <p:nvPr/>
        </p:nvSpPr>
        <p:spPr>
          <a:xfrm>
            <a:off x="1554826" y="1752953"/>
            <a:ext cx="2599406" cy="971186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B18ADA3D-59BD-9A4F-9614-F6434392A86D}"/>
              </a:ext>
            </a:extLst>
          </p:cNvPr>
          <p:cNvSpPr/>
          <p:nvPr/>
        </p:nvSpPr>
        <p:spPr>
          <a:xfrm>
            <a:off x="1554826" y="4540791"/>
            <a:ext cx="2599406" cy="911997"/>
          </a:xfrm>
          <a:prstGeom prst="frame">
            <a:avLst>
              <a:gd name="adj1" fmla="val 46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E3F387-92E9-984B-A5E8-439A9811C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536" y="664810"/>
            <a:ext cx="4330700" cy="2932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9DC2EF-84D4-5972-8353-BC8584ABABE4}"/>
              </a:ext>
            </a:extLst>
          </p:cNvPr>
          <p:cNvSpPr txBox="1"/>
          <p:nvPr/>
        </p:nvSpPr>
        <p:spPr>
          <a:xfrm flipH="1">
            <a:off x="5203942" y="1550883"/>
            <a:ext cx="3693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0736D-89D1-5BBD-988A-7193EE611BFD}"/>
              </a:ext>
            </a:extLst>
          </p:cNvPr>
          <p:cNvSpPr txBox="1"/>
          <p:nvPr/>
        </p:nvSpPr>
        <p:spPr>
          <a:xfrm flipH="1">
            <a:off x="5892626" y="1673943"/>
            <a:ext cx="3693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7B9DEB-72A4-F22C-E8E9-E2179CD9A223}"/>
              </a:ext>
            </a:extLst>
          </p:cNvPr>
          <p:cNvGrpSpPr/>
          <p:nvPr/>
        </p:nvGrpSpPr>
        <p:grpSpPr>
          <a:xfrm rot="8432233">
            <a:off x="5847195" y="1643090"/>
            <a:ext cx="476986" cy="507693"/>
            <a:chOff x="4405974" y="981568"/>
            <a:chExt cx="892648" cy="630718"/>
          </a:xfrm>
        </p:grpSpPr>
        <p:sp>
          <p:nvSpPr>
            <p:cNvPr id="24" name="Donut 23">
              <a:extLst>
                <a:ext uri="{FF2B5EF4-FFF2-40B4-BE49-F238E27FC236}">
                  <a16:creationId xmlns:a16="http://schemas.microsoft.com/office/drawing/2014/main" id="{17961B20-FABB-F3B4-B218-579A60952D2C}"/>
                </a:ext>
              </a:extLst>
            </p:cNvPr>
            <p:cNvSpPr/>
            <p:nvPr/>
          </p:nvSpPr>
          <p:spPr>
            <a:xfrm rot="1352756">
              <a:off x="4439565" y="981568"/>
              <a:ext cx="857624" cy="630718"/>
            </a:xfrm>
            <a:prstGeom prst="donut">
              <a:avLst>
                <a:gd name="adj" fmla="val 59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>
              <a:extLst>
                <a:ext uri="{FF2B5EF4-FFF2-40B4-BE49-F238E27FC236}">
                  <a16:creationId xmlns:a16="http://schemas.microsoft.com/office/drawing/2014/main" id="{5D8F07A7-3D9B-29CD-D006-04DD0C85512C}"/>
                </a:ext>
              </a:extLst>
            </p:cNvPr>
            <p:cNvSpPr/>
            <p:nvPr/>
          </p:nvSpPr>
          <p:spPr>
            <a:xfrm rot="8041496">
              <a:off x="4443627" y="1101362"/>
              <a:ext cx="121786" cy="19709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A9BB2B35-9480-CF58-3B0E-8B8081FE180B}"/>
                </a:ext>
              </a:extLst>
            </p:cNvPr>
            <p:cNvSpPr/>
            <p:nvPr/>
          </p:nvSpPr>
          <p:spPr>
            <a:xfrm rot="6654752" flipH="1" flipV="1">
              <a:off x="5115092" y="1389838"/>
              <a:ext cx="125720" cy="241340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8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A38A30-C8A2-BC4A-8C75-FB998CA0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3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0CFD-48BB-7D4E-8D8A-9096484B334D}"/>
              </a:ext>
            </a:extLst>
          </p:cNvPr>
          <p:cNvSpPr txBox="1"/>
          <p:nvPr/>
        </p:nvSpPr>
        <p:spPr>
          <a:xfrm>
            <a:off x="2197862" y="6102484"/>
            <a:ext cx="751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Circulation and cloudiness suggest in-active state of MJO</a:t>
            </a:r>
          </a:p>
        </p:txBody>
      </p:sp>
      <p:sp>
        <p:nvSpPr>
          <p:cNvPr id="2" name="Donut 1">
            <a:extLst>
              <a:ext uri="{FF2B5EF4-FFF2-40B4-BE49-F238E27FC236}">
                <a16:creationId xmlns:a16="http://schemas.microsoft.com/office/drawing/2014/main" id="{969D838A-744F-3F45-BA8C-552EED7601DD}"/>
              </a:ext>
            </a:extLst>
          </p:cNvPr>
          <p:cNvSpPr/>
          <p:nvPr/>
        </p:nvSpPr>
        <p:spPr>
          <a:xfrm rot="18666332">
            <a:off x="3142504" y="1940291"/>
            <a:ext cx="335050" cy="951527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108DE60A-952E-E247-A0C5-FEECB930AD5E}"/>
              </a:ext>
            </a:extLst>
          </p:cNvPr>
          <p:cNvSpPr/>
          <p:nvPr/>
        </p:nvSpPr>
        <p:spPr>
          <a:xfrm rot="17744464">
            <a:off x="3287246" y="3183966"/>
            <a:ext cx="378742" cy="626204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8589284D-261D-844A-9C24-D6185706E2A4}"/>
              </a:ext>
            </a:extLst>
          </p:cNvPr>
          <p:cNvSpPr/>
          <p:nvPr/>
        </p:nvSpPr>
        <p:spPr>
          <a:xfrm>
            <a:off x="3579294" y="1445114"/>
            <a:ext cx="1087709" cy="3652611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1CEA61D2-1D7E-0F44-873C-AC8111D05B65}"/>
              </a:ext>
            </a:extLst>
          </p:cNvPr>
          <p:cNvSpPr/>
          <p:nvPr/>
        </p:nvSpPr>
        <p:spPr>
          <a:xfrm rot="18666332">
            <a:off x="3127395" y="2317392"/>
            <a:ext cx="438026" cy="1137887"/>
          </a:xfrm>
          <a:prstGeom prst="donut">
            <a:avLst>
              <a:gd name="adj" fmla="val 452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A61A22F1-B3B0-6444-AE5B-9CBF5C23FCED}"/>
              </a:ext>
            </a:extLst>
          </p:cNvPr>
          <p:cNvSpPr/>
          <p:nvPr/>
        </p:nvSpPr>
        <p:spPr>
          <a:xfrm rot="17744464">
            <a:off x="3100291" y="4017553"/>
            <a:ext cx="513030" cy="1184004"/>
          </a:xfrm>
          <a:prstGeom prst="donut">
            <a:avLst>
              <a:gd name="adj" fmla="val 58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29F38-815C-1421-5DFD-9896938F3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9" y="722502"/>
            <a:ext cx="4758826" cy="5329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8771D1-BF78-A563-75E0-8A153C97D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4"/>
          <a:stretch/>
        </p:blipFill>
        <p:spPr>
          <a:xfrm>
            <a:off x="5051097" y="806326"/>
            <a:ext cx="4753502" cy="49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2ABF3-B8EF-6FE1-15FF-C037A91B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" y="970155"/>
            <a:ext cx="5080000" cy="5397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Current and Past evolution of the MJO</a:t>
            </a:r>
            <a:b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Wheeler-Hendon Indices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D3921-FB46-B74F-87A5-7BC4591488F1}"/>
              </a:ext>
            </a:extLst>
          </p:cNvPr>
          <p:cNvSpPr txBox="1"/>
          <p:nvPr/>
        </p:nvSpPr>
        <p:spPr>
          <a:xfrm>
            <a:off x="2311877" y="6329074"/>
            <a:ext cx="677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MJO index in moderately above 1 from past week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C73CB2-3912-5154-487D-5FCB4F082269}"/>
              </a:ext>
            </a:extLst>
          </p:cNvPr>
          <p:cNvGrpSpPr/>
          <p:nvPr/>
        </p:nvGrpSpPr>
        <p:grpSpPr>
          <a:xfrm>
            <a:off x="5700004" y="1017504"/>
            <a:ext cx="4962267" cy="5200734"/>
            <a:chOff x="5700004" y="1017504"/>
            <a:chExt cx="4962267" cy="52007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6B8F4D-288A-5F8A-ABEC-9FB484A9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0004" y="1328501"/>
              <a:ext cx="4889737" cy="48897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91EE1D-DED2-10D3-DB18-3695B4C08377}"/>
                </a:ext>
              </a:extLst>
            </p:cNvPr>
            <p:cNvSpPr txBox="1"/>
            <p:nvPr/>
          </p:nvSpPr>
          <p:spPr>
            <a:xfrm>
              <a:off x="6037755" y="1017504"/>
              <a:ext cx="46245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0432FF"/>
                  </a:solidFill>
                  <a:latin typeface="Songti TC" panose="02010600040101010101" pitchFamily="2" charset="-120"/>
                  <a:ea typeface="Songti TC" panose="02010600040101010101" pitchFamily="2" charset="-120"/>
                  <a:cs typeface="Times New Roman" panose="02020603050405020304" pitchFamily="18" charset="0"/>
                </a:rPr>
                <a:t>MJO 15-day Forecast from NCEP GEFS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44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MJO 15-day Forecast from NCEP GEFS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B8F83-39C2-4249-BDD8-2A88BB7432FE}"/>
              </a:ext>
            </a:extLst>
          </p:cNvPr>
          <p:cNvSpPr txBox="1"/>
          <p:nvPr/>
        </p:nvSpPr>
        <p:spPr>
          <a:xfrm>
            <a:off x="175021" y="5663335"/>
            <a:ext cx="1201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The ensemble mean RMM forecast suggest weakening of MJO in phase 1 For the next weeks.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CF13F-4612-A5A4-556A-F452996D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41" y="873897"/>
            <a:ext cx="4713416" cy="4713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724F68-217A-F271-9304-3BFD40CBC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31" y="873897"/>
            <a:ext cx="5773009" cy="45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4359F5-B8E2-E043-9967-629E228E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510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Sub-seasonal Forecast: Weather Regimes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148B5A-B2C1-30E1-674D-9793393F4774}"/>
              </a:ext>
            </a:extLst>
          </p:cNvPr>
          <p:cNvSpPr txBox="1">
            <a:spLocks/>
          </p:cNvSpPr>
          <p:nvPr/>
        </p:nvSpPr>
        <p:spPr>
          <a:xfrm>
            <a:off x="1052384" y="3429000"/>
            <a:ext cx="10515600" cy="60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!!! Weather Regimes forecast ended on 31</a:t>
            </a:r>
            <a:r>
              <a:rPr lang="en-US" sz="3600" baseline="30000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st</a:t>
            </a:r>
            <a:r>
              <a:rPr lang="en-US" sz="3600" dirty="0">
                <a:solidFill>
                  <a:srgbClr val="FF0000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 of March 2022 !!!</a:t>
            </a:r>
          </a:p>
        </p:txBody>
      </p:sp>
    </p:spTree>
    <p:extLst>
      <p:ext uri="{BB962C8B-B14F-4D97-AF65-F5344CB8AC3E}">
        <p14:creationId xmlns:p14="http://schemas.microsoft.com/office/powerpoint/2010/main" val="81584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86EED-C288-30F3-9350-3E3C666E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" b="6748"/>
          <a:stretch/>
        </p:blipFill>
        <p:spPr>
          <a:xfrm>
            <a:off x="6319329" y="808525"/>
            <a:ext cx="5074920" cy="2813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BA13D-26C4-2649-8C8A-452F05A08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9" b="6744"/>
          <a:stretch/>
        </p:blipFill>
        <p:spPr>
          <a:xfrm>
            <a:off x="556054" y="753999"/>
            <a:ext cx="5333932" cy="29863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B70984-1407-DF44-8DE4-1D3D54A0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87"/>
            <a:ext cx="10515600" cy="60503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  <a:cs typeface="Times New Roman" panose="02020603050405020304" pitchFamily="18" charset="0"/>
              </a:rPr>
              <a:t>IRI Sub-seasonal Forecast: Precipitation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5BEF5-95F5-D443-9DFD-DA254B67690B}"/>
              </a:ext>
            </a:extLst>
          </p:cNvPr>
          <p:cNvSpPr txBox="1"/>
          <p:nvPr/>
        </p:nvSpPr>
        <p:spPr>
          <a:xfrm>
            <a:off x="2022588" y="447243"/>
            <a:ext cx="22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Week:1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16-22 Apr.).</a:t>
            </a: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DB690614-1B90-A44C-A5EF-61B11351DF50}"/>
              </a:ext>
            </a:extLst>
          </p:cNvPr>
          <p:cNvSpPr/>
          <p:nvPr/>
        </p:nvSpPr>
        <p:spPr>
          <a:xfrm>
            <a:off x="3187141" y="1049222"/>
            <a:ext cx="555595" cy="49242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365C5800-5435-E14A-9ADA-C51E073D76C9}"/>
              </a:ext>
            </a:extLst>
          </p:cNvPr>
          <p:cNvSpPr/>
          <p:nvPr/>
        </p:nvSpPr>
        <p:spPr>
          <a:xfrm>
            <a:off x="3197850" y="1773943"/>
            <a:ext cx="827517" cy="75161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892EE61F-C01F-6345-BDFB-3484991AB98B}"/>
              </a:ext>
            </a:extLst>
          </p:cNvPr>
          <p:cNvSpPr/>
          <p:nvPr/>
        </p:nvSpPr>
        <p:spPr>
          <a:xfrm rot="20275264">
            <a:off x="1383394" y="1241984"/>
            <a:ext cx="616660" cy="486662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A12CC0-761B-0940-A653-F218FD8C04E5}"/>
              </a:ext>
            </a:extLst>
          </p:cNvPr>
          <p:cNvSpPr txBox="1"/>
          <p:nvPr/>
        </p:nvSpPr>
        <p:spPr>
          <a:xfrm>
            <a:off x="6274947" y="3247112"/>
            <a:ext cx="52373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Central and South Africa is likely to get above normal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rainfall in next two weeks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Above normal precipitation is likely north of Maritime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continent in week 3+4, 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North-eastward propagation of OLR anomalies in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north-east Pacific is likely</a:t>
            </a:r>
          </a:p>
          <a:p>
            <a:endParaRPr lang="en-US" sz="1600" dirty="0">
              <a:solidFill>
                <a:srgbClr val="0432FF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Dry rainfall anomalies are likely over WUS weeks 2 and </a:t>
            </a:r>
          </a:p>
          <a:p>
            <a:r>
              <a:rPr lang="en-US" sz="1600" dirty="0">
                <a:solidFill>
                  <a:srgbClr val="0432FF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       weeks 3+4 </a:t>
            </a:r>
            <a:endParaRPr lang="en-US" sz="16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41E4A7-E50B-9E40-8382-256E6948163D}"/>
              </a:ext>
            </a:extLst>
          </p:cNvPr>
          <p:cNvSpPr txBox="1"/>
          <p:nvPr/>
        </p:nvSpPr>
        <p:spPr>
          <a:xfrm>
            <a:off x="5135239" y="514001"/>
            <a:ext cx="2462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issue date Apr 15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C90B85-B701-264A-B636-29C4594AD7AF}"/>
              </a:ext>
            </a:extLst>
          </p:cNvPr>
          <p:cNvGrpSpPr/>
          <p:nvPr/>
        </p:nvGrpSpPr>
        <p:grpSpPr>
          <a:xfrm>
            <a:off x="2139547" y="455897"/>
            <a:ext cx="8014482" cy="1500561"/>
            <a:chOff x="3498825" y="915447"/>
            <a:chExt cx="6639847" cy="1243189"/>
          </a:xfrm>
        </p:grpSpPr>
        <p:sp>
          <p:nvSpPr>
            <p:cNvPr id="26" name="Donut 25">
              <a:extLst>
                <a:ext uri="{FF2B5EF4-FFF2-40B4-BE49-F238E27FC236}">
                  <a16:creationId xmlns:a16="http://schemas.microsoft.com/office/drawing/2014/main" id="{0B2CF7FF-41F1-CE48-8E40-710B9F2B0776}"/>
                </a:ext>
              </a:extLst>
            </p:cNvPr>
            <p:cNvSpPr/>
            <p:nvPr/>
          </p:nvSpPr>
          <p:spPr>
            <a:xfrm rot="20275264" flipH="1" flipV="1">
              <a:off x="3498825" y="1760088"/>
              <a:ext cx="446762" cy="398548"/>
            </a:xfrm>
            <a:prstGeom prst="donut">
              <a:avLst>
                <a:gd name="adj" fmla="val 25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A1F42B-665D-A34C-AF80-FFC3BEDF0BF5}"/>
                </a:ext>
              </a:extLst>
            </p:cNvPr>
            <p:cNvSpPr txBox="1"/>
            <p:nvPr/>
          </p:nvSpPr>
          <p:spPr>
            <a:xfrm>
              <a:off x="8221275" y="915447"/>
              <a:ext cx="1917397" cy="305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Week:2 (23 -29 Apr.)   </a:t>
              </a:r>
            </a:p>
          </p:txBody>
        </p:sp>
      </p:grpSp>
      <p:sp>
        <p:nvSpPr>
          <p:cNvPr id="31" name="Donut 30">
            <a:extLst>
              <a:ext uri="{FF2B5EF4-FFF2-40B4-BE49-F238E27FC236}">
                <a16:creationId xmlns:a16="http://schemas.microsoft.com/office/drawing/2014/main" id="{67B012D5-4455-3646-8C18-D223C0348874}"/>
              </a:ext>
            </a:extLst>
          </p:cNvPr>
          <p:cNvSpPr/>
          <p:nvPr/>
        </p:nvSpPr>
        <p:spPr>
          <a:xfrm rot="20275264">
            <a:off x="7418845" y="1740327"/>
            <a:ext cx="723208" cy="452348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C9B728-921D-6947-BD36-C065E77B8DF9}"/>
              </a:ext>
            </a:extLst>
          </p:cNvPr>
          <p:cNvSpPr txBox="1"/>
          <p:nvPr/>
        </p:nvSpPr>
        <p:spPr>
          <a:xfrm>
            <a:off x="2119908" y="3533384"/>
            <a:ext cx="291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Week:3+4 (30 Apr.-13 May.) </a:t>
            </a: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8D2E1E11-0F44-A543-BCBD-2C437C3CBD4B}"/>
              </a:ext>
            </a:extLst>
          </p:cNvPr>
          <p:cNvSpPr/>
          <p:nvPr/>
        </p:nvSpPr>
        <p:spPr>
          <a:xfrm>
            <a:off x="2383573" y="4457612"/>
            <a:ext cx="816828" cy="625988"/>
          </a:xfrm>
          <a:prstGeom prst="donut">
            <a:avLst>
              <a:gd name="adj" fmla="val 98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46A3A6F2-EE36-7345-8A82-B96BDA51B2D4}"/>
              </a:ext>
            </a:extLst>
          </p:cNvPr>
          <p:cNvSpPr/>
          <p:nvPr/>
        </p:nvSpPr>
        <p:spPr>
          <a:xfrm>
            <a:off x="1185551" y="4750438"/>
            <a:ext cx="987022" cy="722625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BCB3E109-ABC4-2045-832D-3BB56F886527}"/>
              </a:ext>
            </a:extLst>
          </p:cNvPr>
          <p:cNvSpPr/>
          <p:nvPr/>
        </p:nvSpPr>
        <p:spPr>
          <a:xfrm>
            <a:off x="4078122" y="4334929"/>
            <a:ext cx="555595" cy="492424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CDEF3243-C572-77E4-4647-0D1C16561487}"/>
              </a:ext>
            </a:extLst>
          </p:cNvPr>
          <p:cNvSpPr/>
          <p:nvPr/>
        </p:nvSpPr>
        <p:spPr>
          <a:xfrm rot="17967951">
            <a:off x="9028201" y="1845910"/>
            <a:ext cx="903676" cy="454466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F76D94-A7A4-57A9-62EA-F037A19BBB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89"/>
          <a:stretch/>
        </p:blipFill>
        <p:spPr>
          <a:xfrm>
            <a:off x="350295" y="3836027"/>
            <a:ext cx="5583677" cy="2986316"/>
          </a:xfrm>
          <a:prstGeom prst="rect">
            <a:avLst/>
          </a:prstGeom>
        </p:spPr>
      </p:pic>
      <p:sp>
        <p:nvSpPr>
          <p:cNvPr id="32" name="Donut 31">
            <a:extLst>
              <a:ext uri="{FF2B5EF4-FFF2-40B4-BE49-F238E27FC236}">
                <a16:creationId xmlns:a16="http://schemas.microsoft.com/office/drawing/2014/main" id="{743E48FB-D608-BD72-FB0A-EF2A2B177777}"/>
              </a:ext>
            </a:extLst>
          </p:cNvPr>
          <p:cNvSpPr/>
          <p:nvPr/>
        </p:nvSpPr>
        <p:spPr>
          <a:xfrm rot="20275264">
            <a:off x="4505393" y="4659868"/>
            <a:ext cx="894126" cy="76993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Donut 34">
            <a:extLst>
              <a:ext uri="{FF2B5EF4-FFF2-40B4-BE49-F238E27FC236}">
                <a16:creationId xmlns:a16="http://schemas.microsoft.com/office/drawing/2014/main" id="{69BE494F-3DAA-7800-144B-A2E7154B3C36}"/>
              </a:ext>
            </a:extLst>
          </p:cNvPr>
          <p:cNvSpPr/>
          <p:nvPr/>
        </p:nvSpPr>
        <p:spPr>
          <a:xfrm rot="20275264">
            <a:off x="1748759" y="4830700"/>
            <a:ext cx="723208" cy="257897"/>
          </a:xfrm>
          <a:prstGeom prst="donut">
            <a:avLst>
              <a:gd name="adj" fmla="val 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60DD9D-1D29-1C5C-7242-CFAD77FD7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21"/>
          <a:stretch/>
        </p:blipFill>
        <p:spPr>
          <a:xfrm>
            <a:off x="6407301" y="6294100"/>
            <a:ext cx="5237331" cy="5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25224</TotalTime>
  <Words>513</Words>
  <Application>Microsoft Macintosh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Songti TC</vt:lpstr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PowerPoint Presentation</vt:lpstr>
      <vt:lpstr>Sub-seasonal climate drivers: State of Climate </vt:lpstr>
      <vt:lpstr>State of the climate: OLR Anomalies  </vt:lpstr>
      <vt:lpstr>Sub-seasonal climate drivers</vt:lpstr>
      <vt:lpstr>Current and Past evolution of the MJO</vt:lpstr>
      <vt:lpstr>Current and Past evolution of the MJO Wheeler-Hendon Indices</vt:lpstr>
      <vt:lpstr>MJO 15-day Forecast from NCEP GEFS model</vt:lpstr>
      <vt:lpstr>Sub-seasonal Forecast: Weather Regimes</vt:lpstr>
      <vt:lpstr>IRI Sub-seasonal Forecast: Precipitation</vt:lpstr>
      <vt:lpstr>IRI Sub-seasonal Forecast : Near-Surface Temperature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 Forum: Nov, 2019 Briefing</dc:title>
  <dc:creator>Microsoft Office User</dc:creator>
  <cp:lastModifiedBy>Microsoft Office User</cp:lastModifiedBy>
  <cp:revision>104</cp:revision>
  <dcterms:created xsi:type="dcterms:W3CDTF">2020-01-07T18:58:08Z</dcterms:created>
  <dcterms:modified xsi:type="dcterms:W3CDTF">2022-04-20T22:44:01Z</dcterms:modified>
</cp:coreProperties>
</file>