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3"/>
  </p:sldMasterIdLst>
  <p:sldIdLst>
    <p:sldId id="256" r:id="rId4"/>
    <p:sldId id="295" r:id="rId5"/>
    <p:sldId id="263" r:id="rId6"/>
    <p:sldId id="296" r:id="rId7"/>
    <p:sldId id="297" r:id="rId8"/>
    <p:sldId id="279" r:id="rId9"/>
    <p:sldId id="285" r:id="rId10"/>
    <p:sldId id="288" r:id="rId11"/>
    <p:sldId id="261" r:id="rId12"/>
    <p:sldId id="306" r:id="rId13"/>
    <p:sldId id="307" r:id="rId14"/>
    <p:sldId id="287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291" r:id="rId26"/>
    <p:sldId id="260" r:id="rId27"/>
    <p:sldId id="265" r:id="rId28"/>
    <p:sldId id="266" r:id="rId29"/>
    <p:sldId id="284" r:id="rId30"/>
    <p:sldId id="280" r:id="rId31"/>
    <p:sldId id="281" r:id="rId32"/>
    <p:sldId id="282" r:id="rId33"/>
    <p:sldId id="283" r:id="rId34"/>
    <p:sldId id="267" r:id="rId35"/>
    <p:sldId id="268" r:id="rId36"/>
    <p:sldId id="269" r:id="rId37"/>
    <p:sldId id="290" r:id="rId38"/>
    <p:sldId id="289" r:id="rId39"/>
    <p:sldId id="320" r:id="rId40"/>
    <p:sldId id="293" r:id="rId41"/>
    <p:sldId id="303" r:id="rId42"/>
    <p:sldId id="304" r:id="rId43"/>
    <p:sldId id="305" r:id="rId44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7AFD"/>
    <a:srgbClr val="040AFC"/>
    <a:srgbClr val="EEB8B8"/>
    <a:srgbClr val="003300"/>
    <a:srgbClr val="FF3300"/>
    <a:srgbClr val="4B7C20"/>
    <a:srgbClr val="5A8E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64" autoAdjust="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1860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314" y="596019"/>
            <a:ext cx="7510506" cy="3213982"/>
          </a:xfrm>
        </p:spPr>
        <p:txBody>
          <a:bodyPr anchor="b">
            <a:normAutofit/>
          </a:bodyPr>
          <a:lstStyle>
            <a:lvl1pPr algn="ctr">
              <a:defRPr sz="4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314" y="3886200"/>
            <a:ext cx="7510506" cy="2219108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57B4FF-0D82-43CC-A8D7-B45FD8420831}" type="datetimeFigureOut">
              <a:rPr lang="en-US" smtClean="0"/>
              <a:pPr>
                <a:defRPr/>
              </a:pPr>
              <a:t>3/7/2016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C1699A-A58E-41E7-92C9-85BD966D0B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8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677" y="4377485"/>
            <a:ext cx="7413007" cy="907505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7678" y="996188"/>
            <a:ext cx="7301427" cy="298112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677" y="5284990"/>
            <a:ext cx="7413007" cy="81707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37BB69-428F-4A6C-B658-42EF56BDAC00}" type="datetimeFigureOut">
              <a:rPr lang="en-US" smtClean="0"/>
              <a:pPr>
                <a:defRPr/>
              </a:pPr>
              <a:t>3/7/2016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7678" y="6181344"/>
            <a:ext cx="5337278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022393-DAF1-42FF-B176-544D98A69B2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017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4" cy="3137782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343400"/>
            <a:ext cx="7511474" cy="175866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37BB69-428F-4A6C-B658-42EF56BDAC00}" type="datetimeFigureOut">
              <a:rPr lang="en-US" smtClean="0"/>
              <a:pPr>
                <a:defRPr/>
              </a:pPr>
              <a:t>3/7/2016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022393-DAF1-42FF-B176-544D98A69B2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400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83818" y="86027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88822" y="29859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304407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436" y="3650606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641206"/>
            <a:ext cx="7511473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37BB69-428F-4A6C-B658-42EF56BDAC00}" type="datetimeFigureOut">
              <a:rPr lang="en-US" smtClean="0"/>
              <a:pPr>
                <a:defRPr/>
              </a:pPr>
              <a:t>3/7/2016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022393-DAF1-42FF-B176-544D98A69B2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1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3603566"/>
            <a:ext cx="7512338" cy="14688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5" y="5072366"/>
            <a:ext cx="7512339" cy="102969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37BB69-428F-4A6C-B658-42EF56BDAC00}" type="datetimeFigureOut">
              <a:rPr lang="en-US" smtClean="0"/>
              <a:pPr>
                <a:defRPr/>
              </a:pPr>
              <a:t>3/7/2016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022393-DAF1-42FF-B176-544D98A69B2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629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83818" y="75385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87556" y="287949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284436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7" y="3886200"/>
            <a:ext cx="7512338" cy="105366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939862"/>
            <a:ext cx="7512338" cy="1162198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37BB69-428F-4A6C-B658-42EF56BDAC00}" type="datetimeFigureOut">
              <a:rPr lang="en-US" smtClean="0"/>
              <a:pPr>
                <a:defRPr/>
              </a:pPr>
              <a:t>3/7/2016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022393-DAF1-42FF-B176-544D98A69B2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88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6" y="596018"/>
            <a:ext cx="7511473" cy="275678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6" y="3682941"/>
            <a:ext cx="7511473" cy="104928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732224"/>
            <a:ext cx="7511472" cy="1369836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37BB69-428F-4A6C-B658-42EF56BDAC00}" type="datetimeFigureOut">
              <a:rPr lang="en-US" smtClean="0"/>
              <a:pPr>
                <a:defRPr/>
              </a:pPr>
              <a:t>3/7/2016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022393-DAF1-42FF-B176-544D98A69B2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0002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344151-95B5-40A0-8778-FFC846978102}" type="datetimeFigureOut">
              <a:rPr lang="en-US" smtClean="0"/>
              <a:pPr>
                <a:defRPr/>
              </a:pPr>
              <a:t>3/7/2016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3507BF-9398-4BA0-A3CA-1EE383108A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8750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1708" y="596018"/>
            <a:ext cx="1778112" cy="550604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8347" y="596018"/>
            <a:ext cx="5624137" cy="5506042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1E3BC7-3BFB-4A52-AB34-35864B948931}" type="datetimeFigureOut">
              <a:rPr lang="en-US" smtClean="0"/>
              <a:pPr>
                <a:defRPr/>
              </a:pPr>
              <a:t>3/7/2016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199EC3-7175-4B06-99C9-67B6DF4ADE7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556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DA6DD64-5244-42C2-89A8-D8ECAF9F78E4}" type="datetimeFigureOut">
              <a:rPr lang="en-US" smtClean="0"/>
              <a:pPr>
                <a:defRPr/>
              </a:pPr>
              <a:t>3/7/2016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445A8F-4892-45D6-824B-48E519760A3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262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314" y="3270698"/>
            <a:ext cx="7510506" cy="1823305"/>
          </a:xfrm>
        </p:spPr>
        <p:txBody>
          <a:bodyPr anchor="b">
            <a:normAutofit/>
          </a:bodyPr>
          <a:lstStyle>
            <a:lvl1pPr algn="r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314" y="5103810"/>
            <a:ext cx="7510506" cy="99825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DB5606-103F-4705-8C8B-FDA6B5ADCA36}" type="datetimeFigureOut">
              <a:rPr lang="en-US" smtClean="0"/>
              <a:pPr>
                <a:defRPr/>
              </a:pPr>
              <a:t>3/7/2016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59F2E0-9FB3-46F0-B222-0C8A33CB3D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753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347" y="2060898"/>
            <a:ext cx="3685073" cy="403133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060898"/>
            <a:ext cx="3689239" cy="403133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FF4E25-7879-4844-B905-98D8F62D81A2}" type="datetimeFigureOut">
              <a:rPr lang="en-US" smtClean="0"/>
              <a:pPr>
                <a:defRPr/>
              </a:pPr>
              <a:t>3/7/2016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112DA-0F3D-4082-83D1-94D63E2184A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09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6306" y="2060898"/>
            <a:ext cx="3397113" cy="733596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347" y="2786027"/>
            <a:ext cx="3685073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150" y="2060898"/>
            <a:ext cx="3419670" cy="725129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5" y="2786027"/>
            <a:ext cx="3701520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5D0708-E053-437E-B3C5-9EFDAE472D51}" type="datetimeFigureOut">
              <a:rPr lang="en-US" smtClean="0"/>
              <a:pPr>
                <a:defRPr/>
              </a:pPr>
              <a:t>3/7/2016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BC4825-A042-4AB2-B38E-C95DD6CDA8B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317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B81C50-05D2-49E1-821C-CF575EB6177B}" type="datetimeFigureOut">
              <a:rPr lang="en-US" smtClean="0"/>
              <a:pPr>
                <a:defRPr/>
              </a:pPr>
              <a:t>3/7/2016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68160B-8EF8-4E93-A5C6-A77171556BC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4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CFDEA9-E430-4C10-B9EB-0BFE9150C5FA}" type="datetimeFigureOut">
              <a:rPr lang="en-US" smtClean="0"/>
              <a:pPr>
                <a:defRPr/>
              </a:pPr>
              <a:t>3/7/2016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052E9B-C497-4EC9-A8F6-1A3F6B1687B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40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754928"/>
            <a:ext cx="2729523" cy="1371600"/>
          </a:xfrm>
        </p:spPr>
        <p:txBody>
          <a:bodyPr anchor="b">
            <a:normAutofit/>
          </a:bodyPr>
          <a:lstStyle>
            <a:lvl1pPr algn="l">
              <a:defRPr sz="2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8856" y="596018"/>
            <a:ext cx="4500964" cy="5506041"/>
          </a:xfrm>
        </p:spPr>
        <p:txBody>
          <a:bodyPr anchor="ctr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347" y="3126528"/>
            <a:ext cx="272952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B87BE7-5A84-4E52-98F6-37198493D52A}" type="datetimeFigureOut">
              <a:rPr lang="en-US" smtClean="0"/>
              <a:pPr>
                <a:defRPr/>
              </a:pPr>
              <a:t>3/7/2016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4E5478-C062-4D03-AD49-03EAF2C5F4C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384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898269"/>
            <a:ext cx="4423803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15442" y="-18288"/>
            <a:ext cx="2500062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7318" y="3269869"/>
            <a:ext cx="442380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23649" y="6181344"/>
            <a:ext cx="718502" cy="365125"/>
          </a:xfrm>
        </p:spPr>
        <p:txBody>
          <a:bodyPr/>
          <a:lstStyle/>
          <a:p>
            <a:pPr>
              <a:defRPr/>
            </a:pPr>
            <a:fld id="{23E7BDBA-5A6F-4633-8ED8-691D9295020C}" type="datetimeFigureOut">
              <a:rPr lang="en-US" smtClean="0"/>
              <a:pPr>
                <a:defRPr/>
              </a:pPr>
              <a:t>3/7/2016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18348" y="6181344"/>
            <a:ext cx="3705300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24262" y="6181344"/>
            <a:ext cx="305186" cy="329250"/>
          </a:xfrm>
        </p:spPr>
        <p:txBody>
          <a:bodyPr/>
          <a:lstStyle/>
          <a:p>
            <a:pPr>
              <a:defRPr/>
            </a:pPr>
            <a:fld id="{3C186EF9-B806-4567-9B21-31055307DC7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61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8" y="2060898"/>
            <a:ext cx="7511472" cy="404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F437BB69-428F-4A6C-B658-42EF56BDAC00}" type="datetimeFigureOut">
              <a:rPr lang="en-US" smtClean="0"/>
              <a:pPr>
                <a:defRPr/>
              </a:pPr>
              <a:t>3/7/2016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8347" y="6178260"/>
            <a:ext cx="56241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B2022393-DAF1-42FF-B176-544D98A69B2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9519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28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314" y="834673"/>
            <a:ext cx="7510506" cy="156319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SPRINGTIME Tornadoes and the </a:t>
            </a:r>
            <a:r>
              <a:rPr lang="en-US" b="1" u="sng" dirty="0" smtClean="0">
                <a:solidFill>
                  <a:schemeClr val="accent4">
                    <a:lumMod val="75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lobal </a:t>
            </a:r>
            <a:r>
              <a:rPr lang="en-US" b="1" u="sng" dirty="0" smtClean="0">
                <a:solidFill>
                  <a:schemeClr val="accent4">
                    <a:lumMod val="75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 </a:t>
            </a:r>
            <a:r>
              <a:rPr lang="en-US" b="1" u="sng" dirty="0" smtClean="0">
                <a:solidFill>
                  <a:schemeClr val="accent4">
                    <a:lumMod val="75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scillation</a:t>
            </a:r>
            <a:endParaRPr lang="en-US" dirty="0">
              <a:solidFill>
                <a:schemeClr val="accent4">
                  <a:lumMod val="75000"/>
                </a:schemeClr>
              </a:solidFill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931136"/>
            <a:ext cx="9144000" cy="50569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9 March 2016							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S</a:t>
            </a:r>
            <a:r>
              <a:rPr lang="en-US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evere 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C</a:t>
            </a:r>
            <a:r>
              <a:rPr lang="en-US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onvection &amp; 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C</a:t>
            </a:r>
            <a:r>
              <a:rPr lang="en-US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limate 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W</a:t>
            </a:r>
            <a:r>
              <a:rPr lang="en-US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orkshop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" y="2575071"/>
            <a:ext cx="3570514" cy="3347357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971714" y="3453969"/>
            <a:ext cx="7510506" cy="15895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None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None/>
              <a:defRPr sz="16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None/>
              <a:defRPr sz="11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None/>
              <a:defRPr sz="11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30000"/>
              <a:buFont typeface="Arial"/>
              <a:buNone/>
              <a:defRPr sz="11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1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Victor Gensini, Ph.D.</a:t>
            </a:r>
          </a:p>
          <a:p>
            <a:pPr fontAlgn="auto"/>
            <a:r>
              <a:rPr lang="en-US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Associate Professor </a:t>
            </a:r>
          </a:p>
          <a:p>
            <a:pPr fontAlgn="auto"/>
            <a:r>
              <a:rPr lang="en-US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Meteorology Program </a:t>
            </a:r>
          </a:p>
          <a:p>
            <a:pPr fontAlgn="auto"/>
            <a:r>
              <a:rPr lang="en-US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College of </a:t>
            </a:r>
            <a:r>
              <a:rPr lang="en-US" dirty="0" err="1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Dupage</a:t>
            </a:r>
            <a:r>
              <a:rPr lang="en-US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(NEXLAB)</a:t>
            </a:r>
            <a:endParaRPr lang="en-US" dirty="0">
              <a:solidFill>
                <a:schemeClr val="tx1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513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02" y="283724"/>
            <a:ext cx="8667795" cy="6290552"/>
          </a:xfrm>
          <a:prstGeom prst="rect">
            <a:avLst/>
          </a:prstGeom>
        </p:spPr>
      </p:pic>
      <p:sp>
        <p:nvSpPr>
          <p:cNvPr id="3" name="Line Callout 1 2"/>
          <p:cNvSpPr/>
          <p:nvPr/>
        </p:nvSpPr>
        <p:spPr>
          <a:xfrm>
            <a:off x="1933303" y="1419497"/>
            <a:ext cx="1497874" cy="400594"/>
          </a:xfrm>
          <a:prstGeom prst="borderCallout1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~1 F2/Day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Line Callout 1 4"/>
          <p:cNvSpPr/>
          <p:nvPr/>
        </p:nvSpPr>
        <p:spPr>
          <a:xfrm>
            <a:off x="6039395" y="2521132"/>
            <a:ext cx="1963782" cy="400594"/>
          </a:xfrm>
          <a:prstGeom prst="borderCallout1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~1 F2/ 13 Days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Line Callout 1 5"/>
          <p:cNvSpPr/>
          <p:nvPr/>
        </p:nvSpPr>
        <p:spPr>
          <a:xfrm>
            <a:off x="2002970" y="1972491"/>
            <a:ext cx="1811383" cy="400594"/>
          </a:xfrm>
          <a:prstGeom prst="borderCallout1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~1 F3/ 3 Days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Line Callout 1 6"/>
          <p:cNvSpPr/>
          <p:nvPr/>
        </p:nvSpPr>
        <p:spPr>
          <a:xfrm>
            <a:off x="6104710" y="3317966"/>
            <a:ext cx="1963782" cy="400594"/>
          </a:xfrm>
          <a:prstGeom prst="borderCallout1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~1 F3/ 34 Days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98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11" y="281934"/>
            <a:ext cx="8671577" cy="629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1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2520613"/>
            <a:ext cx="7511473" cy="131248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</a:rPr>
              <a:t>Spatial PLOTS</a:t>
            </a:r>
            <a:endParaRPr lang="en-US" sz="36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56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9338" y="2508069"/>
            <a:ext cx="2682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 smtClean="0">
                <a:solidFill>
                  <a:schemeClr val="accent4">
                    <a:lumMod val="75000"/>
                  </a:schemeClr>
                </a:solidFill>
              </a:rPr>
              <a:t>2100 UTC </a:t>
            </a:r>
          </a:p>
          <a:p>
            <a:endParaRPr lang="en-US" cap="small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cap="small" dirty="0" smtClean="0">
                <a:solidFill>
                  <a:schemeClr val="accent4">
                    <a:lumMod val="75000"/>
                  </a:schemeClr>
                </a:solidFill>
              </a:rPr>
              <a:t>1994-2013 (March-June)</a:t>
            </a:r>
          </a:p>
          <a:p>
            <a:endParaRPr lang="en-US" cap="small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cap="small" dirty="0" smtClean="0">
                <a:solidFill>
                  <a:schemeClr val="accent4">
                    <a:lumMod val="75000"/>
                  </a:schemeClr>
                </a:solidFill>
              </a:rPr>
              <a:t>Surface Td Anomaly (°C)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154" y="14449"/>
            <a:ext cx="5300358" cy="686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65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753" y="0"/>
            <a:ext cx="5550979" cy="68852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338" y="2177143"/>
            <a:ext cx="26822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 smtClean="0">
                <a:solidFill>
                  <a:schemeClr val="accent4">
                    <a:lumMod val="75000"/>
                  </a:schemeClr>
                </a:solidFill>
              </a:rPr>
              <a:t>2100 UTC </a:t>
            </a:r>
          </a:p>
          <a:p>
            <a:endParaRPr lang="en-US" cap="small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cap="small" dirty="0" smtClean="0">
                <a:solidFill>
                  <a:schemeClr val="accent4">
                    <a:lumMod val="75000"/>
                  </a:schemeClr>
                </a:solidFill>
              </a:rPr>
              <a:t>1994-2013 (March-June)</a:t>
            </a:r>
          </a:p>
          <a:p>
            <a:endParaRPr lang="en-US" cap="small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cap="small" dirty="0" smtClean="0">
                <a:solidFill>
                  <a:schemeClr val="accent4">
                    <a:lumMod val="75000"/>
                  </a:schemeClr>
                </a:solidFill>
              </a:rPr>
              <a:t>SBCAPE * 0-6 KM BWD</a:t>
            </a:r>
          </a:p>
          <a:p>
            <a:endParaRPr lang="en-US" cap="small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cap="small" dirty="0" smtClean="0">
                <a:solidFill>
                  <a:schemeClr val="accent4">
                    <a:lumMod val="75000"/>
                  </a:schemeClr>
                </a:solidFill>
              </a:rPr>
              <a:t>(NDSEV Anomaly)</a:t>
            </a:r>
            <a:endParaRPr lang="en-US" cap="small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824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72" y="-4226"/>
            <a:ext cx="8839200" cy="68622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17" y="6236312"/>
            <a:ext cx="6252754" cy="62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58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40" y="3109"/>
            <a:ext cx="8856617" cy="68548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17" y="6236312"/>
            <a:ext cx="6252754" cy="62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752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59" y="-6549"/>
            <a:ext cx="8830491" cy="68645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17" y="6236312"/>
            <a:ext cx="6252754" cy="62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04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1" y="-1812"/>
            <a:ext cx="8760823" cy="68598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17" y="6236312"/>
            <a:ext cx="6252754" cy="62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77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8" y="-71795"/>
            <a:ext cx="8813070" cy="69297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17" y="6236312"/>
            <a:ext cx="6252754" cy="62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24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00500"/>
            <a:ext cx="9257143" cy="27809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87" y="1067828"/>
            <a:ext cx="7603524" cy="475220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41615"/>
            <a:ext cx="9144000" cy="11723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dirty="0" smtClean="0">
                <a:solidFill>
                  <a:schemeClr val="accent4">
                    <a:lumMod val="75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 been an interesting week…</a:t>
            </a:r>
            <a:endParaRPr lang="en-US" sz="4000" dirty="0">
              <a:solidFill>
                <a:schemeClr val="accent4">
                  <a:lumMod val="75000"/>
                </a:schemeClr>
              </a:solidFill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452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40" y="-6527"/>
            <a:ext cx="8865326" cy="68645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17" y="6236312"/>
            <a:ext cx="6252754" cy="62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134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68" y="-1489"/>
            <a:ext cx="8786949" cy="68594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17" y="6236312"/>
            <a:ext cx="6252754" cy="62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52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02" y="-3343"/>
            <a:ext cx="8717280" cy="68613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17" y="6236312"/>
            <a:ext cx="6252754" cy="62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72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2520613"/>
            <a:ext cx="7511473" cy="131248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</a:rPr>
              <a:t>Phase Space</a:t>
            </a:r>
            <a:endParaRPr lang="en-US" sz="36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25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30344" y="2959902"/>
            <a:ext cx="3013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chemeClr val="tx1">
                    <a:lumMod val="75000"/>
                  </a:schemeClr>
                </a:solidFill>
              </a:rPr>
              <a:t>1994-2013</a:t>
            </a:r>
          </a:p>
          <a:p>
            <a:pPr algn="ctr"/>
            <a:r>
              <a:rPr lang="en-US" sz="3200" i="1" dirty="0" smtClean="0">
                <a:solidFill>
                  <a:schemeClr val="tx1">
                    <a:lumMod val="75000"/>
                  </a:schemeClr>
                </a:solidFill>
              </a:rPr>
              <a:t>March-June</a:t>
            </a:r>
            <a:br>
              <a:rPr lang="en-US" sz="3200" i="1" dirty="0" smtClean="0">
                <a:solidFill>
                  <a:schemeClr val="tx1">
                    <a:lumMod val="75000"/>
                  </a:schemeClr>
                </a:solidFill>
              </a:rPr>
            </a:br>
            <a:r>
              <a:rPr lang="en-US" sz="3200" i="1" dirty="0" smtClean="0">
                <a:solidFill>
                  <a:schemeClr val="accent4">
                    <a:lumMod val="75000"/>
                  </a:schemeClr>
                </a:solidFill>
              </a:rPr>
              <a:t>≥F/EF0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360"/>
            <a:ext cx="6130344" cy="69143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8936" y="3722914"/>
            <a:ext cx="444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94854" y="4959531"/>
            <a:ext cx="444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2599" y="4954394"/>
            <a:ext cx="444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34297" y="3353705"/>
            <a:ext cx="444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8936" y="1740944"/>
            <a:ext cx="444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8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85703" y="152400"/>
            <a:ext cx="444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55524" y="152400"/>
            <a:ext cx="444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34297" y="1464007"/>
            <a:ext cx="444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4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360"/>
            <a:ext cx="6130344" cy="69143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30344" y="2959902"/>
            <a:ext cx="3013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chemeClr val="tx1">
                    <a:lumMod val="75000"/>
                  </a:schemeClr>
                </a:solidFill>
              </a:rPr>
              <a:t>1994-2013</a:t>
            </a:r>
          </a:p>
          <a:p>
            <a:pPr algn="ctr"/>
            <a:r>
              <a:rPr lang="en-US" sz="3200" i="1" dirty="0" smtClean="0">
                <a:solidFill>
                  <a:schemeClr val="tx1">
                    <a:lumMod val="75000"/>
                  </a:schemeClr>
                </a:solidFill>
              </a:rPr>
              <a:t>March-June</a:t>
            </a:r>
            <a:br>
              <a:rPr lang="en-US" sz="3200" i="1" dirty="0" smtClean="0">
                <a:solidFill>
                  <a:schemeClr val="tx1">
                    <a:lumMod val="75000"/>
                  </a:schemeClr>
                </a:solidFill>
              </a:rPr>
            </a:br>
            <a:r>
              <a:rPr lang="en-US" sz="3200" i="1" dirty="0" smtClean="0">
                <a:solidFill>
                  <a:schemeClr val="accent4">
                    <a:lumMod val="75000"/>
                  </a:schemeClr>
                </a:solidFill>
              </a:rPr>
              <a:t>≥F/EF1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8936" y="3722914"/>
            <a:ext cx="444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94854" y="4959531"/>
            <a:ext cx="444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2599" y="4954394"/>
            <a:ext cx="444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34297" y="3353705"/>
            <a:ext cx="444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8936" y="1740944"/>
            <a:ext cx="444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8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85703" y="152400"/>
            <a:ext cx="444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55524" y="152400"/>
            <a:ext cx="444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34297" y="1464007"/>
            <a:ext cx="444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09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360"/>
            <a:ext cx="6130344" cy="6914360"/>
          </a:xfrm>
          <a:prstGeom prst="rect">
            <a:avLst/>
          </a:prstGeom>
        </p:spPr>
      </p:pic>
      <p:sp>
        <p:nvSpPr>
          <p:cNvPr id="11" name="Up Arrow 10"/>
          <p:cNvSpPr/>
          <p:nvPr/>
        </p:nvSpPr>
        <p:spPr>
          <a:xfrm>
            <a:off x="4185201" y="2399853"/>
            <a:ext cx="286893" cy="1428121"/>
          </a:xfrm>
          <a:prstGeom prst="upArrow">
            <a:avLst/>
          </a:prstGeom>
          <a:solidFill>
            <a:schemeClr val="accent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783815" y="3790595"/>
            <a:ext cx="2016094" cy="1200329"/>
          </a:xfrm>
          <a:prstGeom prst="rect">
            <a:avLst/>
          </a:prstGeom>
          <a:solidFill>
            <a:schemeClr val="tx1">
              <a:lumMod val="65000"/>
            </a:schemeClr>
          </a:solidFill>
          <a:ln w="1587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Increasing M</a:t>
            </a:r>
            <a:r>
              <a:rPr lang="en-US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Torque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+E. Indian Ocean</a:t>
            </a:r>
            <a:b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-PNA Pattern  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310" y="4405239"/>
            <a:ext cx="257786" cy="248645"/>
          </a:xfrm>
          <a:prstGeom prst="rect">
            <a:avLst/>
          </a:prstGeom>
        </p:spPr>
      </p:pic>
      <p:sp>
        <p:nvSpPr>
          <p:cNvPr id="17" name="Freeform 16"/>
          <p:cNvSpPr/>
          <p:nvPr/>
        </p:nvSpPr>
        <p:spPr>
          <a:xfrm>
            <a:off x="3967485" y="2106883"/>
            <a:ext cx="339634" cy="1137358"/>
          </a:xfrm>
          <a:custGeom>
            <a:avLst/>
            <a:gdLst>
              <a:gd name="connsiteX0" fmla="*/ 522514 w 618308"/>
              <a:gd name="connsiteY0" fmla="*/ 1349829 h 1349829"/>
              <a:gd name="connsiteX1" fmla="*/ 618308 w 618308"/>
              <a:gd name="connsiteY1" fmla="*/ 1071155 h 1349829"/>
              <a:gd name="connsiteX2" fmla="*/ 566057 w 618308"/>
              <a:gd name="connsiteY2" fmla="*/ 391886 h 1349829"/>
              <a:gd name="connsiteX3" fmla="*/ 409303 w 618308"/>
              <a:gd name="connsiteY3" fmla="*/ 148046 h 1349829"/>
              <a:gd name="connsiteX4" fmla="*/ 0 w 618308"/>
              <a:gd name="connsiteY4" fmla="*/ 0 h 1349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308" h="1349829">
                <a:moveTo>
                  <a:pt x="522514" y="1349829"/>
                </a:moveTo>
                <a:lnTo>
                  <a:pt x="618308" y="1071155"/>
                </a:lnTo>
                <a:lnTo>
                  <a:pt x="566057" y="391886"/>
                </a:lnTo>
                <a:lnTo>
                  <a:pt x="409303" y="148046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FFFF00"/>
            </a:solidFill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Line Callout 1 17"/>
          <p:cNvSpPr/>
          <p:nvPr/>
        </p:nvSpPr>
        <p:spPr>
          <a:xfrm>
            <a:off x="4368493" y="1163710"/>
            <a:ext cx="1339109" cy="238369"/>
          </a:xfrm>
          <a:prstGeom prst="borderCallout1">
            <a:avLst>
              <a:gd name="adj1" fmla="val 97347"/>
              <a:gd name="adj2" fmla="val 1019"/>
              <a:gd name="adj3" fmla="val 387174"/>
              <a:gd name="adj4" fmla="val -30002"/>
            </a:avLst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F2 ~8x less likely</a:t>
            </a:r>
            <a:endParaRPr lang="en-US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936273" y="2076105"/>
            <a:ext cx="65315" cy="78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2638697" y="1950720"/>
            <a:ext cx="1323703" cy="235131"/>
          </a:xfrm>
          <a:custGeom>
            <a:avLst/>
            <a:gdLst>
              <a:gd name="connsiteX0" fmla="*/ 1323703 w 1323703"/>
              <a:gd name="connsiteY0" fmla="*/ 148046 h 235131"/>
              <a:gd name="connsiteX1" fmla="*/ 1132114 w 1323703"/>
              <a:gd name="connsiteY1" fmla="*/ 43543 h 235131"/>
              <a:gd name="connsiteX2" fmla="*/ 757646 w 1323703"/>
              <a:gd name="connsiteY2" fmla="*/ 0 h 235131"/>
              <a:gd name="connsiteX3" fmla="*/ 313509 w 1323703"/>
              <a:gd name="connsiteY3" fmla="*/ 17417 h 235131"/>
              <a:gd name="connsiteX4" fmla="*/ 0 w 1323703"/>
              <a:gd name="connsiteY4" fmla="*/ 235131 h 235131"/>
              <a:gd name="connsiteX5" fmla="*/ 0 w 1323703"/>
              <a:gd name="connsiteY5" fmla="*/ 235131 h 23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3703" h="235131">
                <a:moveTo>
                  <a:pt x="1323703" y="148046"/>
                </a:moveTo>
                <a:lnTo>
                  <a:pt x="1132114" y="43543"/>
                </a:lnTo>
                <a:lnTo>
                  <a:pt x="757646" y="0"/>
                </a:lnTo>
                <a:lnTo>
                  <a:pt x="313509" y="17417"/>
                </a:lnTo>
                <a:lnTo>
                  <a:pt x="0" y="235131"/>
                </a:lnTo>
                <a:lnTo>
                  <a:pt x="0" y="235131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624903" y="2145774"/>
            <a:ext cx="65315" cy="78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ine Callout 1 21"/>
          <p:cNvSpPr/>
          <p:nvPr/>
        </p:nvSpPr>
        <p:spPr>
          <a:xfrm>
            <a:off x="1081251" y="1793606"/>
            <a:ext cx="1339109" cy="238369"/>
          </a:xfrm>
          <a:prstGeom prst="borderCallout1">
            <a:avLst>
              <a:gd name="adj1" fmla="val 97347"/>
              <a:gd name="adj2" fmla="val 100519"/>
              <a:gd name="adj3" fmla="val 157010"/>
              <a:gd name="adj4" fmla="val 115020"/>
            </a:avLst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F2 ~3x less likely</a:t>
            </a:r>
            <a:endParaRPr lang="en-US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37360" y="3166275"/>
            <a:ext cx="4347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  <a:endParaRPr lang="en-US" sz="9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28899" y="2089113"/>
            <a:ext cx="409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DY7</a:t>
            </a:r>
            <a:endParaRPr lang="en-US" sz="900" b="1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20360" y="2156544"/>
            <a:ext cx="4667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DY14</a:t>
            </a:r>
            <a:endParaRPr lang="en-US" sz="9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8153" y="372481"/>
            <a:ext cx="1599687" cy="1200329"/>
          </a:xfrm>
          <a:prstGeom prst="rect">
            <a:avLst/>
          </a:prstGeom>
          <a:solidFill>
            <a:schemeClr val="tx1">
              <a:lumMod val="65000"/>
            </a:schemeClr>
          </a:solidFill>
          <a:ln w="1587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Decreasing M</a:t>
            </a:r>
            <a:r>
              <a:rPr lang="en-US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Torque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+Africa</a:t>
            </a:r>
            <a:b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+PNA Pattern  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307" y="972645"/>
            <a:ext cx="257786" cy="248645"/>
          </a:xfrm>
          <a:prstGeom prst="rect">
            <a:avLst/>
          </a:prstGeom>
        </p:spPr>
      </p:pic>
      <p:sp>
        <p:nvSpPr>
          <p:cNvPr id="28" name="Freeform 27"/>
          <p:cNvSpPr/>
          <p:nvPr/>
        </p:nvSpPr>
        <p:spPr>
          <a:xfrm>
            <a:off x="2386149" y="2177143"/>
            <a:ext cx="322217" cy="1245326"/>
          </a:xfrm>
          <a:custGeom>
            <a:avLst/>
            <a:gdLst>
              <a:gd name="connsiteX0" fmla="*/ 261257 w 322217"/>
              <a:gd name="connsiteY0" fmla="*/ 0 h 1245326"/>
              <a:gd name="connsiteX1" fmla="*/ 95794 w 322217"/>
              <a:gd name="connsiteY1" fmla="*/ 296091 h 1245326"/>
              <a:gd name="connsiteX2" fmla="*/ 0 w 322217"/>
              <a:gd name="connsiteY2" fmla="*/ 566057 h 1245326"/>
              <a:gd name="connsiteX3" fmla="*/ 34834 w 322217"/>
              <a:gd name="connsiteY3" fmla="*/ 783771 h 1245326"/>
              <a:gd name="connsiteX4" fmla="*/ 121920 w 322217"/>
              <a:gd name="connsiteY4" fmla="*/ 1062446 h 1245326"/>
              <a:gd name="connsiteX5" fmla="*/ 322217 w 322217"/>
              <a:gd name="connsiteY5" fmla="*/ 1245326 h 1245326"/>
              <a:gd name="connsiteX6" fmla="*/ 322217 w 322217"/>
              <a:gd name="connsiteY6" fmla="*/ 1245326 h 124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217" h="1245326">
                <a:moveTo>
                  <a:pt x="261257" y="0"/>
                </a:moveTo>
                <a:lnTo>
                  <a:pt x="95794" y="296091"/>
                </a:lnTo>
                <a:lnTo>
                  <a:pt x="0" y="566057"/>
                </a:lnTo>
                <a:lnTo>
                  <a:pt x="34834" y="783771"/>
                </a:lnTo>
                <a:lnTo>
                  <a:pt x="121920" y="1062446"/>
                </a:lnTo>
                <a:lnTo>
                  <a:pt x="322217" y="1245326"/>
                </a:lnTo>
                <a:lnTo>
                  <a:pt x="322217" y="1245326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674797" y="3385568"/>
            <a:ext cx="65315" cy="78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490842" y="3416105"/>
            <a:ext cx="4667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DY28</a:t>
            </a:r>
            <a:endParaRPr lang="en-US" sz="9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Line Callout 1 31"/>
          <p:cNvSpPr/>
          <p:nvPr/>
        </p:nvSpPr>
        <p:spPr>
          <a:xfrm>
            <a:off x="770159" y="3894644"/>
            <a:ext cx="1514977" cy="238369"/>
          </a:xfrm>
          <a:prstGeom prst="borderCallout1">
            <a:avLst>
              <a:gd name="adj1" fmla="val -1295"/>
              <a:gd name="adj2" fmla="val 99218"/>
              <a:gd name="adj3" fmla="val -120649"/>
              <a:gd name="adj4" fmla="val 118057"/>
            </a:avLst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F2 ~15x more likely</a:t>
            </a:r>
            <a:endParaRPr lang="en-US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30344" y="2959902"/>
            <a:ext cx="3013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chemeClr val="tx1">
                    <a:lumMod val="75000"/>
                  </a:schemeClr>
                </a:solidFill>
              </a:rPr>
              <a:t>1994-2013</a:t>
            </a:r>
          </a:p>
          <a:p>
            <a:pPr algn="ctr"/>
            <a:r>
              <a:rPr lang="en-US" sz="3200" i="1" dirty="0" smtClean="0">
                <a:solidFill>
                  <a:schemeClr val="tx1">
                    <a:lumMod val="75000"/>
                  </a:schemeClr>
                </a:solidFill>
              </a:rPr>
              <a:t>March-June</a:t>
            </a:r>
            <a:br>
              <a:rPr lang="en-US" sz="3200" i="1" dirty="0" smtClean="0">
                <a:solidFill>
                  <a:schemeClr val="tx1">
                    <a:lumMod val="75000"/>
                  </a:schemeClr>
                </a:solidFill>
              </a:rPr>
            </a:br>
            <a:r>
              <a:rPr lang="en-US" sz="3200" i="1" dirty="0" smtClean="0">
                <a:solidFill>
                  <a:schemeClr val="accent4">
                    <a:lumMod val="75000"/>
                  </a:schemeClr>
                </a:solidFill>
              </a:rPr>
              <a:t>≥F/EF2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48936" y="3722914"/>
            <a:ext cx="444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394854" y="4959531"/>
            <a:ext cx="444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62599" y="4954394"/>
            <a:ext cx="444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534297" y="3353705"/>
            <a:ext cx="444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48936" y="1740944"/>
            <a:ext cx="444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8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85703" y="152400"/>
            <a:ext cx="444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055524" y="152400"/>
            <a:ext cx="444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534297" y="1464007"/>
            <a:ext cx="444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12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repeatCount="indefinite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repeatCount="indefinite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repeatCount="indefinite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24" grpId="0"/>
      <p:bldP spid="25" grpId="0"/>
      <p:bldP spid="26" grpId="0" animBg="1"/>
      <p:bldP spid="28" grpId="0" animBg="1"/>
      <p:bldP spid="29" grpId="0" animBg="1"/>
      <p:bldP spid="30" grpId="0"/>
      <p:bldP spid="3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2738325"/>
            <a:ext cx="7511473" cy="131248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accent4">
                    <a:lumMod val="75000"/>
                  </a:schemeClr>
                </a:solidFill>
              </a:rPr>
              <a:t>Impact of Phase Amplitude</a:t>
            </a:r>
            <a:endParaRPr lang="en-US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55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8" name="Picture 4" descr="http://climate.cod.edu/gensini/GWO/images/May_5_0.00_st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48" y="67336"/>
            <a:ext cx="7511472" cy="671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80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http://climate.cod.edu/gensini/GWO/images/May_5_1.00_st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48" y="73730"/>
            <a:ext cx="7511472" cy="671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5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0920"/>
            <a:ext cx="9143999" cy="1189240"/>
          </a:xfrm>
        </p:spPr>
        <p:txBody>
          <a:bodyPr>
            <a:normAutofit/>
          </a:bodyPr>
          <a:lstStyle/>
          <a:p>
            <a:pPr algn="ctr"/>
            <a:r>
              <a:rPr lang="en-US" sz="2900" dirty="0" smtClean="0">
                <a:solidFill>
                  <a:schemeClr val="accent4">
                    <a:lumMod val="75000"/>
                  </a:schemeClr>
                </a:solidFill>
              </a:rPr>
              <a:t>What is the </a:t>
            </a:r>
            <a:r>
              <a:rPr lang="en-US" sz="2900" b="1" dirty="0" smtClean="0">
                <a:solidFill>
                  <a:schemeClr val="accent4">
                    <a:lumMod val="75000"/>
                  </a:schemeClr>
                </a:solidFill>
              </a:rPr>
              <a:t>G</a:t>
            </a:r>
            <a:r>
              <a:rPr lang="en-US" sz="2900" dirty="0" smtClean="0">
                <a:solidFill>
                  <a:schemeClr val="accent4">
                    <a:lumMod val="75000"/>
                  </a:schemeClr>
                </a:solidFill>
              </a:rPr>
              <a:t>lobal </a:t>
            </a:r>
            <a:r>
              <a:rPr lang="en-US" sz="2900" b="1" dirty="0" smtClean="0">
                <a:solidFill>
                  <a:schemeClr val="accent4">
                    <a:lumMod val="75000"/>
                  </a:schemeClr>
                </a:solidFill>
              </a:rPr>
              <a:t>W</a:t>
            </a:r>
            <a:r>
              <a:rPr lang="en-US" sz="2900" dirty="0" smtClean="0">
                <a:solidFill>
                  <a:schemeClr val="accent4">
                    <a:lumMod val="75000"/>
                  </a:schemeClr>
                </a:solidFill>
              </a:rPr>
              <a:t>ind </a:t>
            </a:r>
            <a:r>
              <a:rPr lang="en-US" sz="2900" b="1" dirty="0" smtClean="0">
                <a:solidFill>
                  <a:schemeClr val="accent4">
                    <a:lumMod val="75000"/>
                  </a:schemeClr>
                </a:solidFill>
              </a:rPr>
              <a:t>O</a:t>
            </a:r>
            <a:r>
              <a:rPr lang="en-US" sz="2900" dirty="0" smtClean="0">
                <a:solidFill>
                  <a:schemeClr val="accent4">
                    <a:lumMod val="75000"/>
                  </a:schemeClr>
                </a:solidFill>
              </a:rPr>
              <a:t>scillation (</a:t>
            </a:r>
            <a:r>
              <a:rPr lang="en-US" sz="2900" b="1" dirty="0" smtClean="0">
                <a:solidFill>
                  <a:schemeClr val="accent4">
                    <a:lumMod val="75000"/>
                  </a:schemeClr>
                </a:solidFill>
              </a:rPr>
              <a:t>GWO</a:t>
            </a:r>
            <a:r>
              <a:rPr lang="en-US" sz="2900" dirty="0" smtClean="0">
                <a:solidFill>
                  <a:schemeClr val="accent4">
                    <a:lumMod val="75000"/>
                  </a:schemeClr>
                </a:solidFill>
              </a:rPr>
              <a:t>)?</a:t>
            </a:r>
            <a:endParaRPr lang="en-US" sz="29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348" y="1219200"/>
            <a:ext cx="7511472" cy="52921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Based on </a:t>
            </a:r>
            <a:r>
              <a:rPr lang="en-US" sz="2000" b="1" dirty="0" smtClean="0"/>
              <a:t>A</a:t>
            </a:r>
            <a:r>
              <a:rPr lang="en-US" sz="2000" dirty="0" smtClean="0"/>
              <a:t>tmospheric </a:t>
            </a:r>
            <a:r>
              <a:rPr lang="en-US" sz="2000" b="1" dirty="0" smtClean="0"/>
              <a:t>A</a:t>
            </a:r>
            <a:r>
              <a:rPr lang="en-US" sz="2000" dirty="0" smtClean="0"/>
              <a:t>ngular </a:t>
            </a:r>
            <a:r>
              <a:rPr lang="en-US" sz="2000" b="1" dirty="0" smtClean="0"/>
              <a:t>M</a:t>
            </a:r>
            <a:r>
              <a:rPr lang="en-US" sz="2000" dirty="0" smtClean="0"/>
              <a:t>omentum (</a:t>
            </a:r>
            <a:r>
              <a:rPr lang="en-US" sz="2000" b="1" dirty="0" smtClean="0"/>
              <a:t>AAM</a:t>
            </a:r>
            <a:r>
              <a:rPr lang="en-US" sz="2000" dirty="0" smtClean="0"/>
              <a:t>)</a:t>
            </a:r>
          </a:p>
          <a:p>
            <a:r>
              <a:rPr lang="en-US" sz="2000" b="1" dirty="0" smtClean="0"/>
              <a:t>AAM</a:t>
            </a:r>
            <a:r>
              <a:rPr lang="en-US" sz="2000" dirty="0" smtClean="0"/>
              <a:t> first described in the early 80s [</a:t>
            </a:r>
            <a:r>
              <a:rPr lang="en-US" sz="2000" i="1" dirty="0" smtClean="0">
                <a:effectLst/>
              </a:rPr>
              <a:t>Langley </a:t>
            </a:r>
            <a:r>
              <a:rPr lang="en-US" sz="2000" i="1" dirty="0">
                <a:effectLst/>
              </a:rPr>
              <a:t>et al.</a:t>
            </a:r>
            <a:r>
              <a:rPr lang="en-US" sz="2000" dirty="0">
                <a:effectLst/>
              </a:rPr>
              <a:t>, </a:t>
            </a:r>
            <a:r>
              <a:rPr lang="en-US" sz="2000" dirty="0" smtClean="0">
                <a:effectLst/>
              </a:rPr>
              <a:t>1981]</a:t>
            </a:r>
          </a:p>
          <a:p>
            <a:r>
              <a:rPr lang="en-US" sz="2000" b="1" dirty="0" smtClean="0">
                <a:effectLst/>
              </a:rPr>
              <a:t>GWO </a:t>
            </a:r>
            <a:r>
              <a:rPr lang="en-US" sz="2000" dirty="0" smtClean="0">
                <a:effectLst/>
              </a:rPr>
              <a:t>first described as a Global Synoptic Dynamic Model </a:t>
            </a:r>
            <a:r>
              <a:rPr lang="en-US" sz="2000" dirty="0">
                <a:effectLst/>
              </a:rPr>
              <a:t>[</a:t>
            </a:r>
            <a:r>
              <a:rPr lang="en-US" sz="2000" i="1" dirty="0" err="1">
                <a:effectLst/>
              </a:rPr>
              <a:t>Weickmann</a:t>
            </a:r>
            <a:r>
              <a:rPr lang="en-US" sz="2000" i="1" dirty="0">
                <a:effectLst/>
              </a:rPr>
              <a:t> and Berry</a:t>
            </a:r>
            <a:r>
              <a:rPr lang="en-US" sz="2000" dirty="0">
                <a:effectLst/>
              </a:rPr>
              <a:t>, 2007</a:t>
            </a:r>
            <a:r>
              <a:rPr lang="en-US" sz="2000" dirty="0" smtClean="0">
                <a:effectLst/>
              </a:rPr>
              <a:t>]</a:t>
            </a:r>
          </a:p>
          <a:p>
            <a:pPr lvl="1"/>
            <a:r>
              <a:rPr lang="en-US" sz="1800" b="1" dirty="0" smtClean="0">
                <a:effectLst/>
              </a:rPr>
              <a:t>GWO terms </a:t>
            </a:r>
          </a:p>
          <a:p>
            <a:pPr lvl="2"/>
            <a:r>
              <a:rPr lang="en-US" sz="1600" dirty="0" err="1" smtClean="0">
                <a:effectLst/>
              </a:rPr>
              <a:t>Mr</a:t>
            </a:r>
            <a:r>
              <a:rPr lang="en-US" sz="1600" dirty="0" smtClean="0">
                <a:effectLst/>
              </a:rPr>
              <a:t> (Global Relative Angular Momentum)</a:t>
            </a:r>
          </a:p>
          <a:p>
            <a:pPr lvl="2"/>
            <a:r>
              <a:rPr lang="en-US" sz="1600" dirty="0" err="1" smtClean="0">
                <a:effectLst/>
              </a:rPr>
              <a:t>dMr</a:t>
            </a:r>
            <a:r>
              <a:rPr lang="en-US" sz="1600" dirty="0" smtClean="0">
                <a:effectLst/>
              </a:rPr>
              <a:t>/</a:t>
            </a:r>
            <a:r>
              <a:rPr lang="en-US" sz="1600" dirty="0" err="1" smtClean="0">
                <a:effectLst/>
              </a:rPr>
              <a:t>dt</a:t>
            </a:r>
            <a:r>
              <a:rPr lang="en-US" sz="1600" dirty="0" smtClean="0">
                <a:effectLst/>
              </a:rPr>
              <a:t> (Global Relative Angular Momentum Tendency)</a:t>
            </a:r>
          </a:p>
          <a:p>
            <a:r>
              <a:rPr lang="en-US" sz="2000" dirty="0" smtClean="0">
                <a:effectLst/>
              </a:rPr>
              <a:t>8 GWO Stages similar to half phase space of the </a:t>
            </a:r>
            <a:r>
              <a:rPr lang="en-US" sz="2000" b="1" dirty="0" smtClean="0">
                <a:effectLst/>
              </a:rPr>
              <a:t>MJO</a:t>
            </a:r>
            <a:endParaRPr lang="en-US" sz="2000" b="1" dirty="0">
              <a:effectLst/>
            </a:endParaRPr>
          </a:p>
          <a:p>
            <a:r>
              <a:rPr lang="en-US" sz="2000" b="1" dirty="0" smtClean="0">
                <a:effectLst/>
              </a:rPr>
              <a:t>GWO</a:t>
            </a:r>
            <a:r>
              <a:rPr lang="en-US" sz="2000" dirty="0" smtClean="0">
                <a:effectLst/>
              </a:rPr>
              <a:t> similar to </a:t>
            </a:r>
            <a:r>
              <a:rPr lang="en-US" sz="2000" b="1" dirty="0" smtClean="0">
                <a:effectLst/>
              </a:rPr>
              <a:t>MJO</a:t>
            </a:r>
            <a:r>
              <a:rPr lang="en-US" sz="2000" dirty="0" smtClean="0">
                <a:effectLst/>
              </a:rPr>
              <a:t> framework, but accounts for other sources of change to the Global </a:t>
            </a:r>
            <a:r>
              <a:rPr lang="en-US" sz="2000" b="1" dirty="0" smtClean="0">
                <a:effectLst/>
              </a:rPr>
              <a:t>AAM</a:t>
            </a:r>
            <a:r>
              <a:rPr lang="en-US" sz="2000" dirty="0" smtClean="0">
                <a:effectLst/>
              </a:rPr>
              <a:t> budget</a:t>
            </a:r>
          </a:p>
          <a:p>
            <a:pPr lvl="1"/>
            <a:r>
              <a:rPr lang="en-US" dirty="0" smtClean="0">
                <a:effectLst/>
              </a:rPr>
              <a:t>Frictional Torque</a:t>
            </a:r>
          </a:p>
          <a:p>
            <a:pPr lvl="1"/>
            <a:r>
              <a:rPr lang="en-US" dirty="0" smtClean="0">
                <a:effectLst/>
              </a:rPr>
              <a:t>Mountain Torque</a:t>
            </a:r>
          </a:p>
          <a:p>
            <a:pPr lvl="1"/>
            <a:r>
              <a:rPr lang="en-US" dirty="0" smtClean="0">
                <a:effectLst/>
              </a:rPr>
              <a:t>Meridional Momentum Transport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2211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http://climate.cod.edu/gensini/GWO/images/May_5_1.50_st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48" y="67333"/>
            <a:ext cx="7511472" cy="671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04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http://climate.cod.edu/gensini/GWO/images/May_5_2.00_st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47" y="75754"/>
            <a:ext cx="7511473" cy="671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08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7533"/>
            <a:ext cx="4592155" cy="47136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845" y="1367533"/>
            <a:ext cx="4592155" cy="47136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9249" y="530210"/>
            <a:ext cx="301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chemeClr val="accent4">
                    <a:lumMod val="75000"/>
                  </a:schemeClr>
                </a:solidFill>
              </a:rPr>
              <a:t>Mar-May 2011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41094" y="530209"/>
            <a:ext cx="301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chemeClr val="accent4">
                    <a:lumMod val="75000"/>
                  </a:schemeClr>
                </a:solidFill>
              </a:rPr>
              <a:t>Mar-May 2013</a:t>
            </a:r>
          </a:p>
        </p:txBody>
      </p:sp>
    </p:spTree>
    <p:extLst>
      <p:ext uri="{BB962C8B-B14F-4D97-AF65-F5344CB8AC3E}">
        <p14:creationId xmlns:p14="http://schemas.microsoft.com/office/powerpoint/2010/main" val="416807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2298" y="51238"/>
            <a:ext cx="301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chemeClr val="accent4">
                    <a:lumMod val="75000"/>
                  </a:schemeClr>
                </a:solidFill>
              </a:rPr>
              <a:t>Mar-May 2011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48046" y="51238"/>
            <a:ext cx="3013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chemeClr val="accent4">
                    <a:lumMod val="75000"/>
                  </a:schemeClr>
                </a:solidFill>
              </a:rPr>
              <a:t>Mar-May 2013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5425286"/>
            <a:ext cx="4574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Mar       75</a:t>
            </a:r>
          </a:p>
          <a:p>
            <a:pPr algn="ctr"/>
            <a:r>
              <a:rPr lang="en-US" i="1" dirty="0" smtClean="0"/>
              <a:t>Apr      758</a:t>
            </a:r>
          </a:p>
          <a:p>
            <a:pPr algn="ctr"/>
            <a:r>
              <a:rPr lang="en-US" i="1" dirty="0" smtClean="0"/>
              <a:t>May     326</a:t>
            </a:r>
          </a:p>
          <a:p>
            <a:pPr algn="ctr"/>
            <a:r>
              <a:rPr lang="en-US" i="1" dirty="0" smtClean="0">
                <a:solidFill>
                  <a:srgbClr val="FF3300"/>
                </a:solidFill>
              </a:rPr>
              <a:t>TOTAL Tornadoes -  </a:t>
            </a:r>
            <a:r>
              <a:rPr lang="en-US" b="1" i="1" dirty="0" smtClean="0">
                <a:solidFill>
                  <a:srgbClr val="FF3300"/>
                </a:solidFill>
              </a:rPr>
              <a:t>1,195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4084" y="5425285"/>
            <a:ext cx="4574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Mar    18</a:t>
            </a:r>
          </a:p>
          <a:p>
            <a:pPr algn="ctr"/>
            <a:r>
              <a:rPr lang="en-US" i="1" dirty="0" smtClean="0"/>
              <a:t>Apr    86</a:t>
            </a:r>
          </a:p>
          <a:p>
            <a:pPr algn="ctr"/>
            <a:r>
              <a:rPr lang="en-US" i="1" dirty="0" smtClean="0"/>
              <a:t>May   267</a:t>
            </a:r>
          </a:p>
          <a:p>
            <a:pPr algn="ctr"/>
            <a:r>
              <a:rPr lang="en-US" i="1" dirty="0" smtClean="0">
                <a:solidFill>
                  <a:srgbClr val="0070C0"/>
                </a:solidFill>
              </a:rPr>
              <a:t>TOTAL Tornadoes -  </a:t>
            </a:r>
            <a:r>
              <a:rPr lang="en-US" b="1" i="1" dirty="0" smtClean="0">
                <a:solidFill>
                  <a:srgbClr val="0070C0"/>
                </a:solidFill>
              </a:rPr>
              <a:t>371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378" y="636013"/>
            <a:ext cx="4574789" cy="46958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013"/>
            <a:ext cx="4574789" cy="469584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 rot="1317325">
            <a:off x="1106942" y="2801383"/>
            <a:ext cx="2242959" cy="926613"/>
          </a:xfrm>
          <a:prstGeom prst="roundRect">
            <a:avLst/>
          </a:prstGeom>
          <a:solidFill>
            <a:srgbClr val="FF00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 rot="1326832">
            <a:off x="6026831" y="1949979"/>
            <a:ext cx="2242959" cy="926613"/>
          </a:xfrm>
          <a:prstGeom prst="roundRect">
            <a:avLst/>
          </a:prstGeom>
          <a:solidFill>
            <a:srgbClr val="040AFC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59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263" y="195423"/>
            <a:ext cx="7511473" cy="1312480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 smtClean="0">
                <a:solidFill>
                  <a:schemeClr val="accent4">
                    <a:lumMod val="75000"/>
                  </a:schemeClr>
                </a:solidFill>
              </a:rPr>
              <a:t>Interannual</a:t>
            </a:r>
            <a:r>
              <a:rPr lang="en-US" sz="4000" dirty="0" smtClean="0">
                <a:solidFill>
                  <a:schemeClr val="accent4">
                    <a:lumMod val="75000"/>
                  </a:schemeClr>
                </a:solidFill>
              </a:rPr>
              <a:t> Variability ?</a:t>
            </a:r>
            <a:endParaRPr lang="en-US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4801"/>
            <a:ext cx="9144000" cy="429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2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chemeClr val="accent4">
                    <a:lumMod val="75000"/>
                  </a:schemeClr>
                </a:solidFill>
              </a:rPr>
              <a:t>Summary</a:t>
            </a:r>
            <a:endParaRPr lang="en-US" sz="48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GWO</a:t>
            </a:r>
            <a:r>
              <a:rPr lang="en-US" sz="2400" dirty="0" smtClean="0"/>
              <a:t> Phase explains an order of magnitude in the variability of MAMJ U.S. Tornadoes</a:t>
            </a:r>
          </a:p>
          <a:p>
            <a:pPr lvl="1"/>
            <a:r>
              <a:rPr lang="en-US" sz="2000" b="1" dirty="0">
                <a:solidFill>
                  <a:srgbClr val="FF0000"/>
                </a:solidFill>
              </a:rPr>
              <a:t>A</a:t>
            </a:r>
            <a:r>
              <a:rPr lang="en-US" sz="2000" b="1" dirty="0" smtClean="0">
                <a:solidFill>
                  <a:srgbClr val="FF0000"/>
                </a:solidFill>
              </a:rPr>
              <a:t>bove</a:t>
            </a:r>
            <a:r>
              <a:rPr lang="en-US" sz="2000" dirty="0" smtClean="0"/>
              <a:t> normal tornado activity in </a:t>
            </a:r>
            <a:r>
              <a:rPr lang="en-US" sz="2000" b="1" dirty="0" smtClean="0">
                <a:solidFill>
                  <a:srgbClr val="FF0000"/>
                </a:solidFill>
              </a:rPr>
              <a:t>Phases 8-1-2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lvl="1"/>
            <a:r>
              <a:rPr lang="en-US" sz="2000" b="1" dirty="0" smtClean="0">
                <a:solidFill>
                  <a:srgbClr val="777AFD"/>
                </a:solidFill>
              </a:rPr>
              <a:t>Below</a:t>
            </a:r>
            <a:r>
              <a:rPr lang="en-US" sz="2000" dirty="0" smtClean="0"/>
              <a:t> </a:t>
            </a:r>
            <a:r>
              <a:rPr lang="en-US" sz="2000" dirty="0"/>
              <a:t>normal tornado activity in </a:t>
            </a:r>
            <a:r>
              <a:rPr lang="en-US" sz="2000" b="1" dirty="0" smtClean="0">
                <a:solidFill>
                  <a:srgbClr val="777AFD"/>
                </a:solidFill>
              </a:rPr>
              <a:t>Phases 4-5-6</a:t>
            </a:r>
            <a:endParaRPr lang="en-US" sz="2000" b="1" dirty="0" smtClean="0">
              <a:solidFill>
                <a:srgbClr val="777AFD"/>
              </a:solidFill>
            </a:endParaRPr>
          </a:p>
          <a:p>
            <a:pPr lvl="1"/>
            <a:endParaRPr lang="en-US" sz="2000" dirty="0" smtClean="0"/>
          </a:p>
          <a:p>
            <a:r>
              <a:rPr lang="en-US" sz="2400" b="1" dirty="0" smtClean="0"/>
              <a:t>GWO </a:t>
            </a:r>
            <a:r>
              <a:rPr lang="en-US" sz="2400" dirty="0" smtClean="0"/>
              <a:t>Amplitude appears to be related to tornado day efficiency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↑ Amplitude, </a:t>
            </a:r>
            <a:r>
              <a:rPr lang="en-US" sz="2000" dirty="0">
                <a:solidFill>
                  <a:schemeClr val="tx1"/>
                </a:solidFill>
              </a:rPr>
              <a:t>↑ </a:t>
            </a:r>
            <a:r>
              <a:rPr lang="en-US" sz="2000" dirty="0" smtClean="0">
                <a:solidFill>
                  <a:schemeClr val="tx1"/>
                </a:solidFill>
              </a:rPr>
              <a:t>Efficiency  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5932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674" y="799412"/>
            <a:ext cx="8673737" cy="131248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chemeClr val="accent4">
                    <a:lumMod val="75000"/>
                  </a:schemeClr>
                </a:solidFill>
              </a:rPr>
              <a:t>Where do we go from here?</a:t>
            </a:r>
            <a:endParaRPr lang="en-US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Any subseasonal forecast for tornadoes should incorporate </a:t>
            </a:r>
            <a:r>
              <a:rPr lang="en-US" sz="2800" b="1" dirty="0" err="1" smtClean="0"/>
              <a:t>gwo</a:t>
            </a:r>
            <a:r>
              <a:rPr lang="en-US" sz="2800" dirty="0" smtClean="0"/>
              <a:t> information</a:t>
            </a:r>
          </a:p>
          <a:p>
            <a:r>
              <a:rPr lang="en-US" sz="2800" dirty="0" smtClean="0"/>
              <a:t>Need more </a:t>
            </a:r>
            <a:r>
              <a:rPr lang="en-US" sz="2800" b="1" dirty="0" smtClean="0"/>
              <a:t>GWO</a:t>
            </a:r>
            <a:r>
              <a:rPr lang="en-US" sz="2800" dirty="0" smtClean="0"/>
              <a:t> monitoring products</a:t>
            </a:r>
          </a:p>
          <a:p>
            <a:pPr lvl="1"/>
            <a:r>
              <a:rPr lang="en-US" sz="2600" dirty="0" smtClean="0"/>
              <a:t>Momentum fields often better forecast by models</a:t>
            </a:r>
          </a:p>
          <a:p>
            <a:r>
              <a:rPr lang="en-US" sz="2800" b="1" dirty="0"/>
              <a:t>GWO </a:t>
            </a:r>
            <a:r>
              <a:rPr lang="en-US" sz="2800" dirty="0" smtClean="0"/>
              <a:t>is </a:t>
            </a:r>
            <a:r>
              <a:rPr lang="en-US" sz="2800" dirty="0"/>
              <a:t>not the </a:t>
            </a:r>
            <a:r>
              <a:rPr lang="en-US" sz="2800" dirty="0" smtClean="0"/>
              <a:t>silver bullet…</a:t>
            </a:r>
            <a:endParaRPr lang="en-US" sz="2800" dirty="0"/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61150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674" y="-202074"/>
            <a:ext cx="8673737" cy="131248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chemeClr val="accent4">
                    <a:lumMod val="75000"/>
                  </a:schemeClr>
                </a:solidFill>
              </a:rPr>
              <a:t>Further Reading in MWR…</a:t>
            </a:r>
            <a:endParaRPr lang="en-US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779" y="919601"/>
            <a:ext cx="7589525" cy="585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69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38665"/>
            <a:ext cx="7511473" cy="998375"/>
          </a:xfrm>
        </p:spPr>
        <p:txBody>
          <a:bodyPr/>
          <a:lstStyle/>
          <a:p>
            <a:pPr algn="ctr"/>
            <a:r>
              <a:rPr lang="en-US" b="1" dirty="0" smtClean="0"/>
              <a:t>forecast?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229" y="820057"/>
            <a:ext cx="4528457" cy="603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0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23" y="351692"/>
            <a:ext cx="8206154" cy="615461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055815" y="2938585"/>
            <a:ext cx="2086708" cy="1774092"/>
          </a:xfrm>
          <a:prstGeom prst="ellipse">
            <a:avLst/>
          </a:prstGeom>
          <a:solidFill>
            <a:srgbClr val="FF0000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03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c/c3/North_america_blank_range_map.png/1158px-North_america_blank_range_m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434" y="595618"/>
            <a:ext cx="6403453" cy="566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024" y="1640124"/>
            <a:ext cx="6657143" cy="4933333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353243" y="973667"/>
            <a:ext cx="5357102" cy="2506133"/>
          </a:xfrm>
          <a:custGeom>
            <a:avLst/>
            <a:gdLst>
              <a:gd name="connsiteX0" fmla="*/ 7580 w 8706737"/>
              <a:gd name="connsiteY0" fmla="*/ 0 h 3614041"/>
              <a:gd name="connsiteX1" fmla="*/ 122910 w 8706737"/>
              <a:gd name="connsiteY1" fmla="*/ 131805 h 3614041"/>
              <a:gd name="connsiteX2" fmla="*/ 856078 w 8706737"/>
              <a:gd name="connsiteY2" fmla="*/ 790832 h 3614041"/>
              <a:gd name="connsiteX3" fmla="*/ 3278002 w 8706737"/>
              <a:gd name="connsiteY3" fmla="*/ 2446638 h 3614041"/>
              <a:gd name="connsiteX4" fmla="*/ 5757591 w 8706737"/>
              <a:gd name="connsiteY4" fmla="*/ 3468130 h 3614041"/>
              <a:gd name="connsiteX5" fmla="*/ 7553440 w 8706737"/>
              <a:gd name="connsiteY5" fmla="*/ 3583459 h 3614041"/>
              <a:gd name="connsiteX6" fmla="*/ 8706737 w 8706737"/>
              <a:gd name="connsiteY6" fmla="*/ 3237470 h 3614041"/>
              <a:gd name="connsiteX7" fmla="*/ 8706737 w 8706737"/>
              <a:gd name="connsiteY7" fmla="*/ 3237470 h 3614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06737" h="3614041">
                <a:moveTo>
                  <a:pt x="7580" y="0"/>
                </a:moveTo>
                <a:cubicBezTo>
                  <a:pt x="-5463" y="0"/>
                  <a:pt x="-18506" y="0"/>
                  <a:pt x="122910" y="131805"/>
                </a:cubicBezTo>
                <a:cubicBezTo>
                  <a:pt x="264326" y="263610"/>
                  <a:pt x="330230" y="405027"/>
                  <a:pt x="856078" y="790832"/>
                </a:cubicBezTo>
                <a:cubicBezTo>
                  <a:pt x="1381926" y="1176637"/>
                  <a:pt x="2461083" y="2000422"/>
                  <a:pt x="3278002" y="2446638"/>
                </a:cubicBezTo>
                <a:cubicBezTo>
                  <a:pt x="4094921" y="2892854"/>
                  <a:pt x="5045018" y="3278660"/>
                  <a:pt x="5757591" y="3468130"/>
                </a:cubicBezTo>
                <a:cubicBezTo>
                  <a:pt x="6470164" y="3657600"/>
                  <a:pt x="7061916" y="3621902"/>
                  <a:pt x="7553440" y="3583459"/>
                </a:cubicBezTo>
                <a:cubicBezTo>
                  <a:pt x="8044964" y="3545016"/>
                  <a:pt x="8706737" y="3237470"/>
                  <a:pt x="8706737" y="3237470"/>
                </a:cubicBezTo>
                <a:lnTo>
                  <a:pt x="8706737" y="3237470"/>
                </a:lnTo>
              </a:path>
            </a:pathLst>
          </a:custGeom>
          <a:noFill/>
          <a:ln w="168275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Terminator 13"/>
          <p:cNvSpPr/>
          <p:nvPr/>
        </p:nvSpPr>
        <p:spPr>
          <a:xfrm rot="1966495">
            <a:off x="219779" y="2130890"/>
            <a:ext cx="4300151" cy="856735"/>
          </a:xfrm>
          <a:prstGeom prst="flowChartTerminator">
            <a:avLst/>
          </a:prstGeom>
          <a:solidFill>
            <a:srgbClr val="FFFF00">
              <a:alpha val="29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Terminator 15"/>
          <p:cNvSpPr/>
          <p:nvPr/>
        </p:nvSpPr>
        <p:spPr>
          <a:xfrm rot="1966495">
            <a:off x="1326453" y="2385876"/>
            <a:ext cx="2086800" cy="346763"/>
          </a:xfrm>
          <a:prstGeom prst="flowChartTerminator">
            <a:avLst/>
          </a:prstGeom>
          <a:solidFill>
            <a:srgbClr val="7030A0">
              <a:alpha val="77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2" y="408171"/>
            <a:ext cx="2067461" cy="1033731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0" y="141615"/>
            <a:ext cx="9144000" cy="11723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dirty="0" smtClean="0">
                <a:solidFill>
                  <a:schemeClr val="accent4">
                    <a:lumMod val="75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AAM</a:t>
            </a:r>
            <a:endParaRPr lang="en-US" sz="4000" dirty="0">
              <a:solidFill>
                <a:schemeClr val="accent4">
                  <a:lumMod val="75000"/>
                </a:schemeClr>
              </a:solidFill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389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0660" y="5560710"/>
            <a:ext cx="89792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http://weather.cod.edu/~vgensini/ertaf/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49" y="989900"/>
            <a:ext cx="8386486" cy="427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74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9" y="-355928"/>
            <a:ext cx="7511473" cy="131248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chemeClr val="accent4">
                    <a:lumMod val="75000"/>
                  </a:schemeClr>
                </a:solidFill>
              </a:rPr>
              <a:t>Thanks!	</a:t>
            </a:r>
            <a:endParaRPr lang="en-US" sz="44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6392" name="Picture 8" descr="Twitter Icon Transparent Background Create your own use the ps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695" y="3798361"/>
            <a:ext cx="3658779" cy="365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80992" y="5552171"/>
            <a:ext cx="1800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@</a:t>
            </a:r>
            <a:r>
              <a:rPr lang="en-US" sz="2000" b="1" dirty="0" err="1">
                <a:solidFill>
                  <a:srgbClr val="00B0F0"/>
                </a:solidFill>
              </a:rPr>
              <a:t>gensiniwx</a:t>
            </a: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837" y="656902"/>
            <a:ext cx="7693899" cy="391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56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c/c3/North_america_blank_range_map.png/1158px-North_america_blank_range_m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434" y="595618"/>
            <a:ext cx="6403453" cy="566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1"/>
          <p:cNvSpPr/>
          <p:nvPr/>
        </p:nvSpPr>
        <p:spPr>
          <a:xfrm>
            <a:off x="956733" y="694268"/>
            <a:ext cx="8830734" cy="4326466"/>
          </a:xfrm>
          <a:custGeom>
            <a:avLst/>
            <a:gdLst>
              <a:gd name="connsiteX0" fmla="*/ 0 w 8551334"/>
              <a:gd name="connsiteY0" fmla="*/ 1239327 h 3774886"/>
              <a:gd name="connsiteX1" fmla="*/ 1397000 w 8551334"/>
              <a:gd name="connsiteY1" fmla="*/ 79394 h 3774886"/>
              <a:gd name="connsiteX2" fmla="*/ 2319867 w 8551334"/>
              <a:gd name="connsiteY2" fmla="*/ 3203594 h 3774886"/>
              <a:gd name="connsiteX3" fmla="*/ 3767667 w 8551334"/>
              <a:gd name="connsiteY3" fmla="*/ 1450994 h 3774886"/>
              <a:gd name="connsiteX4" fmla="*/ 5223934 w 8551334"/>
              <a:gd name="connsiteY4" fmla="*/ 3762394 h 3774886"/>
              <a:gd name="connsiteX5" fmla="*/ 6798734 w 8551334"/>
              <a:gd name="connsiteY5" fmla="*/ 2424661 h 3774886"/>
              <a:gd name="connsiteX6" fmla="*/ 8551334 w 8551334"/>
              <a:gd name="connsiteY6" fmla="*/ 3593061 h 3774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51334" h="3774886">
                <a:moveTo>
                  <a:pt x="0" y="1239327"/>
                </a:moveTo>
                <a:cubicBezTo>
                  <a:pt x="505178" y="495671"/>
                  <a:pt x="1010356" y="-247984"/>
                  <a:pt x="1397000" y="79394"/>
                </a:cubicBezTo>
                <a:cubicBezTo>
                  <a:pt x="1783644" y="406772"/>
                  <a:pt x="1924756" y="2974994"/>
                  <a:pt x="2319867" y="3203594"/>
                </a:cubicBezTo>
                <a:cubicBezTo>
                  <a:pt x="2714978" y="3432194"/>
                  <a:pt x="3283656" y="1357861"/>
                  <a:pt x="3767667" y="1450994"/>
                </a:cubicBezTo>
                <a:cubicBezTo>
                  <a:pt x="4251678" y="1544127"/>
                  <a:pt x="4718756" y="3600116"/>
                  <a:pt x="5223934" y="3762394"/>
                </a:cubicBezTo>
                <a:cubicBezTo>
                  <a:pt x="5729112" y="3924672"/>
                  <a:pt x="6244167" y="2452883"/>
                  <a:pt x="6798734" y="2424661"/>
                </a:cubicBezTo>
                <a:cubicBezTo>
                  <a:pt x="7353301" y="2396439"/>
                  <a:pt x="7952317" y="2994750"/>
                  <a:pt x="8551334" y="3593061"/>
                </a:cubicBezTo>
              </a:path>
            </a:pathLst>
          </a:custGeom>
          <a:noFill/>
          <a:ln w="1270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141615"/>
            <a:ext cx="9144000" cy="11723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dirty="0" smtClean="0">
                <a:solidFill>
                  <a:schemeClr val="accent4">
                    <a:lumMod val="75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AAM</a:t>
            </a:r>
            <a:endParaRPr lang="en-US" sz="4000" dirty="0">
              <a:solidFill>
                <a:schemeClr val="accent4">
                  <a:lumMod val="75000"/>
                </a:schemeClr>
              </a:solidFill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7167033" y="4529667"/>
            <a:ext cx="469900" cy="1300669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6"/>
          <p:cNvSpPr/>
          <p:nvPr/>
        </p:nvSpPr>
        <p:spPr>
          <a:xfrm>
            <a:off x="6853373" y="4190999"/>
            <a:ext cx="627320" cy="948267"/>
          </a:xfrm>
          <a:custGeom>
            <a:avLst/>
            <a:gdLst>
              <a:gd name="connsiteX0" fmla="*/ 76596 w 627320"/>
              <a:gd name="connsiteY0" fmla="*/ 270934 h 948267"/>
              <a:gd name="connsiteX1" fmla="*/ 76596 w 627320"/>
              <a:gd name="connsiteY1" fmla="*/ 270934 h 948267"/>
              <a:gd name="connsiteX2" fmla="*/ 396 w 627320"/>
              <a:gd name="connsiteY2" fmla="*/ 677334 h 948267"/>
              <a:gd name="connsiteX3" fmla="*/ 25796 w 627320"/>
              <a:gd name="connsiteY3" fmla="*/ 762000 h 948267"/>
              <a:gd name="connsiteX4" fmla="*/ 59663 w 627320"/>
              <a:gd name="connsiteY4" fmla="*/ 787400 h 948267"/>
              <a:gd name="connsiteX5" fmla="*/ 68130 w 627320"/>
              <a:gd name="connsiteY5" fmla="*/ 812800 h 948267"/>
              <a:gd name="connsiteX6" fmla="*/ 186663 w 627320"/>
              <a:gd name="connsiteY6" fmla="*/ 889000 h 948267"/>
              <a:gd name="connsiteX7" fmla="*/ 271330 w 627320"/>
              <a:gd name="connsiteY7" fmla="*/ 931334 h 948267"/>
              <a:gd name="connsiteX8" fmla="*/ 432196 w 627320"/>
              <a:gd name="connsiteY8" fmla="*/ 948267 h 948267"/>
              <a:gd name="connsiteX9" fmla="*/ 449130 w 627320"/>
              <a:gd name="connsiteY9" fmla="*/ 931334 h 948267"/>
              <a:gd name="connsiteX10" fmla="*/ 466063 w 627320"/>
              <a:gd name="connsiteY10" fmla="*/ 880534 h 948267"/>
              <a:gd name="connsiteX11" fmla="*/ 491463 w 627320"/>
              <a:gd name="connsiteY11" fmla="*/ 855134 h 948267"/>
              <a:gd name="connsiteX12" fmla="*/ 516863 w 627320"/>
              <a:gd name="connsiteY12" fmla="*/ 804334 h 948267"/>
              <a:gd name="connsiteX13" fmla="*/ 567663 w 627320"/>
              <a:gd name="connsiteY13" fmla="*/ 745067 h 948267"/>
              <a:gd name="connsiteX14" fmla="*/ 576130 w 627320"/>
              <a:gd name="connsiteY14" fmla="*/ 719667 h 948267"/>
              <a:gd name="connsiteX15" fmla="*/ 584596 w 627320"/>
              <a:gd name="connsiteY15" fmla="*/ 677334 h 948267"/>
              <a:gd name="connsiteX16" fmla="*/ 601530 w 627320"/>
              <a:gd name="connsiteY16" fmla="*/ 626534 h 948267"/>
              <a:gd name="connsiteX17" fmla="*/ 609996 w 627320"/>
              <a:gd name="connsiteY17" fmla="*/ 558800 h 948267"/>
              <a:gd name="connsiteX18" fmla="*/ 626930 w 627320"/>
              <a:gd name="connsiteY18" fmla="*/ 440267 h 948267"/>
              <a:gd name="connsiteX19" fmla="*/ 618463 w 627320"/>
              <a:gd name="connsiteY19" fmla="*/ 203200 h 948267"/>
              <a:gd name="connsiteX20" fmla="*/ 609996 w 627320"/>
              <a:gd name="connsiteY20" fmla="*/ 177800 h 948267"/>
              <a:gd name="connsiteX21" fmla="*/ 601530 w 627320"/>
              <a:gd name="connsiteY21" fmla="*/ 143934 h 948267"/>
              <a:gd name="connsiteX22" fmla="*/ 576130 w 627320"/>
              <a:gd name="connsiteY22" fmla="*/ 84667 h 948267"/>
              <a:gd name="connsiteX23" fmla="*/ 542263 w 627320"/>
              <a:gd name="connsiteY23" fmla="*/ 50800 h 948267"/>
              <a:gd name="connsiteX24" fmla="*/ 491463 w 627320"/>
              <a:gd name="connsiteY24" fmla="*/ 8467 h 948267"/>
              <a:gd name="connsiteX25" fmla="*/ 466063 w 627320"/>
              <a:gd name="connsiteY25" fmla="*/ 0 h 948267"/>
              <a:gd name="connsiteX26" fmla="*/ 305196 w 627320"/>
              <a:gd name="connsiteY26" fmla="*/ 25400 h 948267"/>
              <a:gd name="connsiteX27" fmla="*/ 254396 w 627320"/>
              <a:gd name="connsiteY27" fmla="*/ 42334 h 948267"/>
              <a:gd name="connsiteX28" fmla="*/ 228996 w 627320"/>
              <a:gd name="connsiteY28" fmla="*/ 50800 h 948267"/>
              <a:gd name="connsiteX29" fmla="*/ 169730 w 627320"/>
              <a:gd name="connsiteY29" fmla="*/ 93134 h 948267"/>
              <a:gd name="connsiteX30" fmla="*/ 152796 w 627320"/>
              <a:gd name="connsiteY30" fmla="*/ 110067 h 948267"/>
              <a:gd name="connsiteX31" fmla="*/ 144330 w 627320"/>
              <a:gd name="connsiteY31" fmla="*/ 143934 h 948267"/>
              <a:gd name="connsiteX32" fmla="*/ 118930 w 627320"/>
              <a:gd name="connsiteY32" fmla="*/ 186267 h 948267"/>
              <a:gd name="connsiteX33" fmla="*/ 101996 w 627320"/>
              <a:gd name="connsiteY33" fmla="*/ 254000 h 948267"/>
              <a:gd name="connsiteX34" fmla="*/ 76596 w 627320"/>
              <a:gd name="connsiteY34" fmla="*/ 270934 h 94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27320" h="948267">
                <a:moveTo>
                  <a:pt x="76596" y="270934"/>
                </a:moveTo>
                <a:lnTo>
                  <a:pt x="76596" y="270934"/>
                </a:lnTo>
                <a:cubicBezTo>
                  <a:pt x="51196" y="406401"/>
                  <a:pt x="20594" y="540995"/>
                  <a:pt x="396" y="677334"/>
                </a:cubicBezTo>
                <a:cubicBezTo>
                  <a:pt x="-2516" y="696991"/>
                  <a:pt x="11077" y="744828"/>
                  <a:pt x="25796" y="762000"/>
                </a:cubicBezTo>
                <a:cubicBezTo>
                  <a:pt x="34980" y="772714"/>
                  <a:pt x="48374" y="778933"/>
                  <a:pt x="59663" y="787400"/>
                </a:cubicBezTo>
                <a:cubicBezTo>
                  <a:pt x="62485" y="795867"/>
                  <a:pt x="61819" y="806489"/>
                  <a:pt x="68130" y="812800"/>
                </a:cubicBezTo>
                <a:cubicBezTo>
                  <a:pt x="147708" y="892378"/>
                  <a:pt x="118524" y="854930"/>
                  <a:pt x="186663" y="889000"/>
                </a:cubicBezTo>
                <a:cubicBezTo>
                  <a:pt x="214971" y="903154"/>
                  <a:pt x="238707" y="925897"/>
                  <a:pt x="271330" y="931334"/>
                </a:cubicBezTo>
                <a:cubicBezTo>
                  <a:pt x="324515" y="940198"/>
                  <a:pt x="432196" y="948267"/>
                  <a:pt x="432196" y="948267"/>
                </a:cubicBezTo>
                <a:cubicBezTo>
                  <a:pt x="437841" y="942623"/>
                  <a:pt x="445560" y="938474"/>
                  <a:pt x="449130" y="931334"/>
                </a:cubicBezTo>
                <a:cubicBezTo>
                  <a:pt x="457113" y="915369"/>
                  <a:pt x="453442" y="893155"/>
                  <a:pt x="466063" y="880534"/>
                </a:cubicBezTo>
                <a:lnTo>
                  <a:pt x="491463" y="855134"/>
                </a:lnTo>
                <a:cubicBezTo>
                  <a:pt x="499658" y="830551"/>
                  <a:pt x="498959" y="825222"/>
                  <a:pt x="516863" y="804334"/>
                </a:cubicBezTo>
                <a:cubicBezTo>
                  <a:pt x="541863" y="775168"/>
                  <a:pt x="552112" y="776169"/>
                  <a:pt x="567663" y="745067"/>
                </a:cubicBezTo>
                <a:cubicBezTo>
                  <a:pt x="571654" y="737085"/>
                  <a:pt x="573965" y="728325"/>
                  <a:pt x="576130" y="719667"/>
                </a:cubicBezTo>
                <a:cubicBezTo>
                  <a:pt x="579620" y="705706"/>
                  <a:pt x="580810" y="691217"/>
                  <a:pt x="584596" y="677334"/>
                </a:cubicBezTo>
                <a:cubicBezTo>
                  <a:pt x="589292" y="660114"/>
                  <a:pt x="601530" y="626534"/>
                  <a:pt x="601530" y="626534"/>
                </a:cubicBezTo>
                <a:cubicBezTo>
                  <a:pt x="604352" y="603956"/>
                  <a:pt x="606922" y="581345"/>
                  <a:pt x="609996" y="558800"/>
                </a:cubicBezTo>
                <a:cubicBezTo>
                  <a:pt x="615389" y="519254"/>
                  <a:pt x="625980" y="480168"/>
                  <a:pt x="626930" y="440267"/>
                </a:cubicBezTo>
                <a:cubicBezTo>
                  <a:pt x="628812" y="361217"/>
                  <a:pt x="623554" y="282109"/>
                  <a:pt x="618463" y="203200"/>
                </a:cubicBezTo>
                <a:cubicBezTo>
                  <a:pt x="617888" y="194294"/>
                  <a:pt x="612448" y="186381"/>
                  <a:pt x="609996" y="177800"/>
                </a:cubicBezTo>
                <a:cubicBezTo>
                  <a:pt x="606799" y="166612"/>
                  <a:pt x="604727" y="155122"/>
                  <a:pt x="601530" y="143934"/>
                </a:cubicBezTo>
                <a:cubicBezTo>
                  <a:pt x="596500" y="126330"/>
                  <a:pt x="586549" y="98558"/>
                  <a:pt x="576130" y="84667"/>
                </a:cubicBezTo>
                <a:cubicBezTo>
                  <a:pt x="566551" y="71895"/>
                  <a:pt x="553552" y="62089"/>
                  <a:pt x="542263" y="50800"/>
                </a:cubicBezTo>
                <a:cubicBezTo>
                  <a:pt x="523537" y="32074"/>
                  <a:pt x="515039" y="20255"/>
                  <a:pt x="491463" y="8467"/>
                </a:cubicBezTo>
                <a:cubicBezTo>
                  <a:pt x="483481" y="4476"/>
                  <a:pt x="474530" y="2822"/>
                  <a:pt x="466063" y="0"/>
                </a:cubicBezTo>
                <a:cubicBezTo>
                  <a:pt x="412441" y="8467"/>
                  <a:pt x="358428" y="14753"/>
                  <a:pt x="305196" y="25400"/>
                </a:cubicBezTo>
                <a:cubicBezTo>
                  <a:pt x="287693" y="28901"/>
                  <a:pt x="271329" y="36690"/>
                  <a:pt x="254396" y="42334"/>
                </a:cubicBezTo>
                <a:lnTo>
                  <a:pt x="228996" y="50800"/>
                </a:lnTo>
                <a:cubicBezTo>
                  <a:pt x="207000" y="65464"/>
                  <a:pt x="190735" y="75630"/>
                  <a:pt x="169730" y="93134"/>
                </a:cubicBezTo>
                <a:cubicBezTo>
                  <a:pt x="163598" y="98244"/>
                  <a:pt x="158441" y="104423"/>
                  <a:pt x="152796" y="110067"/>
                </a:cubicBezTo>
                <a:cubicBezTo>
                  <a:pt x="149974" y="121356"/>
                  <a:pt x="149534" y="133526"/>
                  <a:pt x="144330" y="143934"/>
                </a:cubicBezTo>
                <a:cubicBezTo>
                  <a:pt x="111068" y="210458"/>
                  <a:pt x="141120" y="104906"/>
                  <a:pt x="118930" y="186267"/>
                </a:cubicBezTo>
                <a:cubicBezTo>
                  <a:pt x="112807" y="208720"/>
                  <a:pt x="125269" y="254000"/>
                  <a:pt x="101996" y="254000"/>
                </a:cubicBezTo>
                <a:lnTo>
                  <a:pt x="76596" y="270934"/>
                </a:lnTo>
                <a:close/>
              </a:path>
            </a:pathLst>
          </a:custGeom>
          <a:solidFill>
            <a:srgbClr val="FF00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0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47374"/>
            <a:ext cx="7511473" cy="692851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GWO Phase Space</a:t>
            </a:r>
            <a:endParaRPr lang="en-US" sz="3600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03" y="705394"/>
            <a:ext cx="6138360" cy="601993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Freeform 4"/>
          <p:cNvSpPr/>
          <p:nvPr/>
        </p:nvSpPr>
        <p:spPr>
          <a:xfrm>
            <a:off x="1985554" y="1036320"/>
            <a:ext cx="5495109" cy="3692434"/>
          </a:xfrm>
          <a:custGeom>
            <a:avLst/>
            <a:gdLst>
              <a:gd name="connsiteX0" fmla="*/ 0 w 5495109"/>
              <a:gd name="connsiteY0" fmla="*/ 1524000 h 3692434"/>
              <a:gd name="connsiteX1" fmla="*/ 0 w 5495109"/>
              <a:gd name="connsiteY1" fmla="*/ 8709 h 3692434"/>
              <a:gd name="connsiteX2" fmla="*/ 5495109 w 5495109"/>
              <a:gd name="connsiteY2" fmla="*/ 0 h 3692434"/>
              <a:gd name="connsiteX3" fmla="*/ 5495109 w 5495109"/>
              <a:gd name="connsiteY3" fmla="*/ 3692434 h 3692434"/>
              <a:gd name="connsiteX4" fmla="*/ 3378926 w 5495109"/>
              <a:gd name="connsiteY4" fmla="*/ 2873829 h 3692434"/>
              <a:gd name="connsiteX5" fmla="*/ 3431177 w 5495109"/>
              <a:gd name="connsiteY5" fmla="*/ 2725783 h 3692434"/>
              <a:gd name="connsiteX6" fmla="*/ 3431177 w 5495109"/>
              <a:gd name="connsiteY6" fmla="*/ 2534194 h 3692434"/>
              <a:gd name="connsiteX7" fmla="*/ 3387635 w 5495109"/>
              <a:gd name="connsiteY7" fmla="*/ 2360023 h 3692434"/>
              <a:gd name="connsiteX8" fmla="*/ 3239589 w 5495109"/>
              <a:gd name="connsiteY8" fmla="*/ 2133600 h 3692434"/>
              <a:gd name="connsiteX9" fmla="*/ 3091543 w 5495109"/>
              <a:gd name="connsiteY9" fmla="*/ 2055223 h 3692434"/>
              <a:gd name="connsiteX10" fmla="*/ 3021875 w 5495109"/>
              <a:gd name="connsiteY10" fmla="*/ 2029097 h 3692434"/>
              <a:gd name="connsiteX11" fmla="*/ 2856412 w 5495109"/>
              <a:gd name="connsiteY11" fmla="*/ 1959429 h 3692434"/>
              <a:gd name="connsiteX12" fmla="*/ 2534195 w 5495109"/>
              <a:gd name="connsiteY12" fmla="*/ 1976846 h 3692434"/>
              <a:gd name="connsiteX13" fmla="*/ 2412275 w 5495109"/>
              <a:gd name="connsiteY13" fmla="*/ 2055223 h 3692434"/>
              <a:gd name="connsiteX14" fmla="*/ 2333897 w 5495109"/>
              <a:gd name="connsiteY14" fmla="*/ 2081349 h 3692434"/>
              <a:gd name="connsiteX15" fmla="*/ 2194560 w 5495109"/>
              <a:gd name="connsiteY15" fmla="*/ 2229394 h 3692434"/>
              <a:gd name="connsiteX16" fmla="*/ 2124892 w 5495109"/>
              <a:gd name="connsiteY16" fmla="*/ 2351314 h 3692434"/>
              <a:gd name="connsiteX17" fmla="*/ 0 w 5495109"/>
              <a:gd name="connsiteY17" fmla="*/ 1524000 h 3692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495109" h="3692434">
                <a:moveTo>
                  <a:pt x="0" y="1524000"/>
                </a:moveTo>
                <a:lnTo>
                  <a:pt x="0" y="8709"/>
                </a:lnTo>
                <a:lnTo>
                  <a:pt x="5495109" y="0"/>
                </a:lnTo>
                <a:lnTo>
                  <a:pt x="5495109" y="3692434"/>
                </a:lnTo>
                <a:lnTo>
                  <a:pt x="3378926" y="2873829"/>
                </a:lnTo>
                <a:lnTo>
                  <a:pt x="3431177" y="2725783"/>
                </a:lnTo>
                <a:lnTo>
                  <a:pt x="3431177" y="2534194"/>
                </a:lnTo>
                <a:lnTo>
                  <a:pt x="3387635" y="2360023"/>
                </a:lnTo>
                <a:lnTo>
                  <a:pt x="3239589" y="2133600"/>
                </a:lnTo>
                <a:lnTo>
                  <a:pt x="3091543" y="2055223"/>
                </a:lnTo>
                <a:lnTo>
                  <a:pt x="3021875" y="2029097"/>
                </a:lnTo>
                <a:lnTo>
                  <a:pt x="2856412" y="1959429"/>
                </a:lnTo>
                <a:lnTo>
                  <a:pt x="2534195" y="1976846"/>
                </a:lnTo>
                <a:lnTo>
                  <a:pt x="2412275" y="2055223"/>
                </a:lnTo>
                <a:lnTo>
                  <a:pt x="2333897" y="2081349"/>
                </a:lnTo>
                <a:lnTo>
                  <a:pt x="2194560" y="2229394"/>
                </a:lnTo>
                <a:lnTo>
                  <a:pt x="2124892" y="2351314"/>
                </a:lnTo>
                <a:lnTo>
                  <a:pt x="0" y="1524000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1976846" y="2560320"/>
            <a:ext cx="5503817" cy="3701143"/>
          </a:xfrm>
          <a:custGeom>
            <a:avLst/>
            <a:gdLst>
              <a:gd name="connsiteX0" fmla="*/ 0 w 5503817"/>
              <a:gd name="connsiteY0" fmla="*/ 0 h 3701143"/>
              <a:gd name="connsiteX1" fmla="*/ 8708 w 5503817"/>
              <a:gd name="connsiteY1" fmla="*/ 3692434 h 3701143"/>
              <a:gd name="connsiteX2" fmla="*/ 5503817 w 5503817"/>
              <a:gd name="connsiteY2" fmla="*/ 3701143 h 3701143"/>
              <a:gd name="connsiteX3" fmla="*/ 5495108 w 5503817"/>
              <a:gd name="connsiteY3" fmla="*/ 2168434 h 3701143"/>
              <a:gd name="connsiteX4" fmla="*/ 3378925 w 5503817"/>
              <a:gd name="connsiteY4" fmla="*/ 1358537 h 3701143"/>
              <a:gd name="connsiteX5" fmla="*/ 3317965 w 5503817"/>
              <a:gd name="connsiteY5" fmla="*/ 1463040 h 3701143"/>
              <a:gd name="connsiteX6" fmla="*/ 3239588 w 5503817"/>
              <a:gd name="connsiteY6" fmla="*/ 1567543 h 3701143"/>
              <a:gd name="connsiteX7" fmla="*/ 3135085 w 5503817"/>
              <a:gd name="connsiteY7" fmla="*/ 1628503 h 3701143"/>
              <a:gd name="connsiteX8" fmla="*/ 3013165 w 5503817"/>
              <a:gd name="connsiteY8" fmla="*/ 1698171 h 3701143"/>
              <a:gd name="connsiteX9" fmla="*/ 2856411 w 5503817"/>
              <a:gd name="connsiteY9" fmla="*/ 1733006 h 3701143"/>
              <a:gd name="connsiteX10" fmla="*/ 2682240 w 5503817"/>
              <a:gd name="connsiteY10" fmla="*/ 1733006 h 3701143"/>
              <a:gd name="connsiteX11" fmla="*/ 2525485 w 5503817"/>
              <a:gd name="connsiteY11" fmla="*/ 1689463 h 3701143"/>
              <a:gd name="connsiteX12" fmla="*/ 2333897 w 5503817"/>
              <a:gd name="connsiteY12" fmla="*/ 1619794 h 3701143"/>
              <a:gd name="connsiteX13" fmla="*/ 2194560 w 5503817"/>
              <a:gd name="connsiteY13" fmla="*/ 1480457 h 3701143"/>
              <a:gd name="connsiteX14" fmla="*/ 2107474 w 5503817"/>
              <a:gd name="connsiteY14" fmla="*/ 1323703 h 3701143"/>
              <a:gd name="connsiteX15" fmla="*/ 2072640 w 5503817"/>
              <a:gd name="connsiteY15" fmla="*/ 1079863 h 3701143"/>
              <a:gd name="connsiteX16" fmla="*/ 2090057 w 5503817"/>
              <a:gd name="connsiteY16" fmla="*/ 940526 h 3701143"/>
              <a:gd name="connsiteX17" fmla="*/ 2124891 w 5503817"/>
              <a:gd name="connsiteY17" fmla="*/ 827314 h 3701143"/>
              <a:gd name="connsiteX18" fmla="*/ 0 w 5503817"/>
              <a:gd name="connsiteY18" fmla="*/ 0 h 370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503817" h="3701143">
                <a:moveTo>
                  <a:pt x="0" y="0"/>
                </a:moveTo>
                <a:cubicBezTo>
                  <a:pt x="2903" y="1230811"/>
                  <a:pt x="5805" y="2461623"/>
                  <a:pt x="8708" y="3692434"/>
                </a:cubicBezTo>
                <a:lnTo>
                  <a:pt x="5503817" y="3701143"/>
                </a:lnTo>
                <a:lnTo>
                  <a:pt x="5495108" y="2168434"/>
                </a:lnTo>
                <a:lnTo>
                  <a:pt x="3378925" y="1358537"/>
                </a:lnTo>
                <a:lnTo>
                  <a:pt x="3317965" y="1463040"/>
                </a:lnTo>
                <a:lnTo>
                  <a:pt x="3239588" y="1567543"/>
                </a:lnTo>
                <a:lnTo>
                  <a:pt x="3135085" y="1628503"/>
                </a:lnTo>
                <a:lnTo>
                  <a:pt x="3013165" y="1698171"/>
                </a:lnTo>
                <a:lnTo>
                  <a:pt x="2856411" y="1733006"/>
                </a:lnTo>
                <a:lnTo>
                  <a:pt x="2682240" y="1733006"/>
                </a:lnTo>
                <a:lnTo>
                  <a:pt x="2525485" y="1689463"/>
                </a:lnTo>
                <a:lnTo>
                  <a:pt x="2333897" y="1619794"/>
                </a:lnTo>
                <a:lnTo>
                  <a:pt x="2194560" y="1480457"/>
                </a:lnTo>
                <a:lnTo>
                  <a:pt x="2107474" y="1323703"/>
                </a:lnTo>
                <a:lnTo>
                  <a:pt x="2072640" y="1079863"/>
                </a:lnTo>
                <a:lnTo>
                  <a:pt x="2090057" y="940526"/>
                </a:lnTo>
                <a:lnTo>
                  <a:pt x="2124891" y="827314"/>
                </a:lnTo>
                <a:lnTo>
                  <a:pt x="0" y="0"/>
                </a:lnTo>
                <a:close/>
              </a:path>
            </a:pathLst>
          </a:custGeom>
          <a:solidFill>
            <a:srgbClr val="040AFC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709851" y="1288869"/>
            <a:ext cx="2029097" cy="830997"/>
          </a:xfrm>
          <a:prstGeom prst="rect">
            <a:avLst/>
          </a:prstGeom>
          <a:solidFill>
            <a:srgbClr val="EEB8B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M</a:t>
            </a:r>
            <a:r>
              <a:rPr lang="en-US" sz="240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ñ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Like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18559" y="5042267"/>
            <a:ext cx="2029097" cy="830997"/>
          </a:xfrm>
          <a:prstGeom prst="rect">
            <a:avLst/>
          </a:prstGeom>
          <a:solidFill>
            <a:srgbClr val="777A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40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M</a:t>
            </a:r>
            <a:r>
              <a:rPr lang="en-US" sz="2400" baseline="-25000" dirty="0" smtClean="0">
                <a:solidFill>
                  <a:srgbClr val="040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dirty="0" smtClean="0">
                <a:solidFill>
                  <a:srgbClr val="040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 smtClean="0">
                <a:solidFill>
                  <a:srgbClr val="040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solidFill>
                  <a:srgbClr val="040A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Niña Like</a:t>
            </a:r>
            <a:endParaRPr lang="en-US" sz="2400" dirty="0">
              <a:solidFill>
                <a:srgbClr val="040A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45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718976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Research Questions / </a:t>
            </a:r>
            <a:r>
              <a:rPr lang="en-US" sz="4000" dirty="0" smtClean="0">
                <a:solidFill>
                  <a:schemeClr val="accent4">
                    <a:lumMod val="75000"/>
                  </a:schemeClr>
                </a:solidFill>
              </a:rPr>
              <a:t>Data</a:t>
            </a:r>
            <a:endParaRPr lang="en-US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348" y="1428206"/>
            <a:ext cx="7511472" cy="4673854"/>
          </a:xfrm>
        </p:spPr>
        <p:txBody>
          <a:bodyPr>
            <a:noAutofit/>
          </a:bodyPr>
          <a:lstStyle/>
          <a:p>
            <a:endParaRPr lang="en-US" sz="2000" dirty="0" smtClean="0"/>
          </a:p>
          <a:p>
            <a:r>
              <a:rPr lang="en-US" sz="2000" dirty="0" smtClean="0"/>
              <a:t>Does Peak Season U.S. tornado activity vary by </a:t>
            </a:r>
            <a:r>
              <a:rPr lang="en-US" sz="2000" b="1" dirty="0" smtClean="0"/>
              <a:t>GWO</a:t>
            </a:r>
            <a:r>
              <a:rPr lang="en-US" sz="2000" dirty="0" smtClean="0"/>
              <a:t> Phase?</a:t>
            </a:r>
          </a:p>
          <a:p>
            <a:pPr lvl="1"/>
            <a:r>
              <a:rPr lang="en-US" sz="1400" dirty="0"/>
              <a:t>Reports, Tornado Days, Environments </a:t>
            </a:r>
            <a:endParaRPr lang="en-US" sz="1400" dirty="0" smtClean="0"/>
          </a:p>
          <a:p>
            <a:pPr lvl="1"/>
            <a:r>
              <a:rPr lang="en-US" sz="1400" dirty="0" smtClean="0"/>
              <a:t>Does it depend on month?</a:t>
            </a:r>
            <a:endParaRPr lang="en-US" sz="1400" dirty="0"/>
          </a:p>
          <a:p>
            <a:pPr marL="457200" lvl="1" indent="0">
              <a:buNone/>
            </a:pPr>
            <a:endParaRPr lang="en-US" sz="2000" dirty="0" smtClean="0"/>
          </a:p>
          <a:p>
            <a:r>
              <a:rPr lang="en-US" sz="2000" dirty="0" smtClean="0"/>
              <a:t>How does amplitude of the </a:t>
            </a:r>
            <a:r>
              <a:rPr lang="en-US" sz="2000" b="1" dirty="0" smtClean="0"/>
              <a:t>GWO</a:t>
            </a:r>
            <a:r>
              <a:rPr lang="en-US" sz="2000" dirty="0" smtClean="0"/>
              <a:t> influence variability?</a:t>
            </a:r>
          </a:p>
          <a:p>
            <a:endParaRPr lang="en-US" sz="2000" dirty="0"/>
          </a:p>
          <a:p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</a:rPr>
              <a:t>GWO Data from </a:t>
            </a: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ESRL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</a:rPr>
              <a:t> / Tornado Data from </a:t>
            </a: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SPC 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</a:rPr>
              <a:t>/ </a:t>
            </a: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NARR </a:t>
            </a:r>
          </a:p>
          <a:p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</a:rPr>
              <a:t>1994 </a:t>
            </a:r>
            <a:r>
              <a:rPr lang="en-US" sz="2000" smtClean="0">
                <a:solidFill>
                  <a:schemeClr val="accent4">
                    <a:lumMod val="75000"/>
                  </a:schemeClr>
                </a:solidFill>
              </a:rPr>
              <a:t>– 2013</a:t>
            </a:r>
            <a:endParaRPr lang="en-US" sz="2000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</a:rPr>
              <a:t>March / April / May / June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9924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2520613"/>
            <a:ext cx="7511473" cy="131248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</a:rPr>
              <a:t>Tornadoes by </a:t>
            </a:r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</a:rPr>
              <a:t>GWO</a:t>
            </a:r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</a:rPr>
              <a:t> Phase</a:t>
            </a:r>
            <a:endParaRPr lang="en-US" sz="36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21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02" y="283724"/>
            <a:ext cx="8667795" cy="6290552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1088571" y="1811383"/>
            <a:ext cx="7524206" cy="2586446"/>
          </a:xfrm>
          <a:custGeom>
            <a:avLst/>
            <a:gdLst>
              <a:gd name="connsiteX0" fmla="*/ 252549 w 7524206"/>
              <a:gd name="connsiteY0" fmla="*/ 444137 h 2586446"/>
              <a:gd name="connsiteX1" fmla="*/ 1227909 w 7524206"/>
              <a:gd name="connsiteY1" fmla="*/ 609600 h 2586446"/>
              <a:gd name="connsiteX2" fmla="*/ 2220686 w 7524206"/>
              <a:gd name="connsiteY2" fmla="*/ 1201783 h 2586446"/>
              <a:gd name="connsiteX3" fmla="*/ 3143795 w 7524206"/>
              <a:gd name="connsiteY3" fmla="*/ 1750423 h 2586446"/>
              <a:gd name="connsiteX4" fmla="*/ 4171406 w 7524206"/>
              <a:gd name="connsiteY4" fmla="*/ 2586446 h 2586446"/>
              <a:gd name="connsiteX5" fmla="*/ 5320938 w 7524206"/>
              <a:gd name="connsiteY5" fmla="*/ 1654628 h 2586446"/>
              <a:gd name="connsiteX6" fmla="*/ 6235338 w 7524206"/>
              <a:gd name="connsiteY6" fmla="*/ 1454331 h 2586446"/>
              <a:gd name="connsiteX7" fmla="*/ 7210698 w 7524206"/>
              <a:gd name="connsiteY7" fmla="*/ 1193074 h 2586446"/>
              <a:gd name="connsiteX8" fmla="*/ 7524206 w 7524206"/>
              <a:gd name="connsiteY8" fmla="*/ 1166948 h 2586446"/>
              <a:gd name="connsiteX9" fmla="*/ 7332618 w 7524206"/>
              <a:gd name="connsiteY9" fmla="*/ 522514 h 2586446"/>
              <a:gd name="connsiteX10" fmla="*/ 6130835 w 7524206"/>
              <a:gd name="connsiteY10" fmla="*/ 914400 h 2586446"/>
              <a:gd name="connsiteX11" fmla="*/ 5059680 w 7524206"/>
              <a:gd name="connsiteY11" fmla="*/ 1166948 h 2586446"/>
              <a:gd name="connsiteX12" fmla="*/ 4197532 w 7524206"/>
              <a:gd name="connsiteY12" fmla="*/ 1985554 h 2586446"/>
              <a:gd name="connsiteX13" fmla="*/ 3352800 w 7524206"/>
              <a:gd name="connsiteY13" fmla="*/ 1254034 h 2586446"/>
              <a:gd name="connsiteX14" fmla="*/ 2360023 w 7524206"/>
              <a:gd name="connsiteY14" fmla="*/ 687977 h 2586446"/>
              <a:gd name="connsiteX15" fmla="*/ 1262743 w 7524206"/>
              <a:gd name="connsiteY15" fmla="*/ 95794 h 2586446"/>
              <a:gd name="connsiteX16" fmla="*/ 209006 w 7524206"/>
              <a:gd name="connsiteY16" fmla="*/ 0 h 2586446"/>
              <a:gd name="connsiteX17" fmla="*/ 17418 w 7524206"/>
              <a:gd name="connsiteY17" fmla="*/ 0 h 2586446"/>
              <a:gd name="connsiteX18" fmla="*/ 0 w 7524206"/>
              <a:gd name="connsiteY18" fmla="*/ 418011 h 2586446"/>
              <a:gd name="connsiteX19" fmla="*/ 252549 w 7524206"/>
              <a:gd name="connsiteY19" fmla="*/ 444137 h 2586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524206" h="2586446">
                <a:moveTo>
                  <a:pt x="252549" y="444137"/>
                </a:moveTo>
                <a:lnTo>
                  <a:pt x="1227909" y="609600"/>
                </a:lnTo>
                <a:lnTo>
                  <a:pt x="2220686" y="1201783"/>
                </a:lnTo>
                <a:lnTo>
                  <a:pt x="3143795" y="1750423"/>
                </a:lnTo>
                <a:lnTo>
                  <a:pt x="4171406" y="2586446"/>
                </a:lnTo>
                <a:lnTo>
                  <a:pt x="5320938" y="1654628"/>
                </a:lnTo>
                <a:lnTo>
                  <a:pt x="6235338" y="1454331"/>
                </a:lnTo>
                <a:lnTo>
                  <a:pt x="7210698" y="1193074"/>
                </a:lnTo>
                <a:lnTo>
                  <a:pt x="7524206" y="1166948"/>
                </a:lnTo>
                <a:lnTo>
                  <a:pt x="7332618" y="522514"/>
                </a:lnTo>
                <a:lnTo>
                  <a:pt x="6130835" y="914400"/>
                </a:lnTo>
                <a:lnTo>
                  <a:pt x="5059680" y="1166948"/>
                </a:lnTo>
                <a:lnTo>
                  <a:pt x="4197532" y="1985554"/>
                </a:lnTo>
                <a:lnTo>
                  <a:pt x="3352800" y="1254034"/>
                </a:lnTo>
                <a:lnTo>
                  <a:pt x="2360023" y="687977"/>
                </a:lnTo>
                <a:lnTo>
                  <a:pt x="1262743" y="95794"/>
                </a:lnTo>
                <a:lnTo>
                  <a:pt x="209006" y="0"/>
                </a:lnTo>
                <a:lnTo>
                  <a:pt x="17418" y="0"/>
                </a:lnTo>
                <a:lnTo>
                  <a:pt x="0" y="418011"/>
                </a:lnTo>
                <a:lnTo>
                  <a:pt x="252549" y="444137"/>
                </a:lnTo>
                <a:close/>
              </a:path>
            </a:pathLst>
          </a:custGeom>
          <a:solidFill>
            <a:schemeClr val="bg1">
              <a:lumMod val="65000"/>
              <a:lumOff val="35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193074" y="1767840"/>
            <a:ext cx="330926" cy="3309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151120" y="3810000"/>
            <a:ext cx="330926" cy="330926"/>
          </a:xfrm>
          <a:prstGeom prst="ellipse">
            <a:avLst/>
          </a:prstGeom>
          <a:noFill/>
          <a:ln>
            <a:solidFill>
              <a:srgbClr val="040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09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0DF1FB0ABEE249ADE30E16273C3A22" ma:contentTypeVersion="" ma:contentTypeDescription="Create a new document." ma:contentTypeScope="" ma:versionID="d325af2a7f67aaa8a86fef00e2dcb9e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c74c0161506327ee5415e00062ae04e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413BD13-DAB5-44B8-BADF-A69DA427888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BCC08E2-FB17-4452-AD1B-94285A5AB9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604</TotalTime>
  <Words>452</Words>
  <Application>Microsoft Office PowerPoint</Application>
  <PresentationFormat>On-screen Show (4:3)</PresentationFormat>
  <Paragraphs>128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Century Gothic</vt:lpstr>
      <vt:lpstr>Times New Roman</vt:lpstr>
      <vt:lpstr>Mesh</vt:lpstr>
      <vt:lpstr>SPRINGTIME Tornadoes and the global wind oscillation</vt:lpstr>
      <vt:lpstr>PowerPoint Presentation</vt:lpstr>
      <vt:lpstr>What is the Global Wind Oscillation (GWO)?</vt:lpstr>
      <vt:lpstr>PowerPoint Presentation</vt:lpstr>
      <vt:lpstr>PowerPoint Presentation</vt:lpstr>
      <vt:lpstr>GWO Phase Space</vt:lpstr>
      <vt:lpstr>Research Questions / Data</vt:lpstr>
      <vt:lpstr>Tornadoes by GWO Phase</vt:lpstr>
      <vt:lpstr>PowerPoint Presentation</vt:lpstr>
      <vt:lpstr>PowerPoint Presentation</vt:lpstr>
      <vt:lpstr>PowerPoint Presentation</vt:lpstr>
      <vt:lpstr>Spatial PLOTS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Phase Space</vt:lpstr>
      <vt:lpstr>PowerPoint Presentation</vt:lpstr>
      <vt:lpstr>PowerPoint Presentation</vt:lpstr>
      <vt:lpstr>PowerPoint Presentation</vt:lpstr>
      <vt:lpstr>Impact of Phase Amplitude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Interannual Variability ?</vt:lpstr>
      <vt:lpstr>Summary</vt:lpstr>
      <vt:lpstr>Where do we go from here?</vt:lpstr>
      <vt:lpstr>Further Reading in MWR…</vt:lpstr>
      <vt:lpstr>forecast?</vt:lpstr>
      <vt:lpstr>PowerPoint Presentation</vt:lpstr>
      <vt:lpstr>PowerPoint Presentation</vt:lpstr>
      <vt:lpstr>Thanks! </vt:lpstr>
    </vt:vector>
  </TitlesOfParts>
  <Company>TechSmith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Vicari Vollmar</dc:creator>
  <cp:lastModifiedBy>Victor</cp:lastModifiedBy>
  <cp:revision>73</cp:revision>
  <dcterms:created xsi:type="dcterms:W3CDTF">2013-11-07T16:16:52Z</dcterms:created>
  <dcterms:modified xsi:type="dcterms:W3CDTF">2016-03-08T05:01:09Z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0x0101009B0DF1FB0ABEE249ADE30E16273C3A22</vt:lpwstr>
  </property>
</Properties>
</file>