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6"/>
  </p:notesMasterIdLst>
  <p:sldIdLst>
    <p:sldId id="256" r:id="rId2"/>
    <p:sldId id="707" r:id="rId3"/>
    <p:sldId id="699" r:id="rId4"/>
    <p:sldId id="700" r:id="rId5"/>
    <p:sldId id="692" r:id="rId6"/>
    <p:sldId id="684" r:id="rId7"/>
    <p:sldId id="689" r:id="rId8"/>
    <p:sldId id="694" r:id="rId9"/>
    <p:sldId id="698" r:id="rId10"/>
    <p:sldId id="696" r:id="rId11"/>
    <p:sldId id="702" r:id="rId12"/>
    <p:sldId id="703" r:id="rId13"/>
    <p:sldId id="704" r:id="rId14"/>
    <p:sldId id="705" r:id="rId15"/>
    <p:sldId id="706" r:id="rId16"/>
    <p:sldId id="686" r:id="rId17"/>
    <p:sldId id="697" r:id="rId18"/>
    <p:sldId id="693" r:id="rId19"/>
    <p:sldId id="685" r:id="rId20"/>
    <p:sldId id="688" r:id="rId21"/>
    <p:sldId id="687" r:id="rId22"/>
    <p:sldId id="690" r:id="rId23"/>
    <p:sldId id="695" r:id="rId24"/>
    <p:sldId id="701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7" autoAdjust="0"/>
    <p:restoredTop sz="96975" autoAdjust="0"/>
  </p:normalViewPr>
  <p:slideViewPr>
    <p:cSldViewPr snapToGrid="0">
      <p:cViewPr>
        <p:scale>
          <a:sx n="90" d="100"/>
          <a:sy n="90" d="100"/>
        </p:scale>
        <p:origin x="-57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91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arold.brooks\Dropbox\hailtemp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/>
              <a:t>US Hail Grids (1.25+") by Year (1955-2014)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Sheet2!$A$1:$A$60</c:f>
              <c:numCache>
                <c:formatCode>General</c:formatCode>
                <c:ptCount val="60"/>
                <c:pt idx="0">
                  <c:v>1955</c:v>
                </c:pt>
                <c:pt idx="1">
                  <c:v>1956</c:v>
                </c:pt>
                <c:pt idx="2">
                  <c:v>1957</c:v>
                </c:pt>
                <c:pt idx="3">
                  <c:v>1958</c:v>
                </c:pt>
                <c:pt idx="4">
                  <c:v>1959</c:v>
                </c:pt>
                <c:pt idx="5">
                  <c:v>1960</c:v>
                </c:pt>
                <c:pt idx="6">
                  <c:v>1961</c:v>
                </c:pt>
                <c:pt idx="7">
                  <c:v>1962</c:v>
                </c:pt>
                <c:pt idx="8">
                  <c:v>1963</c:v>
                </c:pt>
                <c:pt idx="9">
                  <c:v>1964</c:v>
                </c:pt>
                <c:pt idx="10">
                  <c:v>1965</c:v>
                </c:pt>
                <c:pt idx="11">
                  <c:v>1966</c:v>
                </c:pt>
                <c:pt idx="12">
                  <c:v>1967</c:v>
                </c:pt>
                <c:pt idx="13">
                  <c:v>1968</c:v>
                </c:pt>
                <c:pt idx="14">
                  <c:v>1969</c:v>
                </c:pt>
                <c:pt idx="15">
                  <c:v>1970</c:v>
                </c:pt>
                <c:pt idx="16">
                  <c:v>1971</c:v>
                </c:pt>
                <c:pt idx="17">
                  <c:v>1972</c:v>
                </c:pt>
                <c:pt idx="18">
                  <c:v>1973</c:v>
                </c:pt>
                <c:pt idx="19">
                  <c:v>1974</c:v>
                </c:pt>
                <c:pt idx="20">
                  <c:v>1975</c:v>
                </c:pt>
                <c:pt idx="21">
                  <c:v>1976</c:v>
                </c:pt>
                <c:pt idx="22">
                  <c:v>1977</c:v>
                </c:pt>
                <c:pt idx="23">
                  <c:v>1978</c:v>
                </c:pt>
                <c:pt idx="24">
                  <c:v>1979</c:v>
                </c:pt>
                <c:pt idx="25">
                  <c:v>1980</c:v>
                </c:pt>
                <c:pt idx="26">
                  <c:v>1981</c:v>
                </c:pt>
                <c:pt idx="27">
                  <c:v>1982</c:v>
                </c:pt>
                <c:pt idx="28">
                  <c:v>1983</c:v>
                </c:pt>
                <c:pt idx="29">
                  <c:v>1984</c:v>
                </c:pt>
                <c:pt idx="30">
                  <c:v>1985</c:v>
                </c:pt>
                <c:pt idx="31">
                  <c:v>1986</c:v>
                </c:pt>
                <c:pt idx="32">
                  <c:v>1987</c:v>
                </c:pt>
                <c:pt idx="33">
                  <c:v>1988</c:v>
                </c:pt>
                <c:pt idx="34">
                  <c:v>1989</c:v>
                </c:pt>
                <c:pt idx="35">
                  <c:v>1990</c:v>
                </c:pt>
                <c:pt idx="36">
                  <c:v>1991</c:v>
                </c:pt>
                <c:pt idx="37">
                  <c:v>1992</c:v>
                </c:pt>
                <c:pt idx="38">
                  <c:v>1993</c:v>
                </c:pt>
                <c:pt idx="39">
                  <c:v>1994</c:v>
                </c:pt>
                <c:pt idx="40">
                  <c:v>1995</c:v>
                </c:pt>
                <c:pt idx="41">
                  <c:v>1996</c:v>
                </c:pt>
                <c:pt idx="42">
                  <c:v>1997</c:v>
                </c:pt>
                <c:pt idx="43">
                  <c:v>1998</c:v>
                </c:pt>
                <c:pt idx="44">
                  <c:v>1999</c:v>
                </c:pt>
                <c:pt idx="45">
                  <c:v>2000</c:v>
                </c:pt>
                <c:pt idx="46">
                  <c:v>2001</c:v>
                </c:pt>
                <c:pt idx="47">
                  <c:v>2002</c:v>
                </c:pt>
                <c:pt idx="48">
                  <c:v>2003</c:v>
                </c:pt>
                <c:pt idx="49">
                  <c:v>2004</c:v>
                </c:pt>
                <c:pt idx="50">
                  <c:v>2005</c:v>
                </c:pt>
                <c:pt idx="51">
                  <c:v>2006</c:v>
                </c:pt>
                <c:pt idx="52">
                  <c:v>2007</c:v>
                </c:pt>
                <c:pt idx="53">
                  <c:v>2008</c:v>
                </c:pt>
                <c:pt idx="54">
                  <c:v>2009</c:v>
                </c:pt>
                <c:pt idx="55">
                  <c:v>2010</c:v>
                </c:pt>
                <c:pt idx="56">
                  <c:v>2011</c:v>
                </c:pt>
                <c:pt idx="57">
                  <c:v>2012</c:v>
                </c:pt>
                <c:pt idx="58">
                  <c:v>2013</c:v>
                </c:pt>
                <c:pt idx="59">
                  <c:v>2014</c:v>
                </c:pt>
              </c:numCache>
            </c:numRef>
          </c:xVal>
          <c:yVal>
            <c:numRef>
              <c:f>Sheet2!$N$1:$N$60</c:f>
              <c:numCache>
                <c:formatCode>General</c:formatCode>
                <c:ptCount val="60"/>
                <c:pt idx="0">
                  <c:v>156</c:v>
                </c:pt>
                <c:pt idx="1">
                  <c:v>207</c:v>
                </c:pt>
                <c:pt idx="2">
                  <c:v>240</c:v>
                </c:pt>
                <c:pt idx="3">
                  <c:v>228</c:v>
                </c:pt>
                <c:pt idx="4">
                  <c:v>250</c:v>
                </c:pt>
                <c:pt idx="5">
                  <c:v>305</c:v>
                </c:pt>
                <c:pt idx="6">
                  <c:v>343</c:v>
                </c:pt>
                <c:pt idx="7">
                  <c:v>405</c:v>
                </c:pt>
                <c:pt idx="8">
                  <c:v>286</c:v>
                </c:pt>
                <c:pt idx="9">
                  <c:v>320</c:v>
                </c:pt>
                <c:pt idx="10">
                  <c:v>385</c:v>
                </c:pt>
                <c:pt idx="11">
                  <c:v>294</c:v>
                </c:pt>
                <c:pt idx="12">
                  <c:v>352</c:v>
                </c:pt>
                <c:pt idx="13">
                  <c:v>493</c:v>
                </c:pt>
                <c:pt idx="14">
                  <c:v>379</c:v>
                </c:pt>
                <c:pt idx="15">
                  <c:v>343</c:v>
                </c:pt>
                <c:pt idx="16">
                  <c:v>495</c:v>
                </c:pt>
                <c:pt idx="17">
                  <c:v>318</c:v>
                </c:pt>
                <c:pt idx="18">
                  <c:v>480</c:v>
                </c:pt>
                <c:pt idx="19">
                  <c:v>613</c:v>
                </c:pt>
                <c:pt idx="20">
                  <c:v>591</c:v>
                </c:pt>
                <c:pt idx="21">
                  <c:v>515</c:v>
                </c:pt>
                <c:pt idx="22">
                  <c:v>587</c:v>
                </c:pt>
                <c:pt idx="23">
                  <c:v>554</c:v>
                </c:pt>
                <c:pt idx="24">
                  <c:v>604</c:v>
                </c:pt>
                <c:pt idx="25">
                  <c:v>801</c:v>
                </c:pt>
                <c:pt idx="26">
                  <c:v>661</c:v>
                </c:pt>
                <c:pt idx="27">
                  <c:v>872</c:v>
                </c:pt>
                <c:pt idx="28">
                  <c:v>739</c:v>
                </c:pt>
                <c:pt idx="29">
                  <c:v>818</c:v>
                </c:pt>
                <c:pt idx="30">
                  <c:v>866</c:v>
                </c:pt>
                <c:pt idx="31">
                  <c:v>861</c:v>
                </c:pt>
                <c:pt idx="32">
                  <c:v>647</c:v>
                </c:pt>
                <c:pt idx="33">
                  <c:v>615</c:v>
                </c:pt>
                <c:pt idx="34">
                  <c:v>908</c:v>
                </c:pt>
                <c:pt idx="35">
                  <c:v>921</c:v>
                </c:pt>
                <c:pt idx="36">
                  <c:v>1092</c:v>
                </c:pt>
                <c:pt idx="37">
                  <c:v>1162</c:v>
                </c:pt>
                <c:pt idx="38">
                  <c:v>1208</c:v>
                </c:pt>
                <c:pt idx="39">
                  <c:v>1127</c:v>
                </c:pt>
                <c:pt idx="40">
                  <c:v>1268</c:v>
                </c:pt>
                <c:pt idx="41">
                  <c:v>1394</c:v>
                </c:pt>
                <c:pt idx="42">
                  <c:v>1102</c:v>
                </c:pt>
                <c:pt idx="43">
                  <c:v>1546</c:v>
                </c:pt>
                <c:pt idx="44">
                  <c:v>1258</c:v>
                </c:pt>
                <c:pt idx="45">
                  <c:v>1347</c:v>
                </c:pt>
                <c:pt idx="46">
                  <c:v>1254</c:v>
                </c:pt>
                <c:pt idx="47">
                  <c:v>1272</c:v>
                </c:pt>
                <c:pt idx="48">
                  <c:v>1371</c:v>
                </c:pt>
                <c:pt idx="49">
                  <c:v>1269</c:v>
                </c:pt>
                <c:pt idx="50">
                  <c:v>1320</c:v>
                </c:pt>
                <c:pt idx="51">
                  <c:v>1387</c:v>
                </c:pt>
                <c:pt idx="52">
                  <c:v>1158</c:v>
                </c:pt>
                <c:pt idx="53">
                  <c:v>1524</c:v>
                </c:pt>
                <c:pt idx="54">
                  <c:v>1375</c:v>
                </c:pt>
                <c:pt idx="55">
                  <c:v>1416</c:v>
                </c:pt>
                <c:pt idx="56">
                  <c:v>1834</c:v>
                </c:pt>
                <c:pt idx="57">
                  <c:v>1455</c:v>
                </c:pt>
                <c:pt idx="58">
                  <c:v>1300</c:v>
                </c:pt>
                <c:pt idx="59">
                  <c:v>1283</c:v>
                </c:pt>
              </c:numCache>
            </c:numRef>
          </c:y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Sheet2!$A$1:$A$60</c:f>
              <c:numCache>
                <c:formatCode>General</c:formatCode>
                <c:ptCount val="60"/>
                <c:pt idx="0">
                  <c:v>1955</c:v>
                </c:pt>
                <c:pt idx="1">
                  <c:v>1956</c:v>
                </c:pt>
                <c:pt idx="2">
                  <c:v>1957</c:v>
                </c:pt>
                <c:pt idx="3">
                  <c:v>1958</c:v>
                </c:pt>
                <c:pt idx="4">
                  <c:v>1959</c:v>
                </c:pt>
                <c:pt idx="5">
                  <c:v>1960</c:v>
                </c:pt>
                <c:pt idx="6">
                  <c:v>1961</c:v>
                </c:pt>
                <c:pt idx="7">
                  <c:v>1962</c:v>
                </c:pt>
                <c:pt idx="8">
                  <c:v>1963</c:v>
                </c:pt>
                <c:pt idx="9">
                  <c:v>1964</c:v>
                </c:pt>
                <c:pt idx="10">
                  <c:v>1965</c:v>
                </c:pt>
                <c:pt idx="11">
                  <c:v>1966</c:v>
                </c:pt>
                <c:pt idx="12">
                  <c:v>1967</c:v>
                </c:pt>
                <c:pt idx="13">
                  <c:v>1968</c:v>
                </c:pt>
                <c:pt idx="14">
                  <c:v>1969</c:v>
                </c:pt>
                <c:pt idx="15">
                  <c:v>1970</c:v>
                </c:pt>
                <c:pt idx="16">
                  <c:v>1971</c:v>
                </c:pt>
                <c:pt idx="17">
                  <c:v>1972</c:v>
                </c:pt>
                <c:pt idx="18">
                  <c:v>1973</c:v>
                </c:pt>
                <c:pt idx="19">
                  <c:v>1974</c:v>
                </c:pt>
                <c:pt idx="20">
                  <c:v>1975</c:v>
                </c:pt>
                <c:pt idx="21">
                  <c:v>1976</c:v>
                </c:pt>
                <c:pt idx="22">
                  <c:v>1977</c:v>
                </c:pt>
                <c:pt idx="23">
                  <c:v>1978</c:v>
                </c:pt>
                <c:pt idx="24">
                  <c:v>1979</c:v>
                </c:pt>
                <c:pt idx="25">
                  <c:v>1980</c:v>
                </c:pt>
                <c:pt idx="26">
                  <c:v>1981</c:v>
                </c:pt>
                <c:pt idx="27">
                  <c:v>1982</c:v>
                </c:pt>
                <c:pt idx="28">
                  <c:v>1983</c:v>
                </c:pt>
                <c:pt idx="29">
                  <c:v>1984</c:v>
                </c:pt>
                <c:pt idx="30">
                  <c:v>1985</c:v>
                </c:pt>
                <c:pt idx="31">
                  <c:v>1986</c:v>
                </c:pt>
                <c:pt idx="32">
                  <c:v>1987</c:v>
                </c:pt>
                <c:pt idx="33">
                  <c:v>1988</c:v>
                </c:pt>
                <c:pt idx="34">
                  <c:v>1989</c:v>
                </c:pt>
                <c:pt idx="35">
                  <c:v>1990</c:v>
                </c:pt>
                <c:pt idx="36">
                  <c:v>1991</c:v>
                </c:pt>
                <c:pt idx="37">
                  <c:v>1992</c:v>
                </c:pt>
                <c:pt idx="38">
                  <c:v>1993</c:v>
                </c:pt>
                <c:pt idx="39">
                  <c:v>1994</c:v>
                </c:pt>
                <c:pt idx="40">
                  <c:v>1995</c:v>
                </c:pt>
                <c:pt idx="41">
                  <c:v>1996</c:v>
                </c:pt>
                <c:pt idx="42">
                  <c:v>1997</c:v>
                </c:pt>
                <c:pt idx="43">
                  <c:v>1998</c:v>
                </c:pt>
                <c:pt idx="44">
                  <c:v>1999</c:v>
                </c:pt>
                <c:pt idx="45">
                  <c:v>2000</c:v>
                </c:pt>
                <c:pt idx="46">
                  <c:v>2001</c:v>
                </c:pt>
                <c:pt idx="47">
                  <c:v>2002</c:v>
                </c:pt>
                <c:pt idx="48">
                  <c:v>2003</c:v>
                </c:pt>
                <c:pt idx="49">
                  <c:v>2004</c:v>
                </c:pt>
                <c:pt idx="50">
                  <c:v>2005</c:v>
                </c:pt>
                <c:pt idx="51">
                  <c:v>2006</c:v>
                </c:pt>
                <c:pt idx="52">
                  <c:v>2007</c:v>
                </c:pt>
                <c:pt idx="53">
                  <c:v>2008</c:v>
                </c:pt>
                <c:pt idx="54">
                  <c:v>2009</c:v>
                </c:pt>
                <c:pt idx="55">
                  <c:v>2010</c:v>
                </c:pt>
                <c:pt idx="56">
                  <c:v>2011</c:v>
                </c:pt>
                <c:pt idx="57">
                  <c:v>2012</c:v>
                </c:pt>
                <c:pt idx="58">
                  <c:v>2013</c:v>
                </c:pt>
                <c:pt idx="59">
                  <c:v>2014</c:v>
                </c:pt>
              </c:numCache>
            </c:numRef>
          </c:xVal>
          <c:yVal>
            <c:numRef>
              <c:f>Sheet2!$P$1:$P$60</c:f>
              <c:numCache>
                <c:formatCode>General</c:formatCode>
                <c:ptCount val="60"/>
                <c:pt idx="0">
                  <c:v>2152.2111471542421</c:v>
                </c:pt>
                <c:pt idx="1">
                  <c:v>2346.8267155725116</c:v>
                </c:pt>
                <c:pt idx="2">
                  <c:v>2309.3615196633682</c:v>
                </c:pt>
                <c:pt idx="3">
                  <c:v>1905.6304137837631</c:v>
                </c:pt>
                <c:pt idx="4">
                  <c:v>1846.8439956428722</c:v>
                </c:pt>
                <c:pt idx="5">
                  <c:v>2018.7087348841796</c:v>
                </c:pt>
                <c:pt idx="6">
                  <c:v>2056.2649640220843</c:v>
                </c:pt>
                <c:pt idx="7">
                  <c:v>2218.8387060278519</c:v>
                </c:pt>
                <c:pt idx="8">
                  <c:v>1442.6336418709711</c:v>
                </c:pt>
                <c:pt idx="9">
                  <c:v>1495.5427135593357</c:v>
                </c:pt>
                <c:pt idx="10">
                  <c:v>1676.1739478129762</c:v>
                </c:pt>
                <c:pt idx="11">
                  <c:v>1197.9933272412411</c:v>
                </c:pt>
                <c:pt idx="12">
                  <c:v>1347.9824355240794</c:v>
                </c:pt>
                <c:pt idx="13">
                  <c:v>1780.7373028076618</c:v>
                </c:pt>
                <c:pt idx="14">
                  <c:v>1295.4065942094621</c:v>
                </c:pt>
                <c:pt idx="15">
                  <c:v>1112.5785105805492</c:v>
                </c:pt>
                <c:pt idx="16">
                  <c:v>1527.7142778873031</c:v>
                </c:pt>
                <c:pt idx="17">
                  <c:v>936.02618869124149</c:v>
                </c:pt>
                <c:pt idx="18">
                  <c:v>1350.3830398776954</c:v>
                </c:pt>
                <c:pt idx="19">
                  <c:v>1651.5106738101979</c:v>
                </c:pt>
                <c:pt idx="20">
                  <c:v>1527.5425406097338</c:v>
                </c:pt>
                <c:pt idx="21">
                  <c:v>1279.132705720591</c:v>
                </c:pt>
                <c:pt idx="22">
                  <c:v>1403.1743840137722</c:v>
                </c:pt>
                <c:pt idx="23">
                  <c:v>1276.3277547085654</c:v>
                </c:pt>
                <c:pt idx="24">
                  <c:v>1342.8835073062251</c:v>
                </c:pt>
                <c:pt idx="25">
                  <c:v>1720.7340180205231</c:v>
                </c:pt>
                <c:pt idx="26">
                  <c:v>1373.5931545080425</c:v>
                </c:pt>
                <c:pt idx="27">
                  <c:v>1754.7381035874284</c:v>
                </c:pt>
                <c:pt idx="28">
                  <c:v>1441.498738909366</c:v>
                </c:pt>
                <c:pt idx="29">
                  <c:v>1548.1238791939602</c:v>
                </c:pt>
                <c:pt idx="30">
                  <c:v>1591.6130278480439</c:v>
                </c:pt>
                <c:pt idx="31">
                  <c:v>1537.9868750165817</c:v>
                </c:pt>
                <c:pt idx="32">
                  <c:v>1124.15513344031</c:v>
                </c:pt>
                <c:pt idx="33">
                  <c:v>1040.1445798266607</c:v>
                </c:pt>
                <c:pt idx="34">
                  <c:v>1495.9194005958057</c:v>
                </c:pt>
                <c:pt idx="35">
                  <c:v>1479.0305482522922</c:v>
                </c:pt>
                <c:pt idx="36">
                  <c:v>1710.4571687017442</c:v>
                </c:pt>
                <c:pt idx="37">
                  <c:v>1776.3606976843396</c:v>
                </c:pt>
                <c:pt idx="38">
                  <c:v>1803.3429383465905</c:v>
                </c:pt>
                <c:pt idx="39">
                  <c:v>1643.8452252931138</c:v>
                </c:pt>
                <c:pt idx="40">
                  <c:v>1808.0493886345798</c:v>
                </c:pt>
                <c:pt idx="41">
                  <c:v>1944.1336509121993</c:v>
                </c:pt>
                <c:pt idx="42">
                  <c:v>1503.9245807114219</c:v>
                </c:pt>
                <c:pt idx="43">
                  <c:v>2065.5466979682305</c:v>
                </c:pt>
                <c:pt idx="44">
                  <c:v>1646.1858630068459</c:v>
                </c:pt>
                <c:pt idx="45">
                  <c:v>1727.1193454387053</c:v>
                </c:pt>
                <c:pt idx="46">
                  <c:v>1576.1055789328482</c:v>
                </c:pt>
                <c:pt idx="47">
                  <c:v>1567.752426107161</c:v>
                </c:pt>
                <c:pt idx="48">
                  <c:v>1657.6525260799397</c:v>
                </c:pt>
                <c:pt idx="49">
                  <c:v>1505.7063251710783</c:v>
                </c:pt>
                <c:pt idx="50">
                  <c:v>1537.5396479423914</c:v>
                </c:pt>
                <c:pt idx="51">
                  <c:v>1586.5298220807583</c:v>
                </c:pt>
                <c:pt idx="52">
                  <c:v>1301.1883907406379</c:v>
                </c:pt>
                <c:pt idx="53">
                  <c:v>1682.720419866037</c:v>
                </c:pt>
                <c:pt idx="54">
                  <c:v>1492.2993315212109</c:v>
                </c:pt>
                <c:pt idx="55">
                  <c:v>1511.0164434095527</c:v>
                </c:pt>
                <c:pt idx="56">
                  <c:v>1924.7759991270061</c:v>
                </c:pt>
                <c:pt idx="57">
                  <c:v>1502.2320288709616</c:v>
                </c:pt>
                <c:pt idx="58">
                  <c:v>1320.7632126707663</c:v>
                </c:pt>
                <c:pt idx="59">
                  <c:v>1283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259136"/>
        <c:axId val="69078400"/>
      </c:scatterChart>
      <c:valAx>
        <c:axId val="59259136"/>
        <c:scaling>
          <c:orientation val="minMax"/>
          <c:max val="2014"/>
          <c:min val="1954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Temperature Anomaly (°C)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69078400"/>
        <c:crosses val="autoZero"/>
        <c:crossBetween val="midCat"/>
      </c:valAx>
      <c:valAx>
        <c:axId val="690784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Hail</a:t>
                </a:r>
                <a:r>
                  <a:rPr lang="en-US" baseline="0" dirty="0" smtClean="0"/>
                  <a:t> Grids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59259136"/>
        <c:crossesAt val="-2"/>
        <c:crossBetween val="midCat"/>
      </c:valAx>
    </c:plotArea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8C0F9EB-83F6-40DF-AB16-4C5905E5C119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B81FD3D-CD98-4DD1-B60E-F1B2773581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607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2819399"/>
            <a:ext cx="6411433" cy="2985978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Harold Brooks</a:t>
            </a:r>
          </a:p>
          <a:p>
            <a:r>
              <a:rPr lang="en-US" sz="2400" dirty="0" smtClean="0"/>
              <a:t>NOAA/NSSL</a:t>
            </a:r>
          </a:p>
          <a:p>
            <a:r>
              <a:rPr lang="en-US" sz="2400" dirty="0" smtClean="0"/>
              <a:t>Harold.brooks@noaa.gov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57200"/>
            <a:ext cx="8686800" cy="1219200"/>
          </a:xfrm>
        </p:spPr>
        <p:txBody>
          <a:bodyPr>
            <a:noAutofit/>
          </a:bodyPr>
          <a:lstStyle/>
          <a:p>
            <a:r>
              <a:rPr lang="en-US" sz="3200"/>
              <a:t>Impact of US Temperature Anomalies </a:t>
            </a:r>
            <a:r>
              <a:rPr lang="en-US" sz="3200"/>
              <a:t>on 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>Tornado </a:t>
            </a:r>
            <a:r>
              <a:rPr lang="en-US" sz="3200"/>
              <a:t>and Hail Occurrence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3175"/>
            <a:ext cx="9139238" cy="685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791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AutoShape 4" descr="Displaying col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857"/>
            <a:ext cx="9144000" cy="616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4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857"/>
            <a:ext cx="9144000" cy="616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84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244"/>
            <a:ext cx="9144000" cy="614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37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184" y="0"/>
            <a:ext cx="63576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57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4856" cy="6848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356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4856" cy="6848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282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32888" cy="684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526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8788426"/>
              </p:ext>
            </p:extLst>
          </p:nvPr>
        </p:nvGraphicFramePr>
        <p:xfrm>
          <a:off x="4572" y="4572"/>
          <a:ext cx="9134856" cy="6848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val 3"/>
          <p:cNvSpPr/>
          <p:nvPr/>
        </p:nvSpPr>
        <p:spPr>
          <a:xfrm>
            <a:off x="861237" y="669851"/>
            <a:ext cx="1307805" cy="1424763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51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Chart bld="series"/>
        </p:bldSub>
      </p:bldGraphic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39237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880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88" y="0"/>
            <a:ext cx="862927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4963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588"/>
            <a:ext cx="9132887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949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588"/>
            <a:ext cx="9132887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052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4856" cy="6848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112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-9525"/>
            <a:ext cx="9113838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525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reality?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Tornadoes</a:t>
            </a:r>
          </a:p>
          <a:p>
            <a:pPr lvl="1"/>
            <a:r>
              <a:rPr lang="en-US" dirty="0" smtClean="0"/>
              <a:t>Warm-season fewer in warm years (30%/°C)</a:t>
            </a:r>
          </a:p>
          <a:p>
            <a:pPr lvl="1"/>
            <a:r>
              <a:rPr lang="en-US" dirty="0" smtClean="0"/>
              <a:t>Cool-season more in warm years (15-20</a:t>
            </a:r>
            <a:r>
              <a:rPr lang="en-US" dirty="0"/>
              <a:t>%/°C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Similar pattern for “big” days, shifted earlier (30%/</a:t>
            </a:r>
            <a:r>
              <a:rPr lang="en-US" dirty="0"/>
              <a:t>°C</a:t>
            </a:r>
            <a:r>
              <a:rPr lang="en-US" dirty="0" smtClean="0"/>
              <a:t>)</a:t>
            </a:r>
          </a:p>
          <a:p>
            <a:r>
              <a:rPr lang="en-US" dirty="0" smtClean="0"/>
              <a:t>Hail</a:t>
            </a:r>
          </a:p>
          <a:p>
            <a:pPr lvl="1"/>
            <a:r>
              <a:rPr lang="en-US" dirty="0" smtClean="0"/>
              <a:t>Resembles tornado, but not as significant and less signal in summer</a:t>
            </a:r>
          </a:p>
          <a:p>
            <a:pPr lvl="1"/>
            <a:endParaRPr lang="en-US" dirty="0"/>
          </a:p>
          <a:p>
            <a:r>
              <a:rPr lang="en-US" dirty="0" smtClean="0"/>
              <a:t>Are CPC 3-month temperature forecasts good enough and the tornado relationship strong enough to use this?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72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Into the Past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Naïve thought-past warm periods as analog for future</a:t>
            </a:r>
          </a:p>
          <a:p>
            <a:r>
              <a:rPr lang="en-US" dirty="0" smtClean="0"/>
              <a:t>May give some bounds on expected change</a:t>
            </a:r>
          </a:p>
          <a:p>
            <a:r>
              <a:rPr lang="en-US" dirty="0" smtClean="0"/>
              <a:t>Caution-patterns?</a:t>
            </a:r>
          </a:p>
          <a:p>
            <a:endParaRPr lang="en-US" dirty="0"/>
          </a:p>
          <a:p>
            <a:r>
              <a:rPr lang="en-US" dirty="0" smtClean="0"/>
              <a:t>F1+ tornadoes</a:t>
            </a:r>
          </a:p>
          <a:p>
            <a:r>
              <a:rPr lang="en-US" dirty="0" smtClean="0"/>
              <a:t>Days with more than 6 F1+ tornadoes (half of tornadoes)</a:t>
            </a:r>
          </a:p>
          <a:p>
            <a:r>
              <a:rPr lang="en-US" dirty="0" smtClean="0"/>
              <a:t>1.25” hail on 1x1 degree grid-yes/no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87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Focus on running 3-month periods</a:t>
            </a:r>
          </a:p>
          <a:p>
            <a:r>
              <a:rPr lang="en-US" dirty="0" smtClean="0"/>
              <a:t>Use Kendall’s tau to look for changes with temperature</a:t>
            </a:r>
          </a:p>
          <a:p>
            <a:r>
              <a:rPr lang="en-US" dirty="0" smtClean="0"/>
              <a:t>Use linear regression to get idea of magnitude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07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588"/>
            <a:ext cx="9132887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247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39237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59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588"/>
            <a:ext cx="9132887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332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588"/>
            <a:ext cx="9132887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483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4856" cy="6848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528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127156</TotalTime>
  <Words>165</Words>
  <Application>Microsoft Office PowerPoint</Application>
  <PresentationFormat>On-screen Show (4:3)</PresentationFormat>
  <Paragraphs>29</Paragraphs>
  <Slides>24</Slides>
  <Notes>0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Civic</vt:lpstr>
      <vt:lpstr>Impact of US Temperature Anomalies on  Tornado and Hail Occurrence</vt:lpstr>
      <vt:lpstr>PowerPoint Presentation</vt:lpstr>
      <vt:lpstr>Forward Into the Past</vt:lpstr>
      <vt:lpstr>Comparisons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reality?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Communicating Research Effectively</dc:title>
  <dc:creator>Harold Brooks</dc:creator>
  <cp:lastModifiedBy>Harold Brooks</cp:lastModifiedBy>
  <cp:revision>682</cp:revision>
  <cp:lastPrinted>2014-10-23T15:02:54Z</cp:lastPrinted>
  <dcterms:created xsi:type="dcterms:W3CDTF">2006-08-16T00:00:00Z</dcterms:created>
  <dcterms:modified xsi:type="dcterms:W3CDTF">2016-03-09T03:23:49Z</dcterms:modified>
</cp:coreProperties>
</file>