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42976800" cy="32004000"/>
  <p:notesSz cx="42208450" cy="32099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300" u="sng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300" u="sng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300" u="sng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300" u="sng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300" u="sng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300" u="sng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300" u="sng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300" u="sng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300" u="sng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2D2EC"/>
    <a:srgbClr val="056117"/>
    <a:srgbClr val="660033"/>
    <a:srgbClr val="1F04C4"/>
    <a:srgbClr val="2304DE"/>
    <a:srgbClr val="CC0000"/>
    <a:srgbClr val="0BD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40" d="100"/>
          <a:sy n="40" d="100"/>
        </p:scale>
        <p:origin x="-80" y="3456"/>
      </p:cViewPr>
      <p:guideLst>
        <p:guide orient="horz" pos="10080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2625" y="9942513"/>
            <a:ext cx="36531550" cy="68595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838" y="18135600"/>
            <a:ext cx="30083125" cy="8178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72D879-A715-4311-89E3-62C2E78915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7856D-22F3-45C3-A779-DADE4F4E7B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7863" y="1281113"/>
            <a:ext cx="9669462" cy="27308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9475" y="1281113"/>
            <a:ext cx="28855988" cy="27308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5883F-65EE-48BD-B872-5ECB93A1B3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97C1C-5053-49C7-8EEA-AF7F65DC36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663" y="20566063"/>
            <a:ext cx="36529962" cy="6356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5663" y="13565188"/>
            <a:ext cx="36529962" cy="7000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4A2A6-558E-40F5-9F72-28D051DD45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9475" y="7467600"/>
            <a:ext cx="19262725" cy="2112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64600" y="7467600"/>
            <a:ext cx="19262725" cy="2112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D33B0-0F3B-4D21-B5CC-3F96B4F2C5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9475" y="7164388"/>
            <a:ext cx="18988088" cy="2984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9475" y="10148888"/>
            <a:ext cx="18988088" cy="1844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300" y="7164388"/>
            <a:ext cx="18996025" cy="2984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300" y="10148888"/>
            <a:ext cx="18996025" cy="1844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2B326-5A3D-4072-B0A1-A834974B85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84579-D0E9-43EE-8951-C0A21C83DC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D6532-9558-40C7-8C4D-C1B7F93F54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475" y="1274763"/>
            <a:ext cx="14138275" cy="5422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100" y="1274763"/>
            <a:ext cx="24025225" cy="273145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9475" y="6697663"/>
            <a:ext cx="14138275" cy="218916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40A64-02F0-4E80-B91E-603794092C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275" y="22402800"/>
            <a:ext cx="25787350" cy="26447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275" y="2859088"/>
            <a:ext cx="25787350" cy="1920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275" y="25047575"/>
            <a:ext cx="25787350" cy="3756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90CB0-4A32-45B6-B0EE-87C340211C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49475" y="1281113"/>
            <a:ext cx="386778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8189" tIns="214094" rIns="428189" bIns="2140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9475" y="7467600"/>
            <a:ext cx="38677850" cy="2112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8189" tIns="214094" rIns="428189" bIns="2140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49475" y="29144913"/>
            <a:ext cx="100266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28189" tIns="214094" rIns="428189" bIns="214094" numCol="1" anchor="t" anchorCtr="0" compatLnSpc="1">
            <a:prstTxWarp prst="textNoShape">
              <a:avLst/>
            </a:prstTxWarp>
          </a:bodyPr>
          <a:lstStyle>
            <a:lvl1pPr>
              <a:defRPr sz="6600" u="none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84375" y="29144913"/>
            <a:ext cx="136080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28189" tIns="214094" rIns="428189" bIns="214094" numCol="1" anchor="t" anchorCtr="0" compatLnSpc="1">
            <a:prstTxWarp prst="textNoShape">
              <a:avLst/>
            </a:prstTxWarp>
          </a:bodyPr>
          <a:lstStyle>
            <a:lvl1pPr algn="ctr">
              <a:defRPr sz="6600" u="none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800675" y="29144913"/>
            <a:ext cx="100266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28189" tIns="214094" rIns="428189" bIns="214094" numCol="1" anchor="t" anchorCtr="0" compatLnSpc="1">
            <a:prstTxWarp prst="textNoShape">
              <a:avLst/>
            </a:prstTxWarp>
          </a:bodyPr>
          <a:lstStyle>
            <a:lvl1pPr algn="r">
              <a:defRPr sz="6600" u="none"/>
            </a:lvl1pPr>
          </a:lstStyle>
          <a:p>
            <a:fld id="{E859B79B-E98A-4251-B8BA-2F89BA8A301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284663" rtl="0" eaLnBrk="0" fontAlgn="base" hangingPunct="0">
        <a:spcBef>
          <a:spcPct val="0"/>
        </a:spcBef>
        <a:spcAft>
          <a:spcPct val="0"/>
        </a:spcAft>
        <a:defRPr sz="20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284663" rtl="0" eaLnBrk="0" fontAlgn="base" hangingPunct="0">
        <a:spcBef>
          <a:spcPct val="0"/>
        </a:spcBef>
        <a:spcAft>
          <a:spcPct val="0"/>
        </a:spcAft>
        <a:defRPr sz="20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284663" rtl="0" eaLnBrk="0" fontAlgn="base" hangingPunct="0">
        <a:spcBef>
          <a:spcPct val="0"/>
        </a:spcBef>
        <a:spcAft>
          <a:spcPct val="0"/>
        </a:spcAft>
        <a:defRPr sz="20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284663" rtl="0" eaLnBrk="0" fontAlgn="base" hangingPunct="0">
        <a:spcBef>
          <a:spcPct val="0"/>
        </a:spcBef>
        <a:spcAft>
          <a:spcPct val="0"/>
        </a:spcAft>
        <a:defRPr sz="20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284663" rtl="0" eaLnBrk="0" fontAlgn="base" hangingPunct="0">
        <a:spcBef>
          <a:spcPct val="0"/>
        </a:spcBef>
        <a:spcAft>
          <a:spcPct val="0"/>
        </a:spcAft>
        <a:defRPr sz="20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284663" rtl="0" fontAlgn="base">
        <a:spcBef>
          <a:spcPct val="0"/>
        </a:spcBef>
        <a:spcAft>
          <a:spcPct val="0"/>
        </a:spcAft>
        <a:defRPr sz="20600">
          <a:solidFill>
            <a:schemeClr val="tx2"/>
          </a:solidFill>
          <a:latin typeface="Arial" charset="0"/>
        </a:defRPr>
      </a:lvl6pPr>
      <a:lvl7pPr marL="914400" algn="ctr" defTabSz="4284663" rtl="0" fontAlgn="base">
        <a:spcBef>
          <a:spcPct val="0"/>
        </a:spcBef>
        <a:spcAft>
          <a:spcPct val="0"/>
        </a:spcAft>
        <a:defRPr sz="20600">
          <a:solidFill>
            <a:schemeClr val="tx2"/>
          </a:solidFill>
          <a:latin typeface="Arial" charset="0"/>
        </a:defRPr>
      </a:lvl7pPr>
      <a:lvl8pPr marL="1371600" algn="ctr" defTabSz="4284663" rtl="0" fontAlgn="base">
        <a:spcBef>
          <a:spcPct val="0"/>
        </a:spcBef>
        <a:spcAft>
          <a:spcPct val="0"/>
        </a:spcAft>
        <a:defRPr sz="20600">
          <a:solidFill>
            <a:schemeClr val="tx2"/>
          </a:solidFill>
          <a:latin typeface="Arial" charset="0"/>
        </a:defRPr>
      </a:lvl8pPr>
      <a:lvl9pPr marL="1828800" algn="ctr" defTabSz="4284663" rtl="0" fontAlgn="base">
        <a:spcBef>
          <a:spcPct val="0"/>
        </a:spcBef>
        <a:spcAft>
          <a:spcPct val="0"/>
        </a:spcAft>
        <a:defRPr sz="20600">
          <a:solidFill>
            <a:schemeClr val="tx2"/>
          </a:solidFill>
          <a:latin typeface="Arial" charset="0"/>
        </a:defRPr>
      </a:lvl9pPr>
    </p:titleStyle>
    <p:bodyStyle>
      <a:lvl1pPr marL="1606550" indent="-1606550" algn="l" defTabSz="4284663" rtl="0" eaLnBrk="0" fontAlgn="base" hangingPunct="0">
        <a:spcBef>
          <a:spcPct val="20000"/>
        </a:spcBef>
        <a:spcAft>
          <a:spcPct val="0"/>
        </a:spcAft>
        <a:buChar char="•"/>
        <a:defRPr sz="15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3481388" indent="-1339850" algn="l" defTabSz="4284663" rtl="0" eaLnBrk="0" fontAlgn="base" hangingPunct="0">
        <a:spcBef>
          <a:spcPct val="20000"/>
        </a:spcBef>
        <a:spcAft>
          <a:spcPct val="0"/>
        </a:spcAft>
        <a:buChar char="–"/>
        <a:defRPr sz="13100">
          <a:solidFill>
            <a:schemeClr val="tx1"/>
          </a:solidFill>
          <a:latin typeface="+mn-lt"/>
          <a:ea typeface="ＭＳ Ｐゴシック" charset="-128"/>
        </a:defRPr>
      </a:lvl2pPr>
      <a:lvl3pPr marL="5356225" indent="-1071563" algn="l" defTabSz="4284663" rtl="0" eaLnBrk="0" fontAlgn="base" hangingPunct="0">
        <a:spcBef>
          <a:spcPct val="20000"/>
        </a:spcBef>
        <a:spcAft>
          <a:spcPct val="0"/>
        </a:spcAft>
        <a:buChar char="•"/>
        <a:defRPr sz="11200">
          <a:solidFill>
            <a:schemeClr val="tx1"/>
          </a:solidFill>
          <a:latin typeface="+mn-lt"/>
          <a:ea typeface="ＭＳ Ｐゴシック" charset="-128"/>
        </a:defRPr>
      </a:lvl3pPr>
      <a:lvl4pPr marL="7497763" indent="-1071563" algn="l" defTabSz="4284663" rtl="0" eaLnBrk="0" fontAlgn="base" hangingPunct="0">
        <a:spcBef>
          <a:spcPct val="20000"/>
        </a:spcBef>
        <a:spcAft>
          <a:spcPct val="0"/>
        </a:spcAft>
        <a:buChar char="–"/>
        <a:defRPr sz="9400">
          <a:solidFill>
            <a:schemeClr val="tx1"/>
          </a:solidFill>
          <a:latin typeface="+mn-lt"/>
          <a:ea typeface="ＭＳ Ｐゴシック" charset="-128"/>
        </a:defRPr>
      </a:lvl4pPr>
      <a:lvl5pPr marL="9632950" indent="-1071563" algn="l" defTabSz="4284663" rtl="0" eaLnBrk="0" fontAlgn="base" hangingPunct="0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  <a:ea typeface="ＭＳ Ｐゴシック" charset="-128"/>
        </a:defRPr>
      </a:lvl5pPr>
      <a:lvl6pPr marL="10090150" indent="-1071563" algn="l" defTabSz="4284663" rtl="0" fontAlgn="base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  <a:ea typeface="ＭＳ Ｐゴシック" charset="-128"/>
        </a:defRPr>
      </a:lvl6pPr>
      <a:lvl7pPr marL="10547350" indent="-1071563" algn="l" defTabSz="4284663" rtl="0" fontAlgn="base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  <a:ea typeface="ＭＳ Ｐゴシック" charset="-128"/>
        </a:defRPr>
      </a:lvl7pPr>
      <a:lvl8pPr marL="11004550" indent="-1071563" algn="l" defTabSz="4284663" rtl="0" fontAlgn="base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  <a:ea typeface="ＭＳ Ｐゴシック" charset="-128"/>
        </a:defRPr>
      </a:lvl8pPr>
      <a:lvl9pPr marL="11461750" indent="-1071563" algn="l" defTabSz="4284663" rtl="0" fontAlgn="base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wmf"/><Relationship Id="rId20" Type="http://schemas.openxmlformats.org/officeDocument/2006/relationships/image" Target="../media/image16.jpg"/><Relationship Id="rId21" Type="http://schemas.openxmlformats.org/officeDocument/2006/relationships/image" Target="../media/image17.jpg"/><Relationship Id="rId22" Type="http://schemas.openxmlformats.org/officeDocument/2006/relationships/image" Target="../media/image18.emf"/><Relationship Id="rId23" Type="http://schemas.openxmlformats.org/officeDocument/2006/relationships/image" Target="../media/image19.gif"/><Relationship Id="rId24" Type="http://schemas.openxmlformats.org/officeDocument/2006/relationships/image" Target="../media/image20.png"/><Relationship Id="rId25" Type="http://schemas.openxmlformats.org/officeDocument/2006/relationships/image" Target="../media/image21.gif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jp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emf"/><Relationship Id="rId14" Type="http://schemas.openxmlformats.org/officeDocument/2006/relationships/image" Target="../media/image10.emf"/><Relationship Id="rId15" Type="http://schemas.openxmlformats.org/officeDocument/2006/relationships/image" Target="../media/image11.emf"/><Relationship Id="rId16" Type="http://schemas.openxmlformats.org/officeDocument/2006/relationships/image" Target="../media/image12.png"/><Relationship Id="rId17" Type="http://schemas.openxmlformats.org/officeDocument/2006/relationships/image" Target="../media/image13.emf"/><Relationship Id="rId18" Type="http://schemas.openxmlformats.org/officeDocument/2006/relationships/image" Target="../media/image14.jpg"/><Relationship Id="rId19" Type="http://schemas.openxmlformats.org/officeDocument/2006/relationships/image" Target="../media/image15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8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/>
          <p:cNvGrpSpPr/>
          <p:nvPr/>
        </p:nvGrpSpPr>
        <p:grpSpPr>
          <a:xfrm>
            <a:off x="27889200" y="17678400"/>
            <a:ext cx="7696200" cy="4495800"/>
            <a:chOff x="-14631" y="0"/>
            <a:chExt cx="3486208" cy="2101575"/>
          </a:xfrm>
        </p:grpSpPr>
        <p:sp>
          <p:nvSpPr>
            <p:cNvPr id="104" name="Text Box 2"/>
            <p:cNvSpPr txBox="1">
              <a:spLocks noChangeArrowheads="1"/>
            </p:cNvSpPr>
            <p:nvPr/>
          </p:nvSpPr>
          <p:spPr bwMode="auto">
            <a:xfrm>
              <a:off x="-14631" y="1516691"/>
              <a:ext cx="3486208" cy="5848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100" dirty="0">
                <a:effectLst/>
                <a:latin typeface="Calibri"/>
                <a:ea typeface="宋体"/>
                <a:cs typeface="Arial"/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0" y="0"/>
              <a:ext cx="3441065" cy="1519555"/>
              <a:chOff x="0" y="0"/>
              <a:chExt cx="3441065" cy="1519555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0" y="0"/>
                <a:ext cx="3441065" cy="1519555"/>
                <a:chOff x="0" y="0"/>
                <a:chExt cx="3799319" cy="1699260"/>
              </a:xfrm>
            </p:grpSpPr>
            <p:pic>
              <p:nvPicPr>
                <p:cNvPr id="109" name="Picture 108" descr="D:\Honors Thesis\metlab08Figures\figures\today\20130708_1819UTC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02" t="37915" r="42810" b="30874"/>
                <a:stretch/>
              </p:blipFill>
              <p:spPr bwMode="auto">
                <a:xfrm>
                  <a:off x="0" y="0"/>
                  <a:ext cx="3799319" cy="1699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10" name="Picture 10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0560" y="1438194"/>
                  <a:ext cx="1190625" cy="190500"/>
                </a:xfrm>
                <a:prstGeom prst="rect">
                  <a:avLst/>
                </a:prstGeom>
              </p:spPr>
            </p:pic>
          </p:grpSp>
          <p:sp>
            <p:nvSpPr>
              <p:cNvPr id="107" name="Oval 106"/>
              <p:cNvSpPr/>
              <p:nvPr/>
            </p:nvSpPr>
            <p:spPr>
              <a:xfrm>
                <a:off x="1765374" y="697692"/>
                <a:ext cx="130629" cy="1187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797087" y="803615"/>
                <a:ext cx="458470" cy="158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u="none" kern="1200" dirty="0">
                    <a:solidFill>
                      <a:srgbClr val="FFFFFF"/>
                    </a:solidFill>
                    <a:effectLst/>
                    <a:latin typeface="Calibri"/>
                    <a:ea typeface="宋体"/>
                    <a:cs typeface="Arial"/>
                  </a:rPr>
                  <a:t>OKX</a:t>
                </a:r>
                <a:endParaRPr lang="en-US" sz="1600" u="none" dirty="0">
                  <a:effectLst/>
                  <a:latin typeface="Times New Roman"/>
                  <a:ea typeface="宋体"/>
                </a:endParaRPr>
              </a:p>
            </p:txBody>
          </p:sp>
        </p:grpSp>
      </p:grpSp>
      <p:pic>
        <p:nvPicPr>
          <p:cNvPr id="8" name="Picture 7" descr="igiihii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599" y="17754600"/>
            <a:ext cx="7928557" cy="4419599"/>
          </a:xfrm>
          <a:prstGeom prst="rect">
            <a:avLst/>
          </a:prstGeom>
        </p:spPr>
      </p:pic>
      <p:pic>
        <p:nvPicPr>
          <p:cNvPr id="55" name="Picture 54" descr="Screen Shot 2014-01-27 at 12.20.21 PM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200" y="19278600"/>
            <a:ext cx="7169107" cy="4645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7478892"/>
            <a:ext cx="4480560" cy="3003453"/>
          </a:xfrm>
          <a:prstGeom prst="rect">
            <a:avLst/>
          </a:prstGeom>
          <a:ln w="63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9" name="Rectangle 439"/>
          <p:cNvSpPr>
            <a:spLocks noChangeArrowheads="1"/>
          </p:cNvSpPr>
          <p:nvPr/>
        </p:nvSpPr>
        <p:spPr bwMode="auto">
          <a:xfrm>
            <a:off x="13487400" y="24155400"/>
            <a:ext cx="14097000" cy="206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marL="457200" indent="-457200" algn="just" defTabSz="4284663">
              <a:buFontTx/>
              <a:buChar char="•"/>
            </a:pPr>
            <a:r>
              <a:rPr lang="en-US" sz="3200" u="none" dirty="0" smtClean="0">
                <a:latin typeface="Times New Roman"/>
                <a:cs typeface="Times New Roman"/>
              </a:rPr>
              <a:t>The OKX sounding at 1200 UTC has 153 J kg</a:t>
            </a:r>
            <a:r>
              <a:rPr lang="en-US" sz="3200" u="none" baseline="30000" dirty="0" smtClean="0">
                <a:latin typeface="Times New Roman"/>
                <a:cs typeface="Times New Roman"/>
              </a:rPr>
              <a:t>-1</a:t>
            </a:r>
            <a:r>
              <a:rPr lang="en-US" sz="3200" u="none" dirty="0" smtClean="0">
                <a:latin typeface="Times New Roman"/>
                <a:cs typeface="Times New Roman"/>
              </a:rPr>
              <a:t> CIN extending upwards to 800 </a:t>
            </a:r>
            <a:r>
              <a:rPr lang="en-US" sz="3200" u="none" dirty="0" err="1" smtClean="0">
                <a:latin typeface="Times New Roman"/>
                <a:cs typeface="Times New Roman"/>
              </a:rPr>
              <a:t>hPa</a:t>
            </a:r>
            <a:r>
              <a:rPr lang="en-US" sz="3200" u="none" dirty="0" smtClean="0">
                <a:latin typeface="Times New Roman"/>
                <a:cs typeface="Times New Roman"/>
              </a:rPr>
              <a:t> and &lt; 500 J kg</a:t>
            </a:r>
            <a:r>
              <a:rPr lang="en-US" sz="3200" u="none" baseline="30000" dirty="0" smtClean="0">
                <a:latin typeface="Times New Roman"/>
                <a:cs typeface="Times New Roman"/>
              </a:rPr>
              <a:t>-1 </a:t>
            </a:r>
            <a:r>
              <a:rPr lang="en-US" sz="3200" u="none" dirty="0" smtClean="0">
                <a:latin typeface="Times New Roman"/>
                <a:cs typeface="Times New Roman"/>
              </a:rPr>
              <a:t>CAPE. </a:t>
            </a:r>
            <a:r>
              <a:rPr lang="en-US" sz="3200" u="none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200" u="none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There was 41.8 mm of </a:t>
            </a:r>
            <a:r>
              <a:rPr lang="en-US" sz="3200" u="none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precipitable</a:t>
            </a:r>
            <a:r>
              <a:rPr lang="en-US" sz="3200" u="none" dirty="0" smtClean="0">
                <a:solidFill>
                  <a:srgbClr val="000000"/>
                </a:solidFill>
                <a:latin typeface="Times New Roman"/>
                <a:cs typeface="Times New Roman"/>
              </a:rPr>
              <a:t> water. </a:t>
            </a:r>
          </a:p>
          <a:p>
            <a:pPr marL="457200" indent="-457200" algn="just" defTabSz="4284663">
              <a:buFontTx/>
              <a:buChar char="•"/>
            </a:pPr>
            <a:r>
              <a:rPr lang="en-US" sz="3200" u="none" dirty="0" smtClean="0">
                <a:solidFill>
                  <a:srgbClr val="000000"/>
                </a:solidFill>
                <a:latin typeface="Times New Roman"/>
                <a:cs typeface="Times New Roman"/>
              </a:rPr>
              <a:t>By 1400 UTC, CIN in RAP analysis decreased to 93 J kg</a:t>
            </a:r>
            <a:r>
              <a:rPr lang="en-US" sz="3200" u="none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-1 </a:t>
            </a:r>
            <a:r>
              <a:rPr lang="en-US" sz="3200" u="none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 CAPE increased to 1743 J kg</a:t>
            </a:r>
            <a:r>
              <a:rPr lang="en-US" sz="3200" u="none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-1.</a:t>
            </a:r>
            <a:r>
              <a:rPr lang="en-US" sz="3200" u="none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There was well defined vertical motion in RAP to for CI.</a:t>
            </a:r>
            <a:endParaRPr lang="en-US" sz="3200" u="none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0" y="1"/>
            <a:ext cx="42976800" cy="5572982"/>
          </a:xfrm>
          <a:prstGeom prst="rect">
            <a:avLst/>
          </a:prstGeom>
          <a:solidFill>
            <a:schemeClr val="bg2"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defTabSz="4284663">
              <a:defRPr/>
            </a:pPr>
            <a:endParaRPr lang="en-US" dirty="0">
              <a:ea typeface="+mn-ea"/>
            </a:endParaRPr>
          </a:p>
          <a:p>
            <a:pPr defTabSz="4284663">
              <a:defRPr/>
            </a:pPr>
            <a:endParaRPr lang="en-US" dirty="0">
              <a:ea typeface="+mn-ea"/>
            </a:endParaRPr>
          </a:p>
          <a:p>
            <a:pPr defTabSz="4284663">
              <a:defRPr/>
            </a:pPr>
            <a:endParaRPr lang="en-US" dirty="0">
              <a:ea typeface="+mn-ea"/>
            </a:endParaRPr>
          </a:p>
          <a:p>
            <a:pPr defTabSz="4284663">
              <a:defRPr/>
            </a:pPr>
            <a:endParaRPr lang="en-US" dirty="0">
              <a:ea typeface="+mn-ea"/>
            </a:endParaRPr>
          </a:p>
          <a:p>
            <a:pPr defTabSz="4284663">
              <a:defRPr/>
            </a:pPr>
            <a:endParaRPr lang="en-US" dirty="0">
              <a:ea typeface="+mn-ea"/>
            </a:endParaRPr>
          </a:p>
          <a:p>
            <a:pPr defTabSz="4284663">
              <a:defRPr/>
            </a:pPr>
            <a:endParaRPr lang="en-US" dirty="0">
              <a:ea typeface="+mn-ea"/>
            </a:endParaRPr>
          </a:p>
          <a:p>
            <a:pPr defTabSz="4284663">
              <a:defRPr/>
            </a:pPr>
            <a:endParaRPr lang="en-US" dirty="0">
              <a:ea typeface="+mn-ea"/>
            </a:endParaRPr>
          </a:p>
          <a:p>
            <a:pPr defTabSz="4284663">
              <a:defRPr/>
            </a:pPr>
            <a:endParaRPr lang="en-US" dirty="0">
              <a:ea typeface="+mn-ea"/>
            </a:endParaRPr>
          </a:p>
          <a:p>
            <a:pPr defTabSz="4284663">
              <a:defRPr/>
            </a:pPr>
            <a:endParaRPr lang="en-US" dirty="0">
              <a:ea typeface="+mn-ea"/>
            </a:endParaRPr>
          </a:p>
          <a:p>
            <a:pPr defTabSz="4284663">
              <a:defRPr/>
            </a:pPr>
            <a:endParaRPr lang="en-US" dirty="0">
              <a:solidFill>
                <a:srgbClr val="CC0000">
                  <a:alpha val="75000"/>
                </a:srgbClr>
              </a:solidFill>
              <a:ea typeface="+mn-ea"/>
            </a:endParaRPr>
          </a:p>
        </p:txBody>
      </p:sp>
      <p:sp>
        <p:nvSpPr>
          <p:cNvPr id="13321" name="Rectangle 15"/>
          <p:cNvSpPr>
            <a:spLocks noChangeArrowheads="1"/>
          </p:cNvSpPr>
          <p:nvPr/>
        </p:nvSpPr>
        <p:spPr bwMode="auto">
          <a:xfrm>
            <a:off x="992188" y="17246600"/>
            <a:ext cx="42976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22" name="Rectangle 16"/>
          <p:cNvSpPr>
            <a:spLocks noChangeArrowheads="1"/>
          </p:cNvSpPr>
          <p:nvPr/>
        </p:nvSpPr>
        <p:spPr bwMode="auto">
          <a:xfrm>
            <a:off x="992188" y="17246600"/>
            <a:ext cx="42976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23" name="Rectangle 19"/>
          <p:cNvSpPr>
            <a:spLocks noChangeArrowheads="1"/>
          </p:cNvSpPr>
          <p:nvPr/>
        </p:nvSpPr>
        <p:spPr bwMode="auto">
          <a:xfrm>
            <a:off x="304800" y="5528974"/>
            <a:ext cx="13258800" cy="803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defTabSz="4284663"/>
            <a:r>
              <a:rPr lang="en-US" sz="5200" b="1" u="none" dirty="0">
                <a:latin typeface="Times New Roman" charset="0"/>
              </a:rPr>
              <a:t>Background </a:t>
            </a:r>
            <a:r>
              <a:rPr lang="en-US" sz="5200" b="1" u="none" dirty="0" smtClean="0">
                <a:latin typeface="Times New Roman" charset="0"/>
              </a:rPr>
              <a:t>and Motivation</a:t>
            </a:r>
            <a:endParaRPr lang="en-US" sz="5200" dirty="0">
              <a:latin typeface="Times New Roman" charset="0"/>
            </a:endParaRPr>
          </a:p>
          <a:p>
            <a:pPr algn="just" defTabSz="4284663"/>
            <a:r>
              <a:rPr lang="en-US" sz="1200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200" u="none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algn="just" defTabSz="4284663"/>
            <a:endParaRPr lang="en-US" sz="1200" u="none" dirty="0">
              <a:latin typeface="Times New Roman" charset="0"/>
            </a:endParaRP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40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Forecasting and understanding warm season convection along the northeastern U.S. coastal area is a challenge.</a:t>
            </a: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40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Observations at temporally and spatially fine resolutions are required to improve understanding of the storm’s physical processes as well as validate numerical simulations, leading to improved forecasts and warnings.</a:t>
            </a: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40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Convective initiation for New York City/Long Island requires </a:t>
            </a:r>
            <a:r>
              <a:rPr lang="en-US" sz="4000" u="none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mesoscale</a:t>
            </a:r>
            <a:r>
              <a:rPr lang="en-US" sz="40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observations of any boundaries and detailed thermodynamics</a:t>
            </a:r>
            <a:r>
              <a:rPr lang="en-US" sz="4000" u="none" dirty="0" smtClean="0">
                <a:latin typeface="Times New Roman" charset="0"/>
                <a:cs typeface="Times New Roman" charset="0"/>
              </a:rPr>
              <a:t>.</a:t>
            </a: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40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This poster compares two sea breeze case studies of convective </a:t>
            </a:r>
            <a:r>
              <a:rPr lang="en-US" sz="40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storm initiation </a:t>
            </a:r>
            <a:r>
              <a:rPr lang="en-US" sz="40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and non-</a:t>
            </a:r>
            <a:r>
              <a:rPr lang="en-US" sz="4000" u="none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initation</a:t>
            </a:r>
            <a:r>
              <a:rPr lang="en-US" sz="40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. </a:t>
            </a:r>
          </a:p>
        </p:txBody>
      </p:sp>
      <p:sp>
        <p:nvSpPr>
          <p:cNvPr id="13324" name="Rectangle 22"/>
          <p:cNvSpPr>
            <a:spLocks noChangeArrowheads="1"/>
          </p:cNvSpPr>
          <p:nvPr/>
        </p:nvSpPr>
        <p:spPr bwMode="auto">
          <a:xfrm>
            <a:off x="7162800" y="-228600"/>
            <a:ext cx="30937200" cy="578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91390" bIns="45686">
            <a:spAutoFit/>
          </a:bodyPr>
          <a:lstStyle/>
          <a:p>
            <a:pPr algn="ctr" defTabSz="4284663"/>
            <a:endParaRPr lang="en-US" sz="5400" b="1" u="none" dirty="0">
              <a:latin typeface="Times New Roman"/>
              <a:cs typeface="Times New Roman"/>
            </a:endParaRPr>
          </a:p>
          <a:p>
            <a:pPr algn="ctr" defTabSz="4284663"/>
            <a:r>
              <a:rPr lang="en-US" sz="5400" b="1" u="none" dirty="0" smtClean="0">
                <a:latin typeface="Times New Roman"/>
                <a:cs typeface="Times New Roman"/>
              </a:rPr>
              <a:t>Investigation </a:t>
            </a:r>
            <a:r>
              <a:rPr lang="en-US" sz="5400" b="1" u="none" dirty="0">
                <a:latin typeface="Times New Roman"/>
                <a:cs typeface="Times New Roman"/>
              </a:rPr>
              <a:t>of Convective Storms over Long Island during the Doppler Radar </a:t>
            </a:r>
            <a:endParaRPr lang="en-US" sz="5400" b="1" u="none" dirty="0" smtClean="0">
              <a:latin typeface="Times New Roman"/>
              <a:cs typeface="Times New Roman"/>
            </a:endParaRPr>
          </a:p>
          <a:p>
            <a:pPr algn="ctr" defTabSz="4284663"/>
            <a:r>
              <a:rPr lang="en-US" sz="5400" b="1" u="none" dirty="0" smtClean="0">
                <a:latin typeface="Times New Roman"/>
                <a:cs typeface="Times New Roman"/>
              </a:rPr>
              <a:t>for </a:t>
            </a:r>
            <a:r>
              <a:rPr lang="en-US" sz="5400" b="1" u="none" dirty="0">
                <a:latin typeface="Times New Roman"/>
                <a:cs typeface="Times New Roman"/>
              </a:rPr>
              <a:t>Education and </a:t>
            </a:r>
            <a:r>
              <a:rPr lang="en-US" sz="5400" b="1" u="none" dirty="0" err="1">
                <a:latin typeface="Times New Roman"/>
                <a:cs typeface="Times New Roman"/>
              </a:rPr>
              <a:t>Mesoscale</a:t>
            </a:r>
            <a:r>
              <a:rPr lang="en-US" sz="5400" b="1" u="none" dirty="0">
                <a:latin typeface="Times New Roman"/>
                <a:cs typeface="Times New Roman"/>
              </a:rPr>
              <a:t> Studies (DREAMS) Project</a:t>
            </a:r>
            <a:r>
              <a:rPr lang="en-US" sz="5400" u="none" dirty="0">
                <a:latin typeface="Times New Roman"/>
                <a:cs typeface="Times New Roman"/>
              </a:rPr>
              <a:t> </a:t>
            </a:r>
            <a:endParaRPr lang="en-US" sz="5400" b="1" u="none" dirty="0">
              <a:latin typeface="Times New Roman"/>
              <a:cs typeface="Times New Roman"/>
            </a:endParaRPr>
          </a:p>
          <a:p>
            <a:pPr algn="ctr" defTabSz="4284663"/>
            <a:r>
              <a:rPr lang="en-US" sz="5400" u="none" dirty="0" smtClean="0">
                <a:solidFill>
                  <a:srgbClr val="262626"/>
                </a:solidFill>
                <a:latin typeface="Helvetica"/>
                <a:cs typeface="Times New Roman" charset="0"/>
              </a:rPr>
              <a:t>Brian A. Colle </a:t>
            </a:r>
            <a:r>
              <a:rPr lang="en-US" sz="4800" i="1" u="none" dirty="0" err="1">
                <a:solidFill>
                  <a:srgbClr val="262626"/>
                </a:solidFill>
                <a:latin typeface="Helvetica"/>
                <a:cs typeface="Times New Roman" charset="0"/>
              </a:rPr>
              <a:t>brian.colle@stonybrook.edu</a:t>
            </a:r>
            <a:r>
              <a:rPr lang="en-US" sz="4800" i="1" u="none" dirty="0">
                <a:solidFill>
                  <a:srgbClr val="262626"/>
                </a:solidFill>
                <a:latin typeface="Helvetica"/>
                <a:cs typeface="Times New Roman" charset="0"/>
              </a:rPr>
              <a:t>; </a:t>
            </a:r>
            <a:r>
              <a:rPr lang="it-IT" sz="4400" u="none" dirty="0"/>
              <a:t>Sara </a:t>
            </a:r>
            <a:r>
              <a:rPr lang="it-IT" sz="4400" u="none" dirty="0" err="1"/>
              <a:t>Ganetis</a:t>
            </a:r>
            <a:r>
              <a:rPr lang="it-IT" sz="4400" u="none" dirty="0"/>
              <a:t>, Matthew </a:t>
            </a:r>
            <a:r>
              <a:rPr lang="it-IT" sz="4400" u="none" dirty="0" err="1"/>
              <a:t>Sienkiewicz</a:t>
            </a:r>
            <a:r>
              <a:rPr lang="it-IT" sz="4400" u="none" dirty="0"/>
              <a:t>, Michael </a:t>
            </a:r>
            <a:r>
              <a:rPr lang="it-IT" sz="4400" u="none" dirty="0" err="1" smtClean="0"/>
              <a:t>Colbert</a:t>
            </a:r>
            <a:r>
              <a:rPr lang="it-IT" sz="4400" u="none" dirty="0" smtClean="0"/>
              <a:t>, </a:t>
            </a:r>
            <a:r>
              <a:rPr lang="it-IT" sz="4400" u="none" dirty="0" err="1" smtClean="0"/>
              <a:t>Breanna</a:t>
            </a:r>
            <a:r>
              <a:rPr lang="it-IT" sz="4400" u="none" dirty="0" smtClean="0"/>
              <a:t> </a:t>
            </a:r>
            <a:r>
              <a:rPr lang="it-IT" sz="4400" u="none" dirty="0" err="1" smtClean="0"/>
              <a:t>Zavadoff</a:t>
            </a:r>
            <a:r>
              <a:rPr lang="en-US" sz="4400" i="1" u="none" dirty="0" smtClean="0">
                <a:solidFill>
                  <a:srgbClr val="262626"/>
                </a:solidFill>
                <a:latin typeface="Helvetica"/>
                <a:cs typeface="Times New Roman" charset="0"/>
              </a:rPr>
              <a:t> Stony </a:t>
            </a:r>
            <a:r>
              <a:rPr lang="en-US" sz="4400" i="1" u="none" dirty="0">
                <a:solidFill>
                  <a:srgbClr val="262626"/>
                </a:solidFill>
                <a:latin typeface="Helvetica"/>
                <a:cs typeface="Times New Roman" charset="0"/>
              </a:rPr>
              <a:t>Brook </a:t>
            </a:r>
            <a:r>
              <a:rPr lang="en-US" sz="4400" i="1" u="none" dirty="0" smtClean="0">
                <a:solidFill>
                  <a:srgbClr val="262626"/>
                </a:solidFill>
                <a:latin typeface="Helvetica"/>
                <a:cs typeface="Times New Roman" charset="0"/>
              </a:rPr>
              <a:t>University – </a:t>
            </a:r>
            <a:r>
              <a:rPr lang="en-US" sz="4400" i="1" u="none" smtClean="0">
                <a:solidFill>
                  <a:srgbClr val="262626"/>
                </a:solidFill>
                <a:latin typeface="Helvetica"/>
                <a:cs typeface="Times New Roman" charset="0"/>
              </a:rPr>
              <a:t>Stony Brook, NY</a:t>
            </a:r>
            <a:endParaRPr lang="en-US" sz="4800" u="none" dirty="0" smtClean="0">
              <a:solidFill>
                <a:srgbClr val="262626"/>
              </a:solidFill>
              <a:latin typeface="Helvetica"/>
              <a:cs typeface="Times New Roman" charset="0"/>
            </a:endParaRPr>
          </a:p>
          <a:p>
            <a:pPr algn="ctr" defTabSz="4284663"/>
            <a:r>
              <a:rPr lang="en-US" sz="4800" u="none" dirty="0" smtClean="0">
                <a:solidFill>
                  <a:srgbClr val="262626"/>
                </a:solidFill>
                <a:latin typeface="Helvetica"/>
                <a:cs typeface="Times New Roman" charset="0"/>
              </a:rPr>
              <a:t>Kelly Lombardo </a:t>
            </a:r>
            <a:r>
              <a:rPr lang="en-US" sz="4400" i="1" u="none" dirty="0" err="1" smtClean="0">
                <a:solidFill>
                  <a:srgbClr val="262626"/>
                </a:solidFill>
                <a:latin typeface="Helvetica"/>
                <a:cs typeface="Times New Roman" charset="0"/>
              </a:rPr>
              <a:t>kelly.lombardo@uconn.edu</a:t>
            </a:r>
            <a:endParaRPr lang="en-US" sz="4400" i="1" u="none" dirty="0">
              <a:solidFill>
                <a:srgbClr val="262626"/>
              </a:solidFill>
              <a:latin typeface="Helvetica"/>
              <a:cs typeface="Times New Roman" charset="0"/>
            </a:endParaRPr>
          </a:p>
          <a:p>
            <a:pPr algn="ctr" defTabSz="4284663"/>
            <a:r>
              <a:rPr lang="en-US" sz="4000" i="1" u="none" dirty="0">
                <a:solidFill>
                  <a:srgbClr val="262626"/>
                </a:solidFill>
                <a:latin typeface="Helvetica"/>
                <a:cs typeface="Times New Roman" charset="0"/>
              </a:rPr>
              <a:t>University of </a:t>
            </a:r>
            <a:r>
              <a:rPr lang="en-US" sz="4000" i="1" u="none" dirty="0" smtClean="0">
                <a:solidFill>
                  <a:srgbClr val="262626"/>
                </a:solidFill>
                <a:latin typeface="Helvetica"/>
                <a:cs typeface="Times New Roman" charset="0"/>
              </a:rPr>
              <a:t>Connecticut</a:t>
            </a:r>
            <a:r>
              <a:rPr lang="en-US" sz="4000" i="1" u="none" dirty="0">
                <a:solidFill>
                  <a:srgbClr val="262626"/>
                </a:solidFill>
                <a:latin typeface="Helvetica"/>
                <a:cs typeface="Times New Roman" charset="0"/>
              </a:rPr>
              <a:t> </a:t>
            </a:r>
            <a:r>
              <a:rPr lang="en-US" sz="4000" i="1" u="none" dirty="0" smtClean="0">
                <a:solidFill>
                  <a:srgbClr val="262626"/>
                </a:solidFill>
                <a:latin typeface="Helvetica"/>
                <a:cs typeface="Times New Roman" charset="0"/>
              </a:rPr>
              <a:t>– Avery Point</a:t>
            </a:r>
          </a:p>
          <a:p>
            <a:pPr algn="ctr" defTabSz="4284663"/>
            <a:endParaRPr lang="en-US" sz="1800" i="1" u="none" dirty="0">
              <a:solidFill>
                <a:srgbClr val="262626"/>
              </a:solidFill>
              <a:latin typeface="Helvetica"/>
              <a:cs typeface="Times New Roman" charset="0"/>
            </a:endParaRPr>
          </a:p>
        </p:txBody>
      </p:sp>
      <p:sp>
        <p:nvSpPr>
          <p:cNvPr id="13334" name="Rectangle 42"/>
          <p:cNvSpPr>
            <a:spLocks noChangeArrowheads="1"/>
          </p:cNvSpPr>
          <p:nvPr/>
        </p:nvSpPr>
        <p:spPr bwMode="auto">
          <a:xfrm>
            <a:off x="19431000" y="25679400"/>
            <a:ext cx="9144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defTabSz="4284663"/>
            <a:endParaRPr lang="en-US"/>
          </a:p>
        </p:txBody>
      </p:sp>
      <p:sp>
        <p:nvSpPr>
          <p:cNvPr id="13335" name="Rectangle 45"/>
          <p:cNvSpPr>
            <a:spLocks noChangeArrowheads="1"/>
          </p:cNvSpPr>
          <p:nvPr/>
        </p:nvSpPr>
        <p:spPr bwMode="auto">
          <a:xfrm>
            <a:off x="0" y="-152400"/>
            <a:ext cx="417576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defTabSz="4284663"/>
            <a:endParaRPr lang="en-US"/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685800" y="18667412"/>
            <a:ext cx="25601612" cy="1588"/>
          </a:xfrm>
          <a:prstGeom prst="line">
            <a:avLst/>
          </a:prstGeom>
          <a:noFill/>
          <a:ln w="9525" cap="flat" cmpd="sng" algn="ctr">
            <a:solidFill>
              <a:schemeClr val="accent2">
                <a:lumMod val="50000"/>
                <a:alpha val="1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5400000">
            <a:off x="14593888" y="19162713"/>
            <a:ext cx="25679400" cy="3175"/>
          </a:xfrm>
          <a:prstGeom prst="line">
            <a:avLst/>
          </a:prstGeom>
          <a:noFill/>
          <a:ln w="9525" cap="flat" cmpd="sng" algn="ctr">
            <a:solidFill>
              <a:schemeClr val="accent2">
                <a:lumMod val="50000"/>
                <a:alpha val="1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21431250" y="80708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5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0" y="80708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21431250" y="15894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" name="Equation" r:id="rId10" imgW="114120" imgH="215640" progId="Equation.3">
                  <p:embed/>
                </p:oleObj>
              </mc:Choice>
              <mc:Fallback>
                <p:oleObj name="Equation" r:id="rId10" imgW="114120" imgH="21564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0" y="15894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439"/>
          <p:cNvSpPr>
            <a:spLocks noChangeArrowheads="1"/>
          </p:cNvSpPr>
          <p:nvPr/>
        </p:nvSpPr>
        <p:spPr bwMode="auto">
          <a:xfrm>
            <a:off x="4800600" y="20955000"/>
            <a:ext cx="9296400" cy="618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b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oppler </a:t>
            </a:r>
            <a:r>
              <a:rPr lang="en-US" sz="3600" b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R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adar for </a:t>
            </a:r>
            <a:r>
              <a:rPr lang="en-US" sz="3600" b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ducation </a:t>
            </a:r>
            <a:r>
              <a:rPr lang="en-US" sz="3600" b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nd </a:t>
            </a:r>
            <a:r>
              <a:rPr lang="en-US" sz="3600" b="1" u="none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</a:t>
            </a:r>
            <a:r>
              <a:rPr lang="en-US" sz="3600" u="none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esoscale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3600" b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tudies was a research and educational field project (NSF Sponsored) held on Long Island, NY from 17 June – 8 July 2013, with 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12 field days.</a:t>
            </a:r>
            <a:endParaRPr lang="en-US" sz="3600" u="none" dirty="0" smtClean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The project educated students on advanced weather radar technology (i.e. Doppler on Wheels; pod), and obtained high resolution datasets of local </a:t>
            </a:r>
            <a:r>
              <a:rPr lang="en-US" sz="3600" u="none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mesoscale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weather phenomena (e.g. severe and non-severe convection</a:t>
            </a:r>
            <a:r>
              <a:rPr lang="en-US" sz="3600" u="none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;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sea breeze boundaries).</a:t>
            </a:r>
            <a:endParaRPr lang="en-US" sz="3600" u="none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1" name="Rectangle 439"/>
          <p:cNvSpPr>
            <a:spLocks noChangeArrowheads="1"/>
          </p:cNvSpPr>
          <p:nvPr/>
        </p:nvSpPr>
        <p:spPr bwMode="auto">
          <a:xfrm>
            <a:off x="13639800" y="5638800"/>
            <a:ext cx="7924800" cy="900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defTabSz="4284663"/>
            <a:r>
              <a:rPr lang="en-US" sz="5200" b="1" u="none" dirty="0" smtClean="0">
                <a:latin typeface="Times New Roman" charset="0"/>
              </a:rPr>
              <a:t>Two Case Studies</a:t>
            </a:r>
            <a:endParaRPr lang="en-US" sz="1200" u="none" dirty="0" smtClean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algn="just" defTabSz="4284663">
              <a:spcAft>
                <a:spcPts val="1800"/>
              </a:spcAft>
            </a:pPr>
            <a:r>
              <a:rPr lang="en-US" sz="4400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Severe convection: 24 June 2013</a:t>
            </a: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Convection developed mid-day along a sea breeze boundary located across central Long Island (dashed line) and moved eastward. </a:t>
            </a: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 </a:t>
            </a:r>
            <a:r>
              <a:rPr lang="en-US" sz="3600" u="none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evere thunderstorm warning was issued by the 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NWS for 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Nassau and western Suffolk 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counties (warning did not verify).</a:t>
            </a:r>
            <a:endParaRPr lang="en-US" sz="3600" u="none" dirty="0" smtClean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Vertical cross sections of the 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pulse storm 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from the DOW range height indicator (RHI) scans illustrate the 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core structure, and the 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associated </a:t>
            </a:r>
            <a:r>
              <a:rPr lang="en-US" sz="3600" u="none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mammatus</a:t>
            </a:r>
            <a:r>
              <a:rPr lang="en-US" sz="3600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clouds.</a:t>
            </a:r>
            <a:endParaRPr lang="en-US" sz="3600" u="none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7" name="Picture 16" descr="NSF_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334" y="0"/>
            <a:ext cx="3188666" cy="3188666"/>
          </a:xfrm>
          <a:prstGeom prst="rect">
            <a:avLst/>
          </a:prstGeom>
        </p:spPr>
      </p:pic>
      <p:pic>
        <p:nvPicPr>
          <p:cNvPr id="18" name="Picture 17" descr="avery-point-wordmark-side-black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" y="3733800"/>
            <a:ext cx="7696200" cy="905855"/>
          </a:xfrm>
          <a:prstGeom prst="rect">
            <a:avLst/>
          </a:prstGeom>
        </p:spPr>
      </p:pic>
      <p:pic>
        <p:nvPicPr>
          <p:cNvPr id="24" name="Picture 23" descr="SBU horz_bk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3" y="520700"/>
            <a:ext cx="7696200" cy="132320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801" y="20878801"/>
            <a:ext cx="4474940" cy="3657600"/>
          </a:xfrm>
          <a:prstGeom prst="rect">
            <a:avLst/>
          </a:prstGeom>
          <a:ln w="63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" y="24536400"/>
            <a:ext cx="4480560" cy="3343701"/>
          </a:xfrm>
          <a:prstGeom prst="rect">
            <a:avLst/>
          </a:prstGeom>
          <a:ln w="63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36005242" y="16916400"/>
            <a:ext cx="6934200" cy="31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/>
            <a:r>
              <a:rPr lang="en-US" sz="2800" i="1" u="none" dirty="0" smtClean="0">
                <a:latin typeface="Times New Roman"/>
                <a:cs typeface="Times New Roman"/>
              </a:rPr>
              <a:t>(a) OKX sounding at 1200 UTC 8 </a:t>
            </a:r>
            <a:r>
              <a:rPr lang="en-US" sz="2800" i="1" u="none" dirty="0">
                <a:latin typeface="Times New Roman"/>
                <a:cs typeface="Times New Roman"/>
              </a:rPr>
              <a:t>Jul </a:t>
            </a:r>
            <a:r>
              <a:rPr lang="en-US" sz="2800" i="1" u="none" dirty="0" smtClean="0">
                <a:latin typeface="Times New Roman"/>
                <a:cs typeface="Times New Roman"/>
              </a:rPr>
              <a:t>2013. </a:t>
            </a:r>
            <a:r>
              <a:rPr lang="en-US" sz="2800" i="1" u="none" dirty="0">
                <a:latin typeface="Times New Roman"/>
                <a:cs typeface="Times New Roman"/>
              </a:rPr>
              <a:t>(b) </a:t>
            </a:r>
            <a:r>
              <a:rPr lang="en-US" sz="2800" i="1" u="none" dirty="0" smtClean="0">
                <a:latin typeface="Times New Roman"/>
                <a:cs typeface="Times New Roman"/>
              </a:rPr>
              <a:t>RAP analysis sounding at </a:t>
            </a:r>
            <a:r>
              <a:rPr lang="en-US" sz="2800" i="1" u="none" dirty="0">
                <a:latin typeface="Times New Roman"/>
                <a:cs typeface="Times New Roman"/>
              </a:rPr>
              <a:t>1800 UTC on </a:t>
            </a:r>
            <a:r>
              <a:rPr lang="en-US" sz="2800" i="1" u="none" dirty="0" smtClean="0">
                <a:latin typeface="Times New Roman"/>
                <a:cs typeface="Times New Roman"/>
              </a:rPr>
              <a:t>08 </a:t>
            </a:r>
            <a:r>
              <a:rPr lang="en-US" sz="2800" i="1" u="none" dirty="0">
                <a:latin typeface="Times New Roman"/>
                <a:cs typeface="Times New Roman"/>
              </a:rPr>
              <a:t>Jul 2013. </a:t>
            </a:r>
            <a:r>
              <a:rPr lang="en-US" sz="2800" i="1" u="none" dirty="0" smtClean="0">
                <a:latin typeface="Times New Roman"/>
                <a:cs typeface="Times New Roman"/>
              </a:rPr>
              <a:t>(c) OKX </a:t>
            </a:r>
            <a:r>
              <a:rPr lang="en-US" sz="2800" i="1" u="none" dirty="0">
                <a:latin typeface="Times New Roman"/>
                <a:cs typeface="Times New Roman"/>
              </a:rPr>
              <a:t>0.5° elevation radar reflectivity at 1819 UTC on </a:t>
            </a:r>
            <a:r>
              <a:rPr lang="en-US" sz="2800" i="1" u="none" dirty="0" smtClean="0">
                <a:latin typeface="Times New Roman"/>
                <a:cs typeface="Times New Roman"/>
              </a:rPr>
              <a:t>08 </a:t>
            </a:r>
            <a:r>
              <a:rPr lang="en-US" sz="2800" i="1" u="none" dirty="0">
                <a:latin typeface="Times New Roman"/>
                <a:cs typeface="Times New Roman"/>
              </a:rPr>
              <a:t>Jul 2013</a:t>
            </a:r>
            <a:r>
              <a:rPr lang="en-US" sz="2800" i="1" u="none" dirty="0" smtClean="0">
                <a:latin typeface="Times New Roman"/>
                <a:cs typeface="Times New Roman"/>
              </a:rPr>
              <a:t>. (d) Sea breeze front as observed from the DOW radar.</a:t>
            </a:r>
            <a:endParaRPr lang="en-US" sz="2800" i="1" u="none" dirty="0">
              <a:latin typeface="Times New Roman"/>
              <a:cs typeface="Times New Roman"/>
            </a:endParaRPr>
          </a:p>
          <a:p>
            <a:pPr algn="just" defTabSz="4284663"/>
            <a:endParaRPr lang="en-US" sz="2800" i="1" u="none" dirty="0">
              <a:latin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6000" y="6232218"/>
            <a:ext cx="5702300" cy="3871561"/>
          </a:xfrm>
          <a:prstGeom prst="rect">
            <a:avLst/>
          </a:prstGeom>
          <a:ln w="63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3792200" y="22174200"/>
            <a:ext cx="6096000" cy="181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/>
            <a:r>
              <a:rPr lang="en-US" sz="28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(f) Temperature trace of sea breeze boundary passage from KOKX (Upton, NWS) illustrating the 1</a:t>
            </a:r>
            <a:r>
              <a:rPr lang="en-US" sz="2800" i="1" u="none" baseline="300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</a:t>
            </a:r>
            <a:r>
              <a:rPr lang="en-US" sz="28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 decrease in temperature. </a:t>
            </a:r>
            <a:endParaRPr lang="en-US" sz="2800" i="1" u="none" dirty="0">
              <a:latin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9888200"/>
            <a:ext cx="691339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84663"/>
            <a:r>
              <a:rPr lang="en-US" sz="5200" b="1" u="none" dirty="0">
                <a:latin typeface="Times New Roman" charset="0"/>
              </a:rPr>
              <a:t>DREAMS </a:t>
            </a:r>
            <a:r>
              <a:rPr lang="en-US" sz="5200" b="1" u="none" dirty="0" smtClean="0">
                <a:latin typeface="Times New Roman" charset="0"/>
              </a:rPr>
              <a:t>Field </a:t>
            </a:r>
            <a:r>
              <a:rPr lang="en-US" sz="5200" b="1" u="none" dirty="0">
                <a:latin typeface="Times New Roman" charset="0"/>
              </a:rPr>
              <a:t>Project</a:t>
            </a:r>
            <a:endParaRPr lang="en-US" sz="5200" b="1" dirty="0">
              <a:latin typeface="Times New Roman" charset="0"/>
            </a:endParaRPr>
          </a:p>
        </p:txBody>
      </p:sp>
      <p:sp>
        <p:nvSpPr>
          <p:cNvPr id="57" name="Rectangle 19"/>
          <p:cNvSpPr>
            <a:spLocks noChangeArrowheads="1"/>
          </p:cNvSpPr>
          <p:nvPr/>
        </p:nvSpPr>
        <p:spPr bwMode="auto">
          <a:xfrm>
            <a:off x="304800" y="30525769"/>
            <a:ext cx="4724400" cy="144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/>
            <a:r>
              <a:rPr lang="en-US" sz="32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Instrumented Long-</a:t>
            </a:r>
            <a:r>
              <a:rPr lang="en-US" sz="28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EZ aircraft; sample flight track during a sea breeze event.</a:t>
            </a:r>
            <a:endParaRPr lang="en-US" sz="2800" i="1" u="none" dirty="0">
              <a:latin typeface="Times New Roman" charset="0"/>
              <a:cs typeface="Times New Roman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20148" y="27108151"/>
            <a:ext cx="8286252" cy="4724400"/>
          </a:xfrm>
          <a:prstGeom prst="rect">
            <a:avLst/>
          </a:prstGeom>
          <a:ln w="63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LI_region_DEM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92201"/>
            <a:ext cx="12268200" cy="5876468"/>
          </a:xfrm>
          <a:prstGeom prst="rect">
            <a:avLst/>
          </a:prstGeom>
          <a:ln w="63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5" name="Rectangle 19"/>
          <p:cNvSpPr>
            <a:spLocks noChangeArrowheads="1"/>
          </p:cNvSpPr>
          <p:nvPr/>
        </p:nvSpPr>
        <p:spPr bwMode="auto">
          <a:xfrm>
            <a:off x="10058400" y="17921475"/>
            <a:ext cx="3124200" cy="156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ctr" defTabSz="4284663"/>
            <a:r>
              <a:rPr lang="en-US" sz="32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Deployment area for DREAMS</a:t>
            </a:r>
            <a:endParaRPr lang="en-US" sz="3200" i="1" u="none" dirty="0">
              <a:latin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49058" y="15773400"/>
            <a:ext cx="22803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none" dirty="0" smtClean="0"/>
              <a:t>Stony Brook</a:t>
            </a:r>
            <a:endParaRPr lang="en-US" sz="3000" u="none" dirty="0"/>
          </a:p>
        </p:txBody>
      </p:sp>
      <p:sp>
        <p:nvSpPr>
          <p:cNvPr id="67" name="TextBox 66"/>
          <p:cNvSpPr txBox="1"/>
          <p:nvPr/>
        </p:nvSpPr>
        <p:spPr>
          <a:xfrm>
            <a:off x="7696200" y="16383000"/>
            <a:ext cx="23226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none" dirty="0" smtClean="0"/>
              <a:t>Upton, NWS</a:t>
            </a:r>
            <a:endParaRPr lang="en-US" sz="3000" u="none" dirty="0"/>
          </a:p>
        </p:txBody>
      </p:sp>
      <p:sp>
        <p:nvSpPr>
          <p:cNvPr id="68" name="TextBox 67"/>
          <p:cNvSpPr txBox="1"/>
          <p:nvPr/>
        </p:nvSpPr>
        <p:spPr>
          <a:xfrm>
            <a:off x="2865165" y="17907000"/>
            <a:ext cx="8686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none" dirty="0" smtClean="0"/>
              <a:t>JFK</a:t>
            </a:r>
            <a:endParaRPr lang="en-US" sz="3000" u="none" dirty="0"/>
          </a:p>
        </p:txBody>
      </p:sp>
      <p:sp>
        <p:nvSpPr>
          <p:cNvPr id="69" name="TextBox 68"/>
          <p:cNvSpPr txBox="1"/>
          <p:nvPr/>
        </p:nvSpPr>
        <p:spPr>
          <a:xfrm>
            <a:off x="4601380" y="17830800"/>
            <a:ext cx="24090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none" dirty="0" smtClean="0"/>
              <a:t>Jones Beach</a:t>
            </a:r>
            <a:endParaRPr lang="en-US" sz="3000" u="none" dirty="0"/>
          </a:p>
        </p:txBody>
      </p:sp>
      <p:sp>
        <p:nvSpPr>
          <p:cNvPr id="70" name="TextBox 69"/>
          <p:cNvSpPr txBox="1"/>
          <p:nvPr/>
        </p:nvSpPr>
        <p:spPr>
          <a:xfrm>
            <a:off x="8153400" y="15392400"/>
            <a:ext cx="26293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none" dirty="0" smtClean="0"/>
              <a:t>EPCAL airport</a:t>
            </a:r>
            <a:endParaRPr lang="en-US" sz="3000" u="none" dirty="0"/>
          </a:p>
        </p:txBody>
      </p:sp>
      <p:sp>
        <p:nvSpPr>
          <p:cNvPr id="23" name="TextBox 22"/>
          <p:cNvSpPr txBox="1"/>
          <p:nvPr/>
        </p:nvSpPr>
        <p:spPr>
          <a:xfrm>
            <a:off x="7391400" y="15773400"/>
            <a:ext cx="5953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u="none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7000" u="none" dirty="0"/>
          </a:p>
        </p:txBody>
      </p:sp>
      <p:sp>
        <p:nvSpPr>
          <p:cNvPr id="72" name="TextBox 71"/>
          <p:cNvSpPr txBox="1"/>
          <p:nvPr/>
        </p:nvSpPr>
        <p:spPr>
          <a:xfrm>
            <a:off x="6415027" y="15468600"/>
            <a:ext cx="5953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u="none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7000" u="none" dirty="0"/>
          </a:p>
        </p:txBody>
      </p:sp>
      <p:sp>
        <p:nvSpPr>
          <p:cNvPr id="73" name="TextBox 72"/>
          <p:cNvSpPr txBox="1"/>
          <p:nvPr/>
        </p:nvSpPr>
        <p:spPr>
          <a:xfrm>
            <a:off x="2971800" y="16992600"/>
            <a:ext cx="5953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u="none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7000" u="none" dirty="0"/>
          </a:p>
        </p:txBody>
      </p:sp>
      <p:sp>
        <p:nvSpPr>
          <p:cNvPr id="74" name="TextBox 73"/>
          <p:cNvSpPr txBox="1"/>
          <p:nvPr/>
        </p:nvSpPr>
        <p:spPr>
          <a:xfrm>
            <a:off x="4267200" y="17297400"/>
            <a:ext cx="5953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u="none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7000" u="none" dirty="0"/>
          </a:p>
        </p:txBody>
      </p:sp>
      <p:sp>
        <p:nvSpPr>
          <p:cNvPr id="75" name="TextBox 74"/>
          <p:cNvSpPr txBox="1"/>
          <p:nvPr/>
        </p:nvSpPr>
        <p:spPr>
          <a:xfrm>
            <a:off x="7862827" y="15442049"/>
            <a:ext cx="5953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u="none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7000" u="none" dirty="0"/>
          </a:p>
        </p:txBody>
      </p:sp>
      <p:sp>
        <p:nvSpPr>
          <p:cNvPr id="76" name="TextBox 75"/>
          <p:cNvSpPr txBox="1"/>
          <p:nvPr/>
        </p:nvSpPr>
        <p:spPr>
          <a:xfrm>
            <a:off x="4709714" y="13716000"/>
            <a:ext cx="3977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u="none" dirty="0" smtClean="0"/>
              <a:t>Southern Connecticut</a:t>
            </a:r>
            <a:endParaRPr lang="en-US" sz="3000" i="1" u="none" dirty="0"/>
          </a:p>
        </p:txBody>
      </p:sp>
      <p:sp>
        <p:nvSpPr>
          <p:cNvPr id="77" name="TextBox 76"/>
          <p:cNvSpPr txBox="1"/>
          <p:nvPr/>
        </p:nvSpPr>
        <p:spPr>
          <a:xfrm>
            <a:off x="6564648" y="14838402"/>
            <a:ext cx="1817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u="none" dirty="0" smtClean="0"/>
              <a:t>LI Sound</a:t>
            </a:r>
            <a:endParaRPr lang="en-US" sz="3000" i="1" u="none" dirty="0"/>
          </a:p>
        </p:txBody>
      </p:sp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21336000" y="13487400"/>
            <a:ext cx="5943600" cy="95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/>
            <a:r>
              <a:rPr lang="en-US" sz="28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(a) Severe storm over central LI (b) DOW RHI scan at 1750 UTC 24 June</a:t>
            </a:r>
            <a:endParaRPr lang="en-US" sz="2800" i="1" u="none" dirty="0">
              <a:latin typeface="Times New Roman" charset="0"/>
              <a:cs typeface="Times New Roman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212800" y="62484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(a)</a:t>
            </a:r>
            <a:endParaRPr lang="en-US" sz="4000" u="none" dirty="0"/>
          </a:p>
        </p:txBody>
      </p:sp>
      <p:sp>
        <p:nvSpPr>
          <p:cNvPr id="78" name="TextBox 77"/>
          <p:cNvSpPr txBox="1"/>
          <p:nvPr/>
        </p:nvSpPr>
        <p:spPr>
          <a:xfrm>
            <a:off x="21336000" y="10134600"/>
            <a:ext cx="78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>
                <a:solidFill>
                  <a:schemeClr val="bg1"/>
                </a:solidFill>
              </a:rPr>
              <a:t>(c)</a:t>
            </a:r>
            <a:endParaRPr lang="en-US" sz="4000" u="none" dirty="0">
              <a:solidFill>
                <a:schemeClr val="bg1"/>
              </a:solidFill>
            </a:endParaRPr>
          </a:p>
        </p:txBody>
      </p:sp>
      <p:sp>
        <p:nvSpPr>
          <p:cNvPr id="79" name="Text Box 337"/>
          <p:cNvSpPr txBox="1">
            <a:spLocks noChangeArrowheads="1"/>
          </p:cNvSpPr>
          <p:nvPr/>
        </p:nvSpPr>
        <p:spPr bwMode="auto">
          <a:xfrm>
            <a:off x="27508200" y="28743057"/>
            <a:ext cx="151638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just" defTabSz="4284663"/>
            <a:r>
              <a:rPr lang="en-US" sz="5200" b="1" u="none" dirty="0" smtClean="0">
                <a:latin typeface="Times New Roman" charset="0"/>
              </a:rPr>
              <a:t>Acknowledgements</a:t>
            </a:r>
            <a:endParaRPr lang="en-US" sz="5200" b="1" u="none" dirty="0">
              <a:latin typeface="Times New Roman" charset="0"/>
            </a:endParaRPr>
          </a:p>
          <a:p>
            <a:pPr algn="just" defTabSz="4284663"/>
            <a:r>
              <a:rPr lang="en-US" sz="3600" u="none" dirty="0" smtClean="0">
                <a:latin typeface="Times New Roman" charset="0"/>
              </a:rPr>
              <a:t>We </a:t>
            </a:r>
            <a:r>
              <a:rPr lang="en-US" sz="3600" u="none" dirty="0" smtClean="0">
                <a:latin typeface="Times New Roman" charset="0"/>
              </a:rPr>
              <a:t>thank </a:t>
            </a:r>
            <a:r>
              <a:rPr lang="en-US" sz="3600" u="none" dirty="0" smtClean="0">
                <a:latin typeface="Times New Roman" charset="0"/>
              </a:rPr>
              <a:t>the Center for Severe Weather Research (CSWR) located in Boulder, CO, the National Science Foundation, the National Weather Service (NWS) office in Upton, NY (Jeff Tongue), and Lisa </a:t>
            </a:r>
            <a:r>
              <a:rPr lang="en-US" sz="3600" u="none" dirty="0" err="1" smtClean="0">
                <a:latin typeface="Times New Roman" charset="0"/>
              </a:rPr>
              <a:t>Bastiaans</a:t>
            </a:r>
            <a:r>
              <a:rPr lang="en-US" sz="3600" u="none" dirty="0" smtClean="0">
                <a:latin typeface="Times New Roman" charset="0"/>
              </a:rPr>
              <a:t> of Nassau Community College for their support and participation in this project</a:t>
            </a:r>
            <a:endParaRPr lang="en-US" sz="3600" b="1" u="none" dirty="0">
              <a:latin typeface="Times New Roman" charset="0"/>
            </a:endParaRPr>
          </a:p>
        </p:txBody>
      </p:sp>
      <p:sp>
        <p:nvSpPr>
          <p:cNvPr id="80" name="Rectangle 19"/>
          <p:cNvSpPr>
            <a:spLocks noChangeArrowheads="1"/>
          </p:cNvSpPr>
          <p:nvPr/>
        </p:nvSpPr>
        <p:spPr bwMode="auto">
          <a:xfrm>
            <a:off x="13792200" y="31309399"/>
            <a:ext cx="13716000" cy="52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/>
            <a:r>
              <a:rPr lang="en-US" sz="2800" i="1" u="none" dirty="0" smtClean="0">
                <a:latin typeface="Times New Roman" charset="0"/>
                <a:cs typeface="Times New Roman" charset="0"/>
              </a:rPr>
              <a:t>(a) Storm photos. (b) OKX 1200 UTC sounding, and (c) RAP sounding at 1500 UTC</a:t>
            </a:r>
            <a:endParaRPr lang="en-US" sz="2800" i="1" u="none" dirty="0">
              <a:latin typeface="Times New Roman" charset="0"/>
              <a:cs typeface="Times New Roman" charset="0"/>
            </a:endParaRPr>
          </a:p>
        </p:txBody>
      </p:sp>
      <p:sp>
        <p:nvSpPr>
          <p:cNvPr id="81" name="Rectangle 19"/>
          <p:cNvSpPr>
            <a:spLocks noChangeArrowheads="1"/>
          </p:cNvSpPr>
          <p:nvPr/>
        </p:nvSpPr>
        <p:spPr bwMode="auto">
          <a:xfrm>
            <a:off x="20955000" y="18059400"/>
            <a:ext cx="6400800" cy="95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/>
            <a:r>
              <a:rPr lang="en-US" sz="28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(e) Surface temperature and wind observations at 24 June at 1500 UTC</a:t>
            </a:r>
            <a:endParaRPr lang="en-US" sz="2800" i="1" u="none" dirty="0">
              <a:latin typeface="Times New Roman" charset="0"/>
              <a:cs typeface="Times New Roman" charset="0"/>
            </a:endParaRPr>
          </a:p>
        </p:txBody>
      </p:sp>
      <p:pic>
        <p:nvPicPr>
          <p:cNvPr id="28" name="Picture 27" descr="rhi_325_0624_1749_crop1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0" y="10134601"/>
            <a:ext cx="5724144" cy="2811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2" name="TextBox 81"/>
          <p:cNvSpPr txBox="1"/>
          <p:nvPr/>
        </p:nvSpPr>
        <p:spPr>
          <a:xfrm>
            <a:off x="26136600" y="102108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(b)</a:t>
            </a:r>
            <a:endParaRPr lang="en-US" sz="4000" u="none" dirty="0"/>
          </a:p>
        </p:txBody>
      </p:sp>
      <p:pic>
        <p:nvPicPr>
          <p:cNvPr id="29" name="Picture 28" descr="rhi_325_0624_1749_crop2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0" y="13030200"/>
            <a:ext cx="5728716" cy="383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3" name="Rectangle 19"/>
          <p:cNvSpPr>
            <a:spLocks noChangeArrowheads="1"/>
          </p:cNvSpPr>
          <p:nvPr/>
        </p:nvSpPr>
        <p:spPr bwMode="auto">
          <a:xfrm>
            <a:off x="13792200" y="15240000"/>
            <a:ext cx="3505200" cy="181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/>
            <a:r>
              <a:rPr lang="en-US" sz="28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(c) Severe storm’s </a:t>
            </a:r>
            <a:r>
              <a:rPr lang="en-US" sz="2800" i="1" u="none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</a:t>
            </a:r>
            <a:r>
              <a:rPr lang="en-US" sz="2800" i="1" u="none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ammatus</a:t>
            </a:r>
            <a:r>
              <a:rPr lang="en-US" sz="28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clouds (</a:t>
            </a:r>
            <a:r>
              <a:rPr lang="en-US" sz="2800" i="1" u="none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</a:t>
            </a:r>
            <a:r>
              <a:rPr lang="en-US" sz="2800" i="1" u="none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 DOW RHI scan of severe storm. </a:t>
            </a:r>
            <a:endParaRPr lang="en-US" sz="2800" i="1" u="none" dirty="0">
              <a:latin typeface="Times New Roman" charset="0"/>
              <a:cs typeface="Times New Roman" charset="0"/>
            </a:endParaRPr>
          </a:p>
        </p:txBody>
      </p:sp>
      <p:pic>
        <p:nvPicPr>
          <p:cNvPr id="30" name="Picture 29" descr="rhivel_175_0624_1940_zoom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980" y="14630400"/>
            <a:ext cx="584432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373600" y="14630399"/>
            <a:ext cx="3962400" cy="3233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6" name="TextBox 85"/>
          <p:cNvSpPr txBox="1"/>
          <p:nvPr/>
        </p:nvSpPr>
        <p:spPr>
          <a:xfrm>
            <a:off x="17373600" y="14630400"/>
            <a:ext cx="78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(c)</a:t>
            </a:r>
            <a:endParaRPr lang="en-US" sz="4000" u="none" dirty="0"/>
          </a:p>
        </p:txBody>
      </p:sp>
      <p:sp>
        <p:nvSpPr>
          <p:cNvPr id="90" name="TextBox 89"/>
          <p:cNvSpPr txBox="1"/>
          <p:nvPr/>
        </p:nvSpPr>
        <p:spPr>
          <a:xfrm>
            <a:off x="21564600" y="146304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>
                <a:solidFill>
                  <a:schemeClr val="bg1"/>
                </a:solidFill>
              </a:rPr>
              <a:t>(d)</a:t>
            </a:r>
            <a:endParaRPr lang="en-US" sz="4000" u="none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0955000" y="23142714"/>
            <a:ext cx="2056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4000" u="none" dirty="0" smtClean="0"/>
              <a:t> DOW</a:t>
            </a:r>
            <a:endParaRPr lang="en-US" sz="4000" u="none" dirty="0"/>
          </a:p>
        </p:txBody>
      </p:sp>
      <p:sp>
        <p:nvSpPr>
          <p:cNvPr id="96" name="TextBox 95"/>
          <p:cNvSpPr txBox="1"/>
          <p:nvPr/>
        </p:nvSpPr>
        <p:spPr>
          <a:xfrm>
            <a:off x="19964400" y="192786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(e)</a:t>
            </a:r>
            <a:endParaRPr lang="en-US" sz="4000" u="none" dirty="0"/>
          </a:p>
        </p:txBody>
      </p:sp>
      <p:sp>
        <p:nvSpPr>
          <p:cNvPr id="97" name="TextBox 96"/>
          <p:cNvSpPr txBox="1"/>
          <p:nvPr/>
        </p:nvSpPr>
        <p:spPr>
          <a:xfrm>
            <a:off x="13563600" y="17907000"/>
            <a:ext cx="668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(f)</a:t>
            </a:r>
            <a:endParaRPr lang="en-US" sz="4000" u="none" dirty="0"/>
          </a:p>
        </p:txBody>
      </p:sp>
      <p:pic>
        <p:nvPicPr>
          <p:cNvPr id="98" name="Picture 97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" r="16103"/>
          <a:stretch/>
        </p:blipFill>
        <p:spPr bwMode="auto">
          <a:xfrm>
            <a:off x="17678400" y="26365200"/>
            <a:ext cx="4648200" cy="502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0" name="Picture 99" descr="D:\Honors Thesis\Bufkit\20130624\lga14z.png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00" y="26441400"/>
            <a:ext cx="44196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Rectangle 439"/>
          <p:cNvSpPr>
            <a:spLocks noChangeArrowheads="1"/>
          </p:cNvSpPr>
          <p:nvPr/>
        </p:nvSpPr>
        <p:spPr bwMode="auto">
          <a:xfrm>
            <a:off x="27508200" y="11182350"/>
            <a:ext cx="7315200" cy="59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>
              <a:spcAft>
                <a:spcPts val="1800"/>
              </a:spcAft>
            </a:pPr>
            <a:r>
              <a:rPr lang="en-US" sz="4400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Non-initiation: </a:t>
            </a:r>
            <a:r>
              <a:rPr lang="en-US" sz="44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8</a:t>
            </a:r>
            <a:r>
              <a:rPr lang="en-US" sz="4400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July 2013</a:t>
            </a: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u="none" dirty="0">
                <a:latin typeface="Times New Roman"/>
                <a:cs typeface="Times New Roman"/>
              </a:rPr>
              <a:t>CAPE was </a:t>
            </a:r>
            <a:r>
              <a:rPr lang="en-US" sz="3600" u="none" dirty="0" smtClean="0">
                <a:latin typeface="Times New Roman"/>
                <a:cs typeface="Times New Roman"/>
              </a:rPr>
              <a:t>limited</a:t>
            </a:r>
            <a:r>
              <a:rPr lang="en-US" sz="3600" u="none" dirty="0">
                <a:latin typeface="Times New Roman"/>
                <a:cs typeface="Times New Roman"/>
              </a:rPr>
              <a:t> </a:t>
            </a:r>
            <a:r>
              <a:rPr lang="en-US" sz="3600" u="none" dirty="0" smtClean="0">
                <a:latin typeface="Times New Roman"/>
                <a:cs typeface="Times New Roman"/>
              </a:rPr>
              <a:t>in the AM (103 </a:t>
            </a:r>
            <a:r>
              <a:rPr lang="en-US" sz="3600" u="none" dirty="0">
                <a:latin typeface="Times New Roman"/>
                <a:cs typeface="Times New Roman"/>
              </a:rPr>
              <a:t>J kg</a:t>
            </a:r>
            <a:r>
              <a:rPr lang="en-US" sz="3600" u="none" baseline="30000" dirty="0">
                <a:latin typeface="Times New Roman"/>
                <a:cs typeface="Times New Roman"/>
              </a:rPr>
              <a:t>-</a:t>
            </a:r>
            <a:r>
              <a:rPr lang="en-US" sz="3600" u="none" baseline="30000" dirty="0" smtClean="0">
                <a:latin typeface="Times New Roman"/>
                <a:cs typeface="Times New Roman"/>
              </a:rPr>
              <a:t>1</a:t>
            </a:r>
            <a:r>
              <a:rPr lang="en-US" sz="3600" u="none" dirty="0" smtClean="0">
                <a:latin typeface="Times New Roman"/>
                <a:cs typeface="Times New Roman"/>
              </a:rPr>
              <a:t>), with 332 J kg</a:t>
            </a:r>
            <a:r>
              <a:rPr lang="en-US" sz="3600" u="none" baseline="30000" dirty="0" smtClean="0">
                <a:latin typeface="Times New Roman"/>
                <a:cs typeface="Times New Roman"/>
              </a:rPr>
              <a:t>-1 </a:t>
            </a:r>
            <a:r>
              <a:rPr lang="en-US" sz="3600" u="none" dirty="0" smtClean="0">
                <a:latin typeface="Times New Roman"/>
                <a:cs typeface="Times New Roman"/>
              </a:rPr>
              <a:t>of CIN.</a:t>
            </a: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u="none" dirty="0" smtClean="0">
                <a:latin typeface="Times New Roman"/>
                <a:cs typeface="Times New Roman"/>
              </a:rPr>
              <a:t>CAPE increased to ~1000 J kg</a:t>
            </a:r>
            <a:r>
              <a:rPr lang="en-US" sz="3600" u="none" baseline="30000" dirty="0" smtClean="0">
                <a:latin typeface="Times New Roman"/>
                <a:cs typeface="Times New Roman"/>
              </a:rPr>
              <a:t>-1 </a:t>
            </a:r>
            <a:r>
              <a:rPr lang="en-US" sz="3600" u="none" dirty="0" smtClean="0">
                <a:latin typeface="Times New Roman"/>
                <a:cs typeface="Times New Roman"/>
              </a:rPr>
              <a:t>by early afternoon. However,</a:t>
            </a:r>
            <a:r>
              <a:rPr lang="en-US" sz="3600" u="none" dirty="0">
                <a:latin typeface="Times New Roman"/>
                <a:cs typeface="Times New Roman"/>
              </a:rPr>
              <a:t> a significant layer of CIN remained from 1000 </a:t>
            </a:r>
            <a:r>
              <a:rPr lang="en-US" sz="3600" u="none" dirty="0" err="1">
                <a:latin typeface="Times New Roman"/>
                <a:cs typeface="Times New Roman"/>
              </a:rPr>
              <a:t>hPa</a:t>
            </a:r>
            <a:r>
              <a:rPr lang="en-US" sz="3600" u="none" dirty="0">
                <a:latin typeface="Times New Roman"/>
                <a:cs typeface="Times New Roman"/>
              </a:rPr>
              <a:t> to 725 </a:t>
            </a:r>
            <a:r>
              <a:rPr lang="en-US" sz="3600" u="none" dirty="0" err="1">
                <a:latin typeface="Times New Roman"/>
                <a:cs typeface="Times New Roman"/>
              </a:rPr>
              <a:t>hPa</a:t>
            </a:r>
            <a:r>
              <a:rPr lang="en-US" sz="3600" u="none" dirty="0">
                <a:latin typeface="Times New Roman"/>
                <a:cs typeface="Times New Roman"/>
              </a:rPr>
              <a:t>. </a:t>
            </a:r>
            <a:endParaRPr lang="en-US" sz="3600" u="none" dirty="0" smtClean="0">
              <a:latin typeface="Times New Roman"/>
              <a:cs typeface="Times New Roman"/>
            </a:endParaRP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u="none" dirty="0" smtClean="0">
                <a:latin typeface="Times New Roman"/>
                <a:cs typeface="Times New Roman"/>
              </a:rPr>
              <a:t>No convective storms developed. </a:t>
            </a:r>
            <a:endParaRPr lang="en-US" sz="3600" u="none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34747200" y="10820400"/>
            <a:ext cx="7924800" cy="5943600"/>
            <a:chOff x="0" y="0"/>
            <a:chExt cx="5830224" cy="2984500"/>
          </a:xfrm>
        </p:grpSpPr>
        <p:pic>
          <p:nvPicPr>
            <p:cNvPr id="112" name="Picture 111" descr="http://weather.uwyo.edu/upperair/bimages/2013070812.72501.skewt.parc.gif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81"/>
            <a:stretch/>
          </p:blipFill>
          <p:spPr bwMode="auto">
            <a:xfrm>
              <a:off x="0" y="0"/>
              <a:ext cx="3095625" cy="29641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3" name="Picture 112" descr="D:\Honors Thesis\Bufkit\20130708\okx18z.png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964" y="0"/>
              <a:ext cx="2588260" cy="2984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" name="Picture 113" descr="D:\Honors Thesis\figures4poster\20130624\wind_10m_rap_130_20130624_1700_000.png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1528" r="15557"/>
          <a:stretch/>
        </p:blipFill>
        <p:spPr bwMode="auto">
          <a:xfrm>
            <a:off x="28194000" y="5943600"/>
            <a:ext cx="4814916" cy="5105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5" name="Picture 114" descr="D:\Honors Thesis\figures4poster\20130624\OMEG_900hPa_rap_130_20130624_1700_000.png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r="19990"/>
          <a:stretch/>
        </p:blipFill>
        <p:spPr bwMode="auto">
          <a:xfrm>
            <a:off x="33680400" y="5943600"/>
            <a:ext cx="4495800" cy="49858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6" name="Rectangle 19"/>
          <p:cNvSpPr>
            <a:spLocks noChangeArrowheads="1"/>
          </p:cNvSpPr>
          <p:nvPr/>
        </p:nvSpPr>
        <p:spPr bwMode="auto">
          <a:xfrm>
            <a:off x="38481000" y="6858000"/>
            <a:ext cx="4495800" cy="31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/>
            <a:r>
              <a:rPr lang="en-US" sz="2800" i="1" u="none" dirty="0" smtClean="0">
                <a:latin typeface="Times New Roman"/>
                <a:cs typeface="Times New Roman"/>
              </a:rPr>
              <a:t>(a) RAP </a:t>
            </a:r>
            <a:r>
              <a:rPr lang="en-US" sz="2800" i="1" u="none" dirty="0">
                <a:latin typeface="Times New Roman"/>
                <a:cs typeface="Times New Roman"/>
              </a:rPr>
              <a:t>reanalysis for 1700 UTC on 24 Jun 2013. </a:t>
            </a:r>
            <a:r>
              <a:rPr lang="en-US" sz="2800" i="1" u="none" dirty="0" smtClean="0">
                <a:latin typeface="Times New Roman"/>
                <a:cs typeface="Times New Roman"/>
              </a:rPr>
              <a:t>showing wind </a:t>
            </a:r>
            <a:r>
              <a:rPr lang="en-US" sz="2800" i="1" u="none" dirty="0">
                <a:latin typeface="Times New Roman"/>
                <a:cs typeface="Times New Roman"/>
              </a:rPr>
              <a:t>speed (m s</a:t>
            </a:r>
            <a:r>
              <a:rPr lang="en-US" sz="2800" i="1" u="none" baseline="30000" dirty="0">
                <a:latin typeface="Times New Roman"/>
                <a:cs typeface="Times New Roman"/>
              </a:rPr>
              <a:t>-1</a:t>
            </a:r>
            <a:r>
              <a:rPr lang="en-US" sz="2800" i="1" u="none" dirty="0">
                <a:latin typeface="Times New Roman"/>
                <a:cs typeface="Times New Roman"/>
              </a:rPr>
              <a:t>) and direction at </a:t>
            </a:r>
            <a:r>
              <a:rPr lang="en-US" sz="2800" i="1" u="none" dirty="0" smtClean="0">
                <a:latin typeface="Times New Roman"/>
                <a:cs typeface="Times New Roman"/>
              </a:rPr>
              <a:t>the </a:t>
            </a:r>
            <a:r>
              <a:rPr lang="en-US" sz="2800" i="1" u="none" dirty="0">
                <a:latin typeface="Times New Roman"/>
                <a:cs typeface="Times New Roman"/>
              </a:rPr>
              <a:t>surface, </a:t>
            </a:r>
            <a:r>
              <a:rPr lang="en-US" sz="2800" i="1" u="none" dirty="0" smtClean="0">
                <a:latin typeface="Times New Roman"/>
                <a:cs typeface="Times New Roman"/>
              </a:rPr>
              <a:t>(b) RAP analysis </a:t>
            </a:r>
            <a:r>
              <a:rPr lang="en-US" sz="2800" i="1" u="none" dirty="0">
                <a:latin typeface="Times New Roman"/>
                <a:cs typeface="Times New Roman"/>
              </a:rPr>
              <a:t>omega (Pa s</a:t>
            </a:r>
            <a:r>
              <a:rPr lang="en-US" sz="2800" i="1" u="none" baseline="30000" dirty="0">
                <a:latin typeface="Times New Roman"/>
                <a:cs typeface="Times New Roman"/>
              </a:rPr>
              <a:t>-1</a:t>
            </a:r>
            <a:r>
              <a:rPr lang="en-US" sz="2800" i="1" u="none" dirty="0">
                <a:latin typeface="Times New Roman"/>
                <a:cs typeface="Times New Roman"/>
              </a:rPr>
              <a:t>) at 900 </a:t>
            </a:r>
            <a:r>
              <a:rPr lang="en-US" sz="2800" i="1" u="none" dirty="0" err="1">
                <a:latin typeface="Times New Roman"/>
                <a:cs typeface="Times New Roman"/>
              </a:rPr>
              <a:t>hPa</a:t>
            </a:r>
            <a:r>
              <a:rPr lang="en-US" sz="2800" i="1" u="none" dirty="0">
                <a:latin typeface="Times New Roman"/>
                <a:cs typeface="Times New Roman"/>
              </a:rPr>
              <a:t>.  </a:t>
            </a:r>
          </a:p>
          <a:p>
            <a:pPr algn="just" defTabSz="4284663"/>
            <a:endParaRPr lang="en-US" sz="2800" i="1" u="none" dirty="0">
              <a:latin typeface="Times New Roman" charset="0"/>
              <a:cs typeface="Times New Roman" charset="0"/>
            </a:endParaRPr>
          </a:p>
        </p:txBody>
      </p:sp>
      <p:pic>
        <p:nvPicPr>
          <p:cNvPr id="117" name="Picture 116" descr="D:\Honors Thesis\figures4poster\20130708\wind_10m_rap_130_20130708_1800_000.png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4" r="15929"/>
          <a:stretch/>
        </p:blipFill>
        <p:spPr bwMode="auto">
          <a:xfrm>
            <a:off x="27889200" y="20891500"/>
            <a:ext cx="4876800" cy="4857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8" name="Picture 117" descr="D:\Honors Thesis\figures4poster\20130708\OMEG_950hPa_rap_130_20130708_1800_000.png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479"/>
          <a:stretch/>
        </p:blipFill>
        <p:spPr bwMode="auto">
          <a:xfrm>
            <a:off x="33070800" y="20878800"/>
            <a:ext cx="4648200" cy="487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28422600" y="64008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(a)</a:t>
            </a:r>
            <a:endParaRPr lang="en-US" sz="4000" u="none" dirty="0"/>
          </a:p>
        </p:txBody>
      </p:sp>
      <p:sp>
        <p:nvSpPr>
          <p:cNvPr id="120" name="TextBox 119"/>
          <p:cNvSpPr txBox="1"/>
          <p:nvPr/>
        </p:nvSpPr>
        <p:spPr>
          <a:xfrm>
            <a:off x="33909000" y="64770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(b)</a:t>
            </a:r>
            <a:endParaRPr lang="en-US" sz="4000" u="none" dirty="0"/>
          </a:p>
        </p:txBody>
      </p:sp>
      <p:sp>
        <p:nvSpPr>
          <p:cNvPr id="121" name="TextBox 120"/>
          <p:cNvSpPr txBox="1"/>
          <p:nvPr/>
        </p:nvSpPr>
        <p:spPr>
          <a:xfrm>
            <a:off x="35585400" y="118110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(a)</a:t>
            </a:r>
            <a:endParaRPr lang="en-US" sz="4000" u="none" dirty="0"/>
          </a:p>
        </p:txBody>
      </p:sp>
      <p:sp>
        <p:nvSpPr>
          <p:cNvPr id="122" name="TextBox 121"/>
          <p:cNvSpPr txBox="1"/>
          <p:nvPr/>
        </p:nvSpPr>
        <p:spPr>
          <a:xfrm>
            <a:off x="39547800" y="115062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>
                <a:solidFill>
                  <a:schemeClr val="bg1"/>
                </a:solidFill>
              </a:rPr>
              <a:t>(b</a:t>
            </a:r>
            <a:r>
              <a:rPr lang="en-US" sz="4000" u="none" dirty="0" smtClean="0">
                <a:solidFill>
                  <a:srgbClr val="FFFFFF"/>
                </a:solidFill>
              </a:rPr>
              <a:t>)</a:t>
            </a:r>
            <a:endParaRPr lang="en-US" sz="4000" u="none" dirty="0">
              <a:solidFill>
                <a:srgbClr val="FFFFFF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965400" y="214122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(a)</a:t>
            </a:r>
            <a:endParaRPr lang="en-US" sz="4000" u="none" dirty="0"/>
          </a:p>
        </p:txBody>
      </p:sp>
      <p:sp>
        <p:nvSpPr>
          <p:cNvPr id="124" name="TextBox 123"/>
          <p:cNvSpPr txBox="1"/>
          <p:nvPr/>
        </p:nvSpPr>
        <p:spPr>
          <a:xfrm>
            <a:off x="28117800" y="17678400"/>
            <a:ext cx="78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>
                <a:solidFill>
                  <a:srgbClr val="FFFFFF"/>
                </a:solidFill>
              </a:rPr>
              <a:t>(c)</a:t>
            </a:r>
            <a:endParaRPr lang="en-US" sz="4000" u="none" dirty="0">
              <a:solidFill>
                <a:srgbClr val="FFFFFF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3223200" y="214122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(b)</a:t>
            </a:r>
            <a:endParaRPr lang="en-US" sz="4000" u="none" dirty="0"/>
          </a:p>
        </p:txBody>
      </p:sp>
      <p:sp>
        <p:nvSpPr>
          <p:cNvPr id="93" name="TextBox 92"/>
          <p:cNvSpPr txBox="1"/>
          <p:nvPr/>
        </p:nvSpPr>
        <p:spPr>
          <a:xfrm>
            <a:off x="22631400" y="26517600"/>
            <a:ext cx="78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>
                <a:solidFill>
                  <a:srgbClr val="FFFFFF"/>
                </a:solidFill>
              </a:rPr>
              <a:t>(c)</a:t>
            </a:r>
            <a:endParaRPr lang="en-US" sz="4000" u="none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8059400" y="265176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(b)</a:t>
            </a:r>
            <a:endParaRPr lang="en-US" sz="4000" u="none" dirty="0"/>
          </a:p>
        </p:txBody>
      </p:sp>
      <p:pic>
        <p:nvPicPr>
          <p:cNvPr id="2" name="Picture 1" descr="Screen Shot 2016-03-06 at 12.25.19 AM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799" y="26441400"/>
            <a:ext cx="4114801" cy="4953000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13716000" y="265176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(a)</a:t>
            </a:r>
            <a:endParaRPr lang="en-US" sz="4000" u="none" dirty="0"/>
          </a:p>
        </p:txBody>
      </p:sp>
      <p:sp>
        <p:nvSpPr>
          <p:cNvPr id="128" name="Rectangle 439"/>
          <p:cNvSpPr>
            <a:spLocks noChangeArrowheads="1"/>
          </p:cNvSpPr>
          <p:nvPr/>
        </p:nvSpPr>
        <p:spPr bwMode="auto">
          <a:xfrm>
            <a:off x="27565352" y="25393650"/>
            <a:ext cx="15411448" cy="366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defTabSz="4284663"/>
            <a:r>
              <a:rPr lang="en-US" sz="5200" b="1" u="none" dirty="0" smtClean="0">
                <a:latin typeface="Times New Roman" charset="0"/>
              </a:rPr>
              <a:t>Conclusions</a:t>
            </a:r>
            <a:endParaRPr lang="en-US" sz="1200" u="none" dirty="0" smtClean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u="none" dirty="0" smtClean="0">
                <a:solidFill>
                  <a:srgbClr val="000000"/>
                </a:solidFill>
                <a:latin typeface="Times New Roman"/>
                <a:cs typeface="Times New Roman"/>
              </a:rPr>
              <a:t>DREAMS collected some unique datasets of convective initiation (CI) along a sea breeze fronts and other cases with no CI.</a:t>
            </a:r>
            <a:endParaRPr lang="en-US" sz="3600" u="none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639981" indent="-457200">
              <a:buFont typeface="Arial" panose="020B0604020202020204" pitchFamily="34" charset="0"/>
              <a:buChar char="•"/>
            </a:pPr>
            <a:r>
              <a:rPr lang="en-US" sz="3600" u="none" dirty="0" smtClean="0">
                <a:latin typeface="Times New Roman"/>
                <a:cs typeface="Times New Roman"/>
              </a:rPr>
              <a:t>The two cases above with CI </a:t>
            </a:r>
            <a:r>
              <a:rPr lang="en-US" sz="3600" u="none" dirty="0">
                <a:latin typeface="Times New Roman"/>
                <a:cs typeface="Times New Roman"/>
              </a:rPr>
              <a:t>success and a CI </a:t>
            </a:r>
            <a:r>
              <a:rPr lang="en-US" sz="3600" u="none" dirty="0" smtClean="0">
                <a:latin typeface="Times New Roman"/>
                <a:cs typeface="Times New Roman"/>
              </a:rPr>
              <a:t>failure </a:t>
            </a:r>
            <a:r>
              <a:rPr lang="en-US" sz="3600" u="none" dirty="0">
                <a:latin typeface="Times New Roman"/>
                <a:cs typeface="Times New Roman"/>
              </a:rPr>
              <a:t>both had sufficient CAPE and </a:t>
            </a:r>
            <a:r>
              <a:rPr lang="en-US" sz="3600" u="none" dirty="0" smtClean="0">
                <a:latin typeface="Times New Roman"/>
                <a:cs typeface="Times New Roman"/>
              </a:rPr>
              <a:t>moisture. CIN was the primary difference. Upward motion was weaker in </a:t>
            </a:r>
            <a:r>
              <a:rPr lang="en-US" sz="3600" u="none" dirty="0">
                <a:latin typeface="Times New Roman"/>
                <a:cs typeface="Times New Roman"/>
              </a:rPr>
              <a:t>the CI failure </a:t>
            </a:r>
            <a:r>
              <a:rPr lang="en-US" sz="3600" u="none" dirty="0" smtClean="0">
                <a:latin typeface="Times New Roman"/>
                <a:cs typeface="Times New Roman"/>
              </a:rPr>
              <a:t>case.</a:t>
            </a:r>
            <a:endParaRPr lang="en-US" sz="3600" u="none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29" name="Rectangle 19"/>
          <p:cNvSpPr>
            <a:spLocks noChangeArrowheads="1"/>
          </p:cNvSpPr>
          <p:nvPr/>
        </p:nvSpPr>
        <p:spPr bwMode="auto">
          <a:xfrm>
            <a:off x="31178502" y="25355550"/>
            <a:ext cx="10744200" cy="52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86" rIns="457200" bIns="45686">
            <a:spAutoFit/>
          </a:bodyPr>
          <a:lstStyle/>
          <a:p>
            <a:pPr algn="just" defTabSz="4284663"/>
            <a:r>
              <a:rPr lang="en-US" sz="2800" i="1" u="none" dirty="0" smtClean="0">
                <a:latin typeface="Times New Roman"/>
                <a:cs typeface="Times New Roman"/>
              </a:rPr>
              <a:t>Same as above except for 1200 UTC and 1800 UTC  </a:t>
            </a:r>
            <a:r>
              <a:rPr lang="en-US" sz="2800" i="1" u="none" dirty="0">
                <a:latin typeface="Times New Roman"/>
                <a:cs typeface="Times New Roman"/>
              </a:rPr>
              <a:t>on </a:t>
            </a:r>
            <a:r>
              <a:rPr lang="en-US" sz="2800" i="1" u="none" dirty="0" smtClean="0">
                <a:latin typeface="Times New Roman"/>
                <a:cs typeface="Times New Roman"/>
              </a:rPr>
              <a:t>8 July </a:t>
            </a:r>
            <a:r>
              <a:rPr lang="en-US" sz="2800" i="1" u="none" dirty="0">
                <a:latin typeface="Times New Roman"/>
                <a:cs typeface="Times New Roman"/>
              </a:rPr>
              <a:t>2013. </a:t>
            </a:r>
            <a:endParaRPr lang="en-US" sz="2800" i="1" u="none" dirty="0">
              <a:latin typeface="Times New Roman" charset="0"/>
              <a:cs typeface="Times New Roman" charset="0"/>
            </a:endParaRPr>
          </a:p>
        </p:txBody>
      </p:sp>
      <p:pic>
        <p:nvPicPr>
          <p:cNvPr id="130" name="Picture 129" descr="survel_050_0708_1815 copy.jp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0" y="19583400"/>
            <a:ext cx="4474660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1" name="Straight Arrow Connector 130"/>
          <p:cNvCxnSpPr/>
          <p:nvPr/>
        </p:nvCxnSpPr>
        <p:spPr bwMode="auto">
          <a:xfrm flipH="1" flipV="1">
            <a:off x="40995600" y="20421600"/>
            <a:ext cx="1295400" cy="60960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40462200" y="19964400"/>
            <a:ext cx="55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/>
              <a:t>N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8252400" y="19888200"/>
            <a:ext cx="81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none" dirty="0" smtClean="0"/>
              <a:t>(d)</a:t>
            </a:r>
            <a:endParaRPr lang="en-US" sz="4000" u="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2846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2846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22848</TotalTime>
  <Words>868</Words>
  <Application>Microsoft Macintosh PowerPoint</Application>
  <PresentationFormat>Custom</PresentationFormat>
  <Paragraphs>83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Default Design</vt:lpstr>
      <vt:lpstr>Equation</vt:lpstr>
      <vt:lpstr>PowerPoint Presentation</vt:lpstr>
    </vt:vector>
  </TitlesOfParts>
  <Company>Uconn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Edson</dc:creator>
  <cp:lastModifiedBy>Brian Colle</cp:lastModifiedBy>
  <cp:revision>533</cp:revision>
  <dcterms:created xsi:type="dcterms:W3CDTF">2012-05-15T02:55:36Z</dcterms:created>
  <dcterms:modified xsi:type="dcterms:W3CDTF">2016-03-07T01:07:14Z</dcterms:modified>
</cp:coreProperties>
</file>