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3" r:id="rId2"/>
    <p:sldId id="285" r:id="rId3"/>
    <p:sldId id="382" r:id="rId4"/>
    <p:sldId id="371" r:id="rId5"/>
    <p:sldId id="390" r:id="rId6"/>
    <p:sldId id="407" r:id="rId7"/>
    <p:sldId id="355" r:id="rId8"/>
    <p:sldId id="389" r:id="rId9"/>
    <p:sldId id="261" r:id="rId10"/>
    <p:sldId id="374" r:id="rId11"/>
    <p:sldId id="378" r:id="rId12"/>
    <p:sldId id="381" r:id="rId13"/>
    <p:sldId id="267" r:id="rId14"/>
    <p:sldId id="373" r:id="rId15"/>
    <p:sldId id="331" r:id="rId16"/>
    <p:sldId id="271" r:id="rId17"/>
    <p:sldId id="272" r:id="rId18"/>
    <p:sldId id="273" r:id="rId19"/>
    <p:sldId id="387" r:id="rId20"/>
    <p:sldId id="274" r:id="rId21"/>
    <p:sldId id="275" r:id="rId22"/>
    <p:sldId id="276" r:id="rId23"/>
    <p:sldId id="277" r:id="rId24"/>
    <p:sldId id="365" r:id="rId25"/>
    <p:sldId id="280" r:id="rId26"/>
    <p:sldId id="281" r:id="rId27"/>
    <p:sldId id="282" r:id="rId28"/>
    <p:sldId id="31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9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CE920-7FFE-134D-A8D6-DC7316E6CF2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E272E-947B-C84D-BED1-45ED465B0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7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cics.org/portfolio/monitor/mjo/v1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climate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youtu.be/eNy8rtORUlA?si=d2keWr5zCX-AbalB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bom.gov.au/climate/enso/#tabs=Indian-Ocea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om.gov.au/climate/enso/#tabs=Pacific-Ocean&amp;pacific=SOI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D42727-7D54-F041-A0CD-752663A2960C}"/>
              </a:ext>
            </a:extLst>
          </p:cNvPr>
          <p:cNvGrpSpPr/>
          <p:nvPr/>
        </p:nvGrpSpPr>
        <p:grpSpPr>
          <a:xfrm>
            <a:off x="0" y="-6"/>
            <a:ext cx="9144000" cy="6858000"/>
            <a:chOff x="182880" y="182880"/>
            <a:chExt cx="8534400" cy="6400800"/>
          </a:xfrm>
        </p:grpSpPr>
        <p:pic>
          <p:nvPicPr>
            <p:cNvPr id="2" name="Picture 1" descr="IRITemplate_may20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82880"/>
              <a:ext cx="8534400" cy="6400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8C44B9-764F-014A-BFF7-FBDD1FAD95B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01" y="5659831"/>
              <a:ext cx="3200400" cy="9144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038-9212-DB47-AD02-A8FC216A1F07}"/>
              </a:ext>
            </a:extLst>
          </p:cNvPr>
          <p:cNvSpPr/>
          <p:nvPr/>
        </p:nvSpPr>
        <p:spPr>
          <a:xfrm>
            <a:off x="-3980" y="-62"/>
            <a:ext cx="9144000" cy="13542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83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1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ENSO and Climate Outlook in </a:t>
            </a:r>
          </a:p>
          <a:p>
            <a:pPr>
              <a:defRPr/>
            </a:pPr>
            <a:r>
              <a:rPr lang="en-US" sz="3600" b="1" spc="1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September, 2023</a:t>
            </a:r>
          </a:p>
          <a:p>
            <a:pPr>
              <a:defRPr/>
            </a:pPr>
            <a:endParaRPr lang="en-US" sz="1000" b="1" spc="13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Helvetic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98BF6-C0C0-1248-A8A1-D293EB7C691A}"/>
              </a:ext>
            </a:extLst>
          </p:cNvPr>
          <p:cNvSpPr txBox="1"/>
          <p:nvPr/>
        </p:nvSpPr>
        <p:spPr>
          <a:xfrm>
            <a:off x="21736" y="4579671"/>
            <a:ext cx="521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Jeffrey </a:t>
            </a:r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Turmelle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and Jing Yuan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forecast processing and web updates</a:t>
            </a:r>
          </a:p>
          <a:p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Cuihua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Li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Draft PowerPoint development</a:t>
            </a:r>
          </a:p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IRI’s Climate Group, led by Dr. Andrew Robertson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</a:t>
            </a:r>
            <a:br>
              <a:rPr lang="en-US" sz="14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Forecast system development, ongoing innovation, and verification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26269D-456A-E438-5D8A-893F34ABE8E1}"/>
              </a:ext>
            </a:extLst>
          </p:cNvPr>
          <p:cNvSpPr txBox="1">
            <a:spLocks/>
          </p:cNvSpPr>
          <p:nvPr/>
        </p:nvSpPr>
        <p:spPr>
          <a:xfrm>
            <a:off x="21736" y="2565184"/>
            <a:ext cx="3635864" cy="16401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M. </a:t>
            </a:r>
            <a:r>
              <a:rPr lang="en-US" sz="40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</a:t>
            </a: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Ehsan</a:t>
            </a:r>
          </a:p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357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(</a:t>
            </a:r>
            <a:r>
              <a:rPr lang="en-US" sz="17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azhar@iri.columbia.edu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)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Associate Research Scientist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IRI ENSO and Climate Forecast Lead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13E3B-AD91-885A-261F-1EF0718BD53D}"/>
              </a:ext>
            </a:extLst>
          </p:cNvPr>
          <p:cNvSpPr txBox="1"/>
          <p:nvPr/>
        </p:nvSpPr>
        <p:spPr>
          <a:xfrm>
            <a:off x="399393" y="1354155"/>
            <a:ext cx="8471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</a:rPr>
              <a:t>El Niño </a:t>
            </a:r>
            <a:r>
              <a:rPr lang="en-US" sz="3200" dirty="0">
                <a:highlight>
                  <a:srgbClr val="C0C0C0"/>
                </a:highlight>
              </a:rPr>
              <a:t>&amp;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</a:rPr>
              <a:t> Pos-IOD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Drought, Heat-Waves, Fires </a:t>
            </a:r>
            <a:r>
              <a:rPr lang="en-US" sz="3200" dirty="0">
                <a:sym typeface="Wingdings" pitchFamily="2" charset="2"/>
              </a:rPr>
              <a:t>&amp;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3200" dirty="0">
                <a:solidFill>
                  <a:srgbClr val="00B0F0"/>
                </a:solidFill>
                <a:sym typeface="Wingdings" pitchFamily="2" charset="2"/>
              </a:rPr>
              <a:t>Deluge, Flash Floods, Landslides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306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Outgoing Longwave Radiation (</a:t>
            </a:r>
            <a:r>
              <a:rPr lang="en-US" sz="2400" dirty="0">
                <a:solidFill>
                  <a:srgbClr val="FF0000"/>
                </a:solidFill>
              </a:rPr>
              <a:t>OLR</a:t>
            </a:r>
            <a:r>
              <a:rPr lang="en-US" sz="2400" b="1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06C2A-85FB-5D3B-9DE3-304BC9E005A5}"/>
              </a:ext>
            </a:extLst>
          </p:cNvPr>
          <p:cNvSpPr txBox="1"/>
          <p:nvPr/>
        </p:nvSpPr>
        <p:spPr>
          <a:xfrm>
            <a:off x="39765" y="4025462"/>
            <a:ext cx="33484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r>
              <a:rPr lang="en-US" dirty="0"/>
              <a:t>Suppressed convection west of 120E, and active over and around Dateline.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+</a:t>
            </a:r>
            <a:r>
              <a:rPr lang="en-US" dirty="0" err="1">
                <a:solidFill>
                  <a:schemeClr val="accent6"/>
                </a:solidFill>
              </a:rPr>
              <a:t>ve</a:t>
            </a:r>
            <a:r>
              <a:rPr lang="en-US" dirty="0">
                <a:solidFill>
                  <a:schemeClr val="accent6"/>
                </a:solidFill>
              </a:rPr>
              <a:t> (Yellow) mean </a:t>
            </a:r>
            <a:r>
              <a:rPr lang="en-US" b="1" u="sng" dirty="0">
                <a:solidFill>
                  <a:schemeClr val="accent6"/>
                </a:solidFill>
              </a:rPr>
              <a:t>low cloudiness/below-normal </a:t>
            </a:r>
            <a:r>
              <a:rPr lang="en-US" dirty="0">
                <a:solidFill>
                  <a:schemeClr val="accent6"/>
                </a:solidFill>
              </a:rPr>
              <a:t>Rainfall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D71FD-3964-CEA1-C21E-4B30D3536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" t="1239"/>
          <a:stretch/>
        </p:blipFill>
        <p:spPr>
          <a:xfrm>
            <a:off x="3605048" y="220717"/>
            <a:ext cx="5380996" cy="5880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809ECC-B02F-B5A0-2F6B-404E5AEC7292}"/>
              </a:ext>
            </a:extLst>
          </p:cNvPr>
          <p:cNvSpPr txBox="1"/>
          <p:nvPr/>
        </p:nvSpPr>
        <p:spPr>
          <a:xfrm>
            <a:off x="29256" y="6180139"/>
            <a:ext cx="4729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Source:</a:t>
            </a:r>
          </a:p>
          <a:p>
            <a:r>
              <a:rPr lang="en-US" dirty="0">
                <a:hlinkClick r:id="rId3"/>
              </a:rPr>
              <a:t>https://ncics.org/portfolio/monitor/mjo/v1/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12B14-3CDC-2782-6829-A4CEE0232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679" y="857031"/>
            <a:ext cx="1854200" cy="154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6C0848-57A1-6DE9-0A00-1CD5E7594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" y="1338814"/>
            <a:ext cx="190500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6C1229-A083-FAD4-10AA-D06D2E8B2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626" y="2385411"/>
            <a:ext cx="18796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85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Precipitation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30C46-BB1E-442C-6716-065553F36946}"/>
              </a:ext>
            </a:extLst>
          </p:cNvPr>
          <p:cNvGrpSpPr/>
          <p:nvPr/>
        </p:nvGrpSpPr>
        <p:grpSpPr>
          <a:xfrm>
            <a:off x="29256" y="489937"/>
            <a:ext cx="7315200" cy="4114800"/>
            <a:chOff x="29256" y="489937"/>
            <a:chExt cx="7315200" cy="4114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38291A-BFF0-693E-CF39-C216FA2BF77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56" y="489937"/>
              <a:ext cx="7315200" cy="4114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5A7B80-E165-0FA6-24F6-13F574A27746}"/>
                </a:ext>
              </a:extLst>
            </p:cNvPr>
            <p:cNvSpPr txBox="1"/>
            <p:nvPr/>
          </p:nvSpPr>
          <p:spPr>
            <a:xfrm>
              <a:off x="557049" y="2974429"/>
              <a:ext cx="1849821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</a:rPr>
                <a:t>August, 2023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8EE71B2-8DB5-4C04-4D9E-6F0627254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634" y="4441392"/>
            <a:ext cx="4393326" cy="24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1608083" y="2228193"/>
            <a:ext cx="59173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Forecasts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Nino-34 in NMME,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IRI ENSO Plume,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Probability of Nino-34,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Global SSTs from NMME,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IRI Global </a:t>
            </a:r>
            <a:r>
              <a:rPr lang="en-US" dirty="0" err="1"/>
              <a:t>Prcp</a:t>
            </a:r>
            <a:r>
              <a:rPr lang="en-US" dirty="0"/>
              <a:t> and Temp Probabilistic Forecasts,</a:t>
            </a:r>
          </a:p>
        </p:txBody>
      </p:sp>
    </p:spTree>
    <p:extLst>
      <p:ext uri="{BB962C8B-B14F-4D97-AF65-F5344CB8AC3E}">
        <p14:creationId xmlns:p14="http://schemas.microsoft.com/office/powerpoint/2010/main" val="402652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95F2A-7CDC-0659-E49D-1E1B52673CB9}"/>
              </a:ext>
            </a:extLst>
          </p:cNvPr>
          <p:cNvSpPr txBox="1"/>
          <p:nvPr/>
        </p:nvSpPr>
        <p:spPr>
          <a:xfrm>
            <a:off x="50276" y="59802"/>
            <a:ext cx="83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North American Multi Model Ensemble 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 ENSO 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2CEC4-1962-17F1-E78E-CF95CA79CDB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6711"/>
          <a:stretch/>
        </p:blipFill>
        <p:spPr>
          <a:xfrm>
            <a:off x="115617" y="574411"/>
            <a:ext cx="8686800" cy="5943600"/>
          </a:xfrm>
          <a:prstGeom prst="rect">
            <a:avLst/>
          </a:prstGeom>
        </p:spPr>
      </p:pic>
      <p:pic>
        <p:nvPicPr>
          <p:cNvPr id="3" name="Picture 2" descr="nino34.rescaling.NMME.png">
            <a:extLst>
              <a:ext uri="{FF2B5EF4-FFF2-40B4-BE49-F238E27FC236}">
                <a16:creationId xmlns:a16="http://schemas.microsoft.com/office/drawing/2014/main" id="{F5C005BE-AE5B-CFE9-3D82-7E5F60291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04193"/>
            <a:ext cx="8001000" cy="61422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45184C-5DEB-0D3C-ABDF-8BEFDA69A2E1}"/>
              </a:ext>
            </a:extLst>
          </p:cNvPr>
          <p:cNvSpPr txBox="1"/>
          <p:nvPr/>
        </p:nvSpPr>
        <p:spPr>
          <a:xfrm>
            <a:off x="61851" y="25075"/>
            <a:ext cx="850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IRI’s ENSO Forecast </a:t>
            </a:r>
            <a:r>
              <a:rPr lang="en-US" sz="2400" dirty="0">
                <a:solidFill>
                  <a:srgbClr val="FF0000"/>
                </a:solidFill>
              </a:rPr>
              <a:t>Sep, 2023</a:t>
            </a:r>
            <a:r>
              <a:rPr lang="en-US" sz="2400" dirty="0">
                <a:solidFill>
                  <a:srgbClr val="FF0000"/>
                </a:solidFill>
                <a:highlight>
                  <a:srgbClr val="000000"/>
                </a:highlight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AEA6E4-4593-E079-C635-26F06776FD71}"/>
              </a:ext>
            </a:extLst>
          </p:cNvPr>
          <p:cNvSpPr txBox="1"/>
          <p:nvPr/>
        </p:nvSpPr>
        <p:spPr>
          <a:xfrm>
            <a:off x="84097" y="5338183"/>
            <a:ext cx="868153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All models showing El Nino at least winter of 2024.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Dynamical Models shows stronger warming as compared to Statistical models.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0FE7A-553C-ED90-F052-3742F1CD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80" y="505371"/>
            <a:ext cx="7109434" cy="48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89D84FA-B21C-A885-6ABD-E5A3D16730A5}"/>
              </a:ext>
            </a:extLst>
          </p:cNvPr>
          <p:cNvSpPr txBox="1"/>
          <p:nvPr/>
        </p:nvSpPr>
        <p:spPr>
          <a:xfrm>
            <a:off x="61851" y="25075"/>
            <a:ext cx="631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IRI’s ENSO Forecast (</a:t>
            </a:r>
            <a:r>
              <a:rPr lang="en-US" sz="2400" dirty="0">
                <a:solidFill>
                  <a:srgbClr val="FF0000"/>
                </a:solidFill>
              </a:rPr>
              <a:t>Sep, 2023</a:t>
            </a:r>
            <a:r>
              <a:rPr lang="en-US" sz="2400" b="1" dirty="0"/>
              <a:t>)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Probabilities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219C2-908C-A233-6F67-D91A8C14BA78}"/>
              </a:ext>
            </a:extLst>
          </p:cNvPr>
          <p:cNvSpPr txBox="1"/>
          <p:nvPr/>
        </p:nvSpPr>
        <p:spPr>
          <a:xfrm>
            <a:off x="21036" y="4507871"/>
            <a:ext cx="47716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100% El Nino for Fall/Autumn 2023.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Above 90% during upcoming winter of 2024.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Above 70% in Spring of 2024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Stronger than ENSO-Neutral in late Spring, 2024 (53% chances)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ENSO-neutral (57% chances) in early summer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156A7-FD5A-3158-1424-58675916B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" y="542162"/>
            <a:ext cx="6044758" cy="402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5FC88-4191-05A9-ACD0-6138A7940A7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40470" y="3783724"/>
            <a:ext cx="4571999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BE316-2E46-13A1-96C0-0040D0F826DA}"/>
              </a:ext>
            </a:extLst>
          </p:cNvPr>
          <p:cNvSpPr txBox="1"/>
          <p:nvPr/>
        </p:nvSpPr>
        <p:spPr>
          <a:xfrm>
            <a:off x="8236" y="7252"/>
            <a:ext cx="83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North American Multi Model Ensemble 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 SST Forecast</a:t>
            </a:r>
          </a:p>
        </p:txBody>
      </p:sp>
      <p:pic>
        <p:nvPicPr>
          <p:cNvPr id="3" name="Picture 2" descr="nmme_ensemble.png">
            <a:extLst>
              <a:ext uri="{FF2B5EF4-FFF2-40B4-BE49-F238E27FC236}">
                <a16:creationId xmlns:a16="http://schemas.microsoft.com/office/drawing/2014/main" id="{09279DCB-2EB0-ABEC-8ED6-11929157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0" y="435128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02E59-375E-DF48-AD09-4AB1E1A60217}"/>
              </a:ext>
            </a:extLst>
          </p:cNvPr>
          <p:cNvSpPr txBox="1"/>
          <p:nvPr/>
        </p:nvSpPr>
        <p:spPr>
          <a:xfrm>
            <a:off x="1339850" y="228600"/>
            <a:ext cx="646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5456E-3798-B145-9AFE-209D59391BCA}"/>
              </a:ext>
            </a:extLst>
          </p:cNvPr>
          <p:cNvSpPr txBox="1"/>
          <p:nvPr/>
        </p:nvSpPr>
        <p:spPr>
          <a:xfrm>
            <a:off x="622300" y="1206500"/>
            <a:ext cx="8166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Across the Globe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NMME (North American </a:t>
            </a:r>
            <a:r>
              <a:rPr lang="en-US" sz="2400" dirty="0" err="1"/>
              <a:t>Multimodel</a:t>
            </a:r>
            <a:r>
              <a:rPr lang="en-US" sz="2400" dirty="0"/>
              <a:t> Ensemble)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IRI ENSO Forecast Tool (Deterministic and Probabilistic)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SST (Sea surface Temperature)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Precipitation and Temperature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40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D69432-8CAD-1496-D490-621515DDF188}"/>
              </a:ext>
            </a:extLst>
          </p:cNvPr>
          <p:cNvSpPr txBox="1"/>
          <p:nvPr/>
        </p:nvSpPr>
        <p:spPr>
          <a:xfrm>
            <a:off x="31533" y="2785247"/>
            <a:ext cx="38152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region, Northwest and Northeast Africa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Sri Lanka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65D47-8A33-603E-D4B6-FE4F3130E87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0432FF"/>
                </a:solidFill>
              </a:rPr>
              <a:t>Oct to Dec</a:t>
            </a:r>
          </a:p>
        </p:txBody>
      </p:sp>
      <p:pic>
        <p:nvPicPr>
          <p:cNvPr id="6" name="Picture 5" descr="OND23_World_pcp.gif">
            <a:extLst>
              <a:ext uri="{FF2B5EF4-FFF2-40B4-BE49-F238E27FC236}">
                <a16:creationId xmlns:a16="http://schemas.microsoft.com/office/drawing/2014/main" id="{D012B722-B311-3718-412C-93F7F161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787" y="2690647"/>
            <a:ext cx="5160579" cy="3906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6804C-3162-FB57-6738-D85A618A1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3" t="5476" r="16700" b="15280"/>
          <a:stretch/>
        </p:blipFill>
        <p:spPr>
          <a:xfrm>
            <a:off x="21021" y="52550"/>
            <a:ext cx="4330262" cy="2785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DBDC03-CC3A-2C96-ED04-BC68CDA3D712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2, </a:t>
            </a:r>
            <a:r>
              <a:rPr lang="en-US" sz="3600" b="1" dirty="0">
                <a:solidFill>
                  <a:srgbClr val="0432FF"/>
                </a:solidFill>
              </a:rPr>
              <a:t>Nov to Jan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71B10-03E9-0E5A-C582-F7B71E7A13F3}"/>
              </a:ext>
            </a:extLst>
          </p:cNvPr>
          <p:cNvSpPr txBox="1"/>
          <p:nvPr/>
        </p:nvSpPr>
        <p:spPr>
          <a:xfrm>
            <a:off x="31533" y="73589"/>
            <a:ext cx="38152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region, Northeast Africa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Sri Lanka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endParaRPr lang="en-US" dirty="0"/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pic>
        <p:nvPicPr>
          <p:cNvPr id="7" name="Picture 6" descr="NDJ24_World_pcp.gif">
            <a:extLst>
              <a:ext uri="{FF2B5EF4-FFF2-40B4-BE49-F238E27FC236}">
                <a16:creationId xmlns:a16="http://schemas.microsoft.com/office/drawing/2014/main" id="{034826F4-5B22-24D6-0793-CFCD92F94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57" y="2690651"/>
            <a:ext cx="5857781" cy="40664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BC6BA7-5FEC-EC0E-371C-DAF42C137331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3, </a:t>
            </a:r>
            <a:r>
              <a:rPr lang="en-US" sz="3600" b="1" dirty="0">
                <a:solidFill>
                  <a:srgbClr val="0432FF"/>
                </a:solidFill>
              </a:rPr>
              <a:t>Dec to Feb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361AA-177B-A1B0-6908-F5EE552CFF1F}"/>
              </a:ext>
            </a:extLst>
          </p:cNvPr>
          <p:cNvSpPr txBox="1"/>
          <p:nvPr/>
        </p:nvSpPr>
        <p:spPr>
          <a:xfrm>
            <a:off x="31533" y="2974427"/>
            <a:ext cx="3815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Northeast Africa (eastward extended)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Kazakhstan, northern China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pic>
        <p:nvPicPr>
          <p:cNvPr id="7" name="Picture 6" descr="DJF24_World_pcp.gif">
            <a:extLst>
              <a:ext uri="{FF2B5EF4-FFF2-40B4-BE49-F238E27FC236}">
                <a16:creationId xmlns:a16="http://schemas.microsoft.com/office/drawing/2014/main" id="{74DCF87C-BC27-02EF-2020-AB59DDD90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19" y="3138390"/>
            <a:ext cx="5314846" cy="3688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DE9B8-D44F-8CE7-883F-9A81E993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9" t="5099" r="17242" b="15551"/>
          <a:stretch/>
        </p:blipFill>
        <p:spPr>
          <a:xfrm>
            <a:off x="31533" y="28250"/>
            <a:ext cx="4319750" cy="3083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82BC19-F34E-4FC8-4338-790878DFF4A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4, </a:t>
            </a:r>
            <a:r>
              <a:rPr lang="en-US" sz="3600" b="1" dirty="0">
                <a:solidFill>
                  <a:srgbClr val="0432FF"/>
                </a:solidFill>
              </a:rPr>
              <a:t>Jan to Mar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0FCFC-74B8-4DCE-2CFD-175DCF96F235}"/>
              </a:ext>
            </a:extLst>
          </p:cNvPr>
          <p:cNvSpPr txBox="1"/>
          <p:nvPr/>
        </p:nvSpPr>
        <p:spPr>
          <a:xfrm>
            <a:off x="42045" y="104143"/>
            <a:ext cx="3815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Northeast Africa (eastward extended)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Kazakhstan, northern China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pic>
        <p:nvPicPr>
          <p:cNvPr id="5" name="Picture 4" descr="JFM24_World_pcp.gif">
            <a:extLst>
              <a:ext uri="{FF2B5EF4-FFF2-40B4-BE49-F238E27FC236}">
                <a16:creationId xmlns:a16="http://schemas.microsoft.com/office/drawing/2014/main" id="{F8C686F1-CE7D-88B7-C470-753892853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58" y="2679609"/>
            <a:ext cx="5856602" cy="41205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B5131C-C09D-EC87-4831-61C300844F88}"/>
              </a:ext>
            </a:extLst>
          </p:cNvPr>
          <p:cNvSpPr txBox="1"/>
          <p:nvPr/>
        </p:nvSpPr>
        <p:spPr>
          <a:xfrm>
            <a:off x="3762699" y="147148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Temperature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FF0000"/>
                </a:solidFill>
              </a:rPr>
              <a:t>Oct to Dec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9C5A4-DAA1-8FD9-303C-46402F8D95EA}"/>
              </a:ext>
            </a:extLst>
          </p:cNvPr>
          <p:cNvSpPr txBox="1"/>
          <p:nvPr/>
        </p:nvSpPr>
        <p:spPr>
          <a:xfrm>
            <a:off x="21023" y="2511973"/>
            <a:ext cx="330024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Shift towards Warmer/Above-Normal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Most land areas,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Southeast Asia, the Maritime Continent regions, Northeast South America.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sz="1800" b="1" u="sng" dirty="0">
                <a:solidFill>
                  <a:srgbClr val="00B0F0"/>
                </a:solidFill>
              </a:rPr>
              <a:t>Shift towards Colder/Below-Normal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tip of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Southern parts of Madagascar,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Parts of western Canada</a:t>
            </a:r>
          </a:p>
        </p:txBody>
      </p:sp>
      <p:pic>
        <p:nvPicPr>
          <p:cNvPr id="2" name="Picture 1" descr="OND23_World_tmp.gif">
            <a:extLst>
              <a:ext uri="{FF2B5EF4-FFF2-40B4-BE49-F238E27FC236}">
                <a16:creationId xmlns:a16="http://schemas.microsoft.com/office/drawing/2014/main" id="{6CF22EF2-2FC6-F815-5672-0EADE1ADB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238" y="2488046"/>
            <a:ext cx="5790083" cy="4291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7C632-D51C-9860-0519-0A7943D21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9" t="5262" r="18188" b="15010"/>
          <a:stretch/>
        </p:blipFill>
        <p:spPr>
          <a:xfrm>
            <a:off x="31531" y="26280"/>
            <a:ext cx="4141076" cy="2590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4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4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290" y="2764221"/>
            <a:ext cx="6072162" cy="4058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6AB438-F9D2-0B66-E414-61D5224E1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3" t="6288" r="17241" b="15281"/>
          <a:stretch/>
        </p:blipFill>
        <p:spPr>
          <a:xfrm>
            <a:off x="21020" y="21020"/>
            <a:ext cx="4235669" cy="276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4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1851378" y="203200"/>
            <a:ext cx="544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C2551516-E1D8-3E09-2056-50FCE1CF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22" y="970942"/>
            <a:ext cx="8790833" cy="2035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response to the warming of the central-eastern equatorial Pacific;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tmosphere started to response, but still weaker as compared to the Historical events of same strength.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1FE5A-47DD-5B5D-AFD2-FFB63E345A02}"/>
              </a:ext>
            </a:extLst>
          </p:cNvPr>
          <p:cNvSpPr txBox="1"/>
          <p:nvPr/>
        </p:nvSpPr>
        <p:spPr>
          <a:xfrm>
            <a:off x="4538378" y="563009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Source:</a:t>
            </a:r>
          </a:p>
          <a:p>
            <a:r>
              <a:rPr lang="en-US" dirty="0">
                <a:hlinkClick r:id="rId2"/>
              </a:rPr>
              <a:t>https://youtu.be/eNy8rtORUlA?si=d2keWr5zCX-AbalB </a:t>
            </a:r>
            <a:endParaRPr lang="en-US" dirty="0"/>
          </a:p>
          <a:p>
            <a:r>
              <a:rPr lang="en-US" dirty="0">
                <a:hlinkClick r:id="rId3"/>
              </a:rPr>
              <a:t>http://www.bom.gov.au/climate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E03046-72F5-5CE7-4CC4-759C595D9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3" t="12468" r="3854" b="12238"/>
          <a:stretch/>
        </p:blipFill>
        <p:spPr>
          <a:xfrm>
            <a:off x="37859" y="2448909"/>
            <a:ext cx="5859578" cy="3457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ECC52B-5CE9-59E0-3433-42F153830402}"/>
              </a:ext>
            </a:extLst>
          </p:cNvPr>
          <p:cNvGrpSpPr/>
          <p:nvPr/>
        </p:nvGrpSpPr>
        <p:grpSpPr>
          <a:xfrm>
            <a:off x="5506924" y="2241550"/>
            <a:ext cx="3383280" cy="2374900"/>
            <a:chOff x="5506924" y="2241550"/>
            <a:chExt cx="3383280" cy="2374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E7A9F6-D545-A10D-D938-62BF0567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4082" y="2241550"/>
              <a:ext cx="2857500" cy="2374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23CB27-D42A-7E19-05F5-B8EBAE8D0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6924" y="2304630"/>
              <a:ext cx="3383280" cy="26797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0283749-D180-B133-C3E2-DE192439C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9" y="3995685"/>
            <a:ext cx="4376407" cy="2841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F85965-4AE4-4A71-B6E5-DC20C99DD36A}"/>
              </a:ext>
            </a:extLst>
          </p:cNvPr>
          <p:cNvSpPr txBox="1"/>
          <p:nvPr/>
        </p:nvSpPr>
        <p:spPr>
          <a:xfrm>
            <a:off x="0" y="766798"/>
            <a:ext cx="9144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</a:rPr>
              <a:t>My Message: 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eclare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El Nino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before the seasons of peak impacts....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something about preparedness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...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1608083" y="2228193"/>
            <a:ext cx="591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Observations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Oceanic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Atmospheric</a:t>
            </a:r>
          </a:p>
        </p:txBody>
      </p:sp>
    </p:spTree>
    <p:extLst>
      <p:ext uri="{BB962C8B-B14F-4D97-AF65-F5344CB8AC3E}">
        <p14:creationId xmlns:p14="http://schemas.microsoft.com/office/powerpoint/2010/main" val="97800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960F85-6718-4463-8589-28F063F58260}"/>
              </a:ext>
            </a:extLst>
          </p:cNvPr>
          <p:cNvSpPr txBox="1"/>
          <p:nvPr/>
        </p:nvSpPr>
        <p:spPr>
          <a:xfrm>
            <a:off x="10510" y="56445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Evolution of Sea Surface Temperature (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Anomalies in Monthly (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Aug, 2023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Datasets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741AD-29E5-446B-8496-20C58BD5245D}"/>
              </a:ext>
            </a:extLst>
          </p:cNvPr>
          <p:cNvSpPr txBox="1"/>
          <p:nvPr/>
        </p:nvSpPr>
        <p:spPr>
          <a:xfrm>
            <a:off x="73573" y="5515081"/>
            <a:ext cx="89570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Warm SSTAs across the Pacific Ocean,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Warm North Atlantic, and Pacific,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Warm/</a:t>
            </a:r>
            <a:r>
              <a:rPr lang="en-US" dirty="0">
                <a:solidFill>
                  <a:srgbClr val="00B0F0"/>
                </a:solidFill>
              </a:rPr>
              <a:t>Cold</a:t>
            </a:r>
            <a:r>
              <a:rPr lang="en-US" dirty="0">
                <a:solidFill>
                  <a:srgbClr val="FF0000"/>
                </a:solidFill>
              </a:rPr>
              <a:t> Western/</a:t>
            </a:r>
            <a:r>
              <a:rPr lang="en-US" dirty="0">
                <a:solidFill>
                  <a:srgbClr val="00B0F0"/>
                </a:solidFill>
              </a:rPr>
              <a:t>Eastern</a:t>
            </a:r>
            <a:r>
              <a:rPr lang="en-US" dirty="0">
                <a:solidFill>
                  <a:srgbClr val="FF0000"/>
                </a:solidFill>
              </a:rPr>
              <a:t> Indian Ocean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6A268-62C5-8ADB-0593-896A0132BE8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913"/>
          <a:stretch/>
        </p:blipFill>
        <p:spPr>
          <a:xfrm>
            <a:off x="105108" y="884428"/>
            <a:ext cx="6642538" cy="4213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E42B43-17FB-A26C-9287-7F4271A9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41" y="4929353"/>
            <a:ext cx="3552492" cy="19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960F85-6718-4463-8589-28F063F58260}"/>
              </a:ext>
            </a:extLst>
          </p:cNvPr>
          <p:cNvSpPr txBox="1"/>
          <p:nvPr/>
        </p:nvSpPr>
        <p:spPr>
          <a:xfrm>
            <a:off x="21024" y="35425"/>
            <a:ext cx="91229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Evolution of Sea Surface Temperature (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Anomalies in Weekly (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Sep, 2023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Datasets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741AD-29E5-446B-8496-20C58BD5245D}"/>
              </a:ext>
            </a:extLst>
          </p:cNvPr>
          <p:cNvSpPr txBox="1"/>
          <p:nvPr/>
        </p:nvSpPr>
        <p:spPr>
          <a:xfrm>
            <a:off x="21023" y="5725283"/>
            <a:ext cx="8957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NINO1+2=</a:t>
            </a:r>
            <a:r>
              <a:rPr lang="en-US" b="1" dirty="0">
                <a:solidFill>
                  <a:srgbClr val="FF0000"/>
                </a:solidFill>
              </a:rPr>
              <a:t>+2.6</a:t>
            </a:r>
            <a:r>
              <a:rPr lang="en-US" dirty="0"/>
              <a:t>, NINO3=</a:t>
            </a:r>
            <a:r>
              <a:rPr lang="en-US" b="1" dirty="0">
                <a:solidFill>
                  <a:srgbClr val="FF0000"/>
                </a:solidFill>
              </a:rPr>
              <a:t>+2.2</a:t>
            </a:r>
            <a:r>
              <a:rPr lang="en-US" dirty="0"/>
              <a:t>, NINO3.4=</a:t>
            </a:r>
            <a:r>
              <a:rPr lang="en-US" b="1" dirty="0">
                <a:solidFill>
                  <a:srgbClr val="FF0000"/>
                </a:solidFill>
              </a:rPr>
              <a:t>+1.6</a:t>
            </a:r>
            <a:r>
              <a:rPr lang="en-US" dirty="0"/>
              <a:t>, NINO4=</a:t>
            </a:r>
            <a:r>
              <a:rPr lang="en-US" b="1" dirty="0">
                <a:solidFill>
                  <a:srgbClr val="FF0000"/>
                </a:solidFill>
              </a:rPr>
              <a:t>+1.1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Indian Ocean Dipole (</a:t>
            </a:r>
            <a:r>
              <a:rPr lang="en-US" dirty="0">
                <a:solidFill>
                  <a:srgbClr val="FF0000"/>
                </a:solidFill>
              </a:rPr>
              <a:t>IOD</a:t>
            </a:r>
            <a:r>
              <a:rPr lang="en-US" dirty="0"/>
              <a:t>) is </a:t>
            </a:r>
            <a:r>
              <a:rPr lang="en-US" b="1" dirty="0"/>
              <a:t>Positive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+1.25</a:t>
            </a:r>
            <a:r>
              <a:rPr lang="en-US" dirty="0"/>
              <a:t>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582822-E85A-F78C-B570-2295514D6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7"/>
          <a:stretch/>
        </p:blipFill>
        <p:spPr>
          <a:xfrm>
            <a:off x="1498433" y="918972"/>
            <a:ext cx="7582503" cy="49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45184C-5DEB-0D3C-ABDF-8BEFDA69A2E1}"/>
              </a:ext>
            </a:extLst>
          </p:cNvPr>
          <p:cNvSpPr txBox="1"/>
          <p:nvPr/>
        </p:nvSpPr>
        <p:spPr>
          <a:xfrm>
            <a:off x="61851" y="25075"/>
            <a:ext cx="850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IOD: </a:t>
            </a:r>
            <a:r>
              <a:rPr lang="en-US" sz="2400" b="1" dirty="0">
                <a:solidFill>
                  <a:srgbClr val="FF0000"/>
                </a:solidFill>
              </a:rPr>
              <a:t>A comparison between 2019 and 2023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A374-F86F-2A53-4A36-F2D26DA1FC17}"/>
              </a:ext>
            </a:extLst>
          </p:cNvPr>
          <p:cNvSpPr txBox="1"/>
          <p:nvPr/>
        </p:nvSpPr>
        <p:spPr>
          <a:xfrm>
            <a:off x="2073166" y="6561096"/>
            <a:ext cx="70918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2"/>
              </a:rPr>
              <a:t>http://www.bom.gov.au/climate/enso/#tabs=Indian-Ocean</a:t>
            </a:r>
            <a:r>
              <a:rPr lang="en-US" sz="1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C0D57-BB46-64C0-AC78-5FE6F062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" y="733470"/>
            <a:ext cx="8814816" cy="5127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BB81D-58C9-7201-3C75-40EEE175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258" y="1316736"/>
            <a:ext cx="1991587" cy="16470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108638-4C4F-B9D1-C8BA-7738BCB1499A}"/>
              </a:ext>
            </a:extLst>
          </p:cNvPr>
          <p:cNvSpPr/>
          <p:nvPr/>
        </p:nvSpPr>
        <p:spPr>
          <a:xfrm>
            <a:off x="2284506" y="2310384"/>
            <a:ext cx="2025340" cy="6482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17B35-5D88-EA93-8724-9F54970D8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263" y="150412"/>
            <a:ext cx="2387600" cy="2324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C55F9F-363F-DD47-21B2-C6112720CD03}"/>
              </a:ext>
            </a:extLst>
          </p:cNvPr>
          <p:cNvSpPr/>
          <p:nvPr/>
        </p:nvSpPr>
        <p:spPr>
          <a:xfrm>
            <a:off x="6507565" y="1471448"/>
            <a:ext cx="2330167" cy="982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58BBB-8143-5B43-E93B-A5307E4F9387}"/>
              </a:ext>
            </a:extLst>
          </p:cNvPr>
          <p:cNvSpPr txBox="1"/>
          <p:nvPr/>
        </p:nvSpPr>
        <p:spPr>
          <a:xfrm>
            <a:off x="23147" y="11569"/>
            <a:ext cx="912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Subsurface Ocean Temperature Evolution</a:t>
            </a:r>
            <a:endParaRPr lang="en-US" sz="3200" b="1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C99EE-72C0-A17C-AED0-627732B91DFA}"/>
              </a:ext>
            </a:extLst>
          </p:cNvPr>
          <p:cNvSpPr txBox="1"/>
          <p:nvPr/>
        </p:nvSpPr>
        <p:spPr>
          <a:xfrm>
            <a:off x="4162100" y="4749614"/>
            <a:ext cx="491884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Warm temperatures across the Pacific (150 m to surface),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“Enough Fuel”</a:t>
            </a:r>
            <a:r>
              <a:rPr lang="en-US" dirty="0"/>
              <a:t> for ongoing El Niño.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rgbClr val="0432FF"/>
                </a:solidFill>
              </a:rPr>
              <a:t>Cold temperatures (140E to 160W) at depth. </a:t>
            </a:r>
          </a:p>
        </p:txBody>
      </p:sp>
      <p:pic>
        <p:nvPicPr>
          <p:cNvPr id="4" name="Picture 3" descr="wkteq_xz.gif">
            <a:extLst>
              <a:ext uri="{FF2B5EF4-FFF2-40B4-BE49-F238E27FC236}">
                <a16:creationId xmlns:a16="http://schemas.microsoft.com/office/drawing/2014/main" id="{B2285D8D-C7E2-8D04-19A5-87E34D5FD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" y="586279"/>
            <a:ext cx="4111324" cy="5320537"/>
          </a:xfrm>
          <a:prstGeom prst="rect">
            <a:avLst/>
          </a:prstGeom>
        </p:spPr>
      </p:pic>
      <p:pic>
        <p:nvPicPr>
          <p:cNvPr id="5" name="Picture 4" descr="TAO_5Day_EQ_xz_Anom_Comp.gif">
            <a:extLst>
              <a:ext uri="{FF2B5EF4-FFF2-40B4-BE49-F238E27FC236}">
                <a16:creationId xmlns:a16="http://schemas.microsoft.com/office/drawing/2014/main" id="{2529AB90-CD44-55D5-C84E-34D3D9F0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291" y="501404"/>
            <a:ext cx="4214650" cy="4343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3C85B-954A-94C4-C894-FFF92B2780B2}"/>
              </a:ext>
            </a:extLst>
          </p:cNvPr>
          <p:cNvSpPr txBox="1"/>
          <p:nvPr/>
        </p:nvSpPr>
        <p:spPr>
          <a:xfrm>
            <a:off x="5475893" y="4114345"/>
            <a:ext cx="1313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TOGA/TAO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15CDC8-1E5F-E692-2E51-C407FC6B542F}"/>
              </a:ext>
            </a:extLst>
          </p:cNvPr>
          <p:cNvSpPr txBox="1"/>
          <p:nvPr/>
        </p:nvSpPr>
        <p:spPr>
          <a:xfrm>
            <a:off x="5460131" y="2248765"/>
            <a:ext cx="131379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Last Year</a:t>
            </a:r>
          </a:p>
        </p:txBody>
      </p:sp>
      <p:pic>
        <p:nvPicPr>
          <p:cNvPr id="10" name="Picture 9" descr="heat-last-year.gif">
            <a:extLst>
              <a:ext uri="{FF2B5EF4-FFF2-40B4-BE49-F238E27FC236}">
                <a16:creationId xmlns:a16="http://schemas.microsoft.com/office/drawing/2014/main" id="{C1DE0410-0A06-D688-746E-6E8597BC6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9" t="5849" r="10296" b="60046"/>
          <a:stretch/>
        </p:blipFill>
        <p:spPr>
          <a:xfrm>
            <a:off x="4003743" y="617809"/>
            <a:ext cx="5024295" cy="42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8F48DB-B1DC-811D-2545-0DF17CBB8DA6}"/>
              </a:ext>
            </a:extLst>
          </p:cNvPr>
          <p:cNvSpPr txBox="1"/>
          <p:nvPr/>
        </p:nvSpPr>
        <p:spPr>
          <a:xfrm>
            <a:off x="16616" y="14567"/>
            <a:ext cx="621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SOI (</a:t>
            </a:r>
            <a:r>
              <a:rPr lang="en-US" sz="2400" dirty="0">
                <a:solidFill>
                  <a:srgbClr val="FF0000"/>
                </a:solidFill>
              </a:rPr>
              <a:t>Southern Oscillation Index</a:t>
            </a:r>
            <a:r>
              <a:rPr lang="en-US" sz="2400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10527-D3E5-6AB0-5647-44E71FA31CDE}"/>
              </a:ext>
            </a:extLst>
          </p:cNvPr>
          <p:cNvSpPr txBox="1"/>
          <p:nvPr/>
        </p:nvSpPr>
        <p:spPr>
          <a:xfrm>
            <a:off x="385728" y="5618791"/>
            <a:ext cx="84950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During El Niño, the pressure becomes below average in Tahiti and above average in Darwin, and the Southern Oscillation Index is negative. </a:t>
            </a:r>
          </a:p>
          <a:p>
            <a:pPr algn="ctr"/>
            <a:r>
              <a:rPr lang="en-US" sz="14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 Sustained Negative values of the SOI above </a:t>
            </a:r>
            <a:r>
              <a:rPr lang="en-US" sz="1400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-</a:t>
            </a:r>
            <a:r>
              <a:rPr lang="en-US" sz="1400" b="1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7 typically indicate El Niño</a:t>
            </a:r>
            <a:endParaRPr lang="en-US" sz="1400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9D3EAB-8BFD-9C5C-AE01-8FC9F87C7F7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451948"/>
            <a:ext cx="8686800" cy="52447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A7268F-AACE-A296-E2D5-8D65A481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77" y="845952"/>
            <a:ext cx="2749551" cy="8392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F219DA-6B88-40F6-C4CC-66B72883FE9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3343"/>
          <a:stretch/>
        </p:blipFill>
        <p:spPr>
          <a:xfrm>
            <a:off x="830322" y="3380550"/>
            <a:ext cx="5486400" cy="17196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CB71AC-F259-23C0-CEC9-7DECE0B4A8C5}"/>
              </a:ext>
            </a:extLst>
          </p:cNvPr>
          <p:cNvSpPr txBox="1"/>
          <p:nvPr/>
        </p:nvSpPr>
        <p:spPr>
          <a:xfrm>
            <a:off x="85178" y="6231747"/>
            <a:ext cx="8974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Source: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https://www.cpc.ncep.noaa.gov/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http://www.bom.gov.au/climate/enso/#tabs=Pacific-Ocean&amp;pacific=SOI</a:t>
            </a:r>
            <a:r>
              <a:rPr lang="en-US" sz="12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5F83DA-1934-53D8-E7F5-210A645C5207}"/>
              </a:ext>
            </a:extLst>
          </p:cNvPr>
          <p:cNvSpPr txBox="1"/>
          <p:nvPr/>
        </p:nvSpPr>
        <p:spPr>
          <a:xfrm>
            <a:off x="4246179" y="3429000"/>
            <a:ext cx="190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Aug, 2023: </a:t>
            </a:r>
            <a:r>
              <a:rPr lang="en-US" b="1" dirty="0">
                <a:solidFill>
                  <a:srgbClr val="FF0000"/>
                </a:solidFill>
              </a:rPr>
              <a:t>-1.3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98EC46-A46E-D116-343F-6A86ADFDA34F}"/>
              </a:ext>
            </a:extLst>
          </p:cNvPr>
          <p:cNvSpPr txBox="1"/>
          <p:nvPr/>
        </p:nvSpPr>
        <p:spPr>
          <a:xfrm>
            <a:off x="6490137" y="1161268"/>
            <a:ext cx="190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Aug, 2023: </a:t>
            </a:r>
            <a:r>
              <a:rPr lang="en-US" b="1" dirty="0">
                <a:solidFill>
                  <a:srgbClr val="FF0000"/>
                </a:solidFill>
              </a:rPr>
              <a:t>-12.7</a:t>
            </a:r>
          </a:p>
        </p:txBody>
      </p:sp>
    </p:spTree>
    <p:extLst>
      <p:ext uri="{BB962C8B-B14F-4D97-AF65-F5344CB8AC3E}">
        <p14:creationId xmlns:p14="http://schemas.microsoft.com/office/powerpoint/2010/main" val="270717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13025-D2CA-D4B3-F85A-7195B61E8118}"/>
              </a:ext>
            </a:extLst>
          </p:cNvPr>
          <p:cNvSpPr txBox="1"/>
          <p:nvPr/>
        </p:nvSpPr>
        <p:spPr>
          <a:xfrm>
            <a:off x="27126" y="25077"/>
            <a:ext cx="330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Lower-Level Winds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402D8-2276-4754-F1CA-793D8CF88AD5}"/>
              </a:ext>
            </a:extLst>
          </p:cNvPr>
          <p:cNvSpPr txBox="1"/>
          <p:nvPr/>
        </p:nvSpPr>
        <p:spPr>
          <a:xfrm>
            <a:off x="5262" y="5337484"/>
            <a:ext cx="9159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Highlights: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The trade winds observed in the 5-day period ending 18 September were </a:t>
            </a:r>
            <a:r>
              <a:rPr lang="en-US" b="1" u="sng" dirty="0">
                <a:latin typeface="Söhne"/>
              </a:rPr>
              <a:t>N</a:t>
            </a:r>
            <a:r>
              <a:rPr lang="en-US" b="1" i="0" u="sng" dirty="0">
                <a:effectLst/>
                <a:latin typeface="Söhne"/>
              </a:rPr>
              <a:t>ear-Normal in the eastern Pacific, while Weaker than Normal in the western Pacific.</a:t>
            </a:r>
            <a:endParaRPr lang="en-US" b="0" i="0" dirty="0">
              <a:effectLst/>
              <a:latin typeface="Söhne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In the tropical Pacific region, </a:t>
            </a:r>
            <a:r>
              <a:rPr lang="en-US" b="1" i="0" dirty="0">
                <a:solidFill>
                  <a:srgbClr val="FF0000"/>
                </a:solidFill>
                <a:effectLst/>
                <a:latin typeface="Söhne"/>
              </a:rPr>
              <a:t>El Niño events 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typically lead to a sustained weakening or even a reversal of trade winds.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E3920A-1C67-B2A4-3A61-6119AD675FE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3" y="787020"/>
            <a:ext cx="868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7586</TotalTime>
  <Words>966</Words>
  <Application>Microsoft Macintosh PowerPoint</Application>
  <PresentationFormat>On-screen Show (4:3)</PresentationFormat>
  <Paragraphs>149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Courier New</vt:lpstr>
      <vt:lpstr>Söhne</vt:lpstr>
      <vt:lpstr>Times New Roman</vt:lpstr>
      <vt:lpstr>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Azhar Ehsan</cp:lastModifiedBy>
  <cp:revision>578</cp:revision>
  <dcterms:created xsi:type="dcterms:W3CDTF">2013-01-27T09:14:16Z</dcterms:created>
  <dcterms:modified xsi:type="dcterms:W3CDTF">2023-09-21T14:19:45Z</dcterms:modified>
  <cp:category/>
</cp:coreProperties>
</file>