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259" r:id="rId3"/>
    <p:sldId id="334" r:id="rId4"/>
    <p:sldId id="257" r:id="rId5"/>
    <p:sldId id="261" r:id="rId6"/>
    <p:sldId id="260" r:id="rId7"/>
    <p:sldId id="319" r:id="rId8"/>
    <p:sldId id="320" r:id="rId9"/>
    <p:sldId id="4029" r:id="rId10"/>
    <p:sldId id="262" r:id="rId11"/>
    <p:sldId id="264" r:id="rId12"/>
    <p:sldId id="263" r:id="rId13"/>
    <p:sldId id="267" r:id="rId14"/>
    <p:sldId id="270" r:id="rId15"/>
    <p:sldId id="271" r:id="rId16"/>
    <p:sldId id="272" r:id="rId17"/>
    <p:sldId id="273" r:id="rId18"/>
    <p:sldId id="331" r:id="rId19"/>
    <p:sldId id="335" r:id="rId20"/>
    <p:sldId id="336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18" r:id="rId30"/>
    <p:sldId id="256" r:id="rId31"/>
    <p:sldId id="339" r:id="rId32"/>
    <p:sldId id="4011" r:id="rId33"/>
    <p:sldId id="4027" r:id="rId34"/>
    <p:sldId id="4019" r:id="rId35"/>
    <p:sldId id="291" r:id="rId36"/>
    <p:sldId id="4021" r:id="rId37"/>
    <p:sldId id="4024" r:id="rId38"/>
    <p:sldId id="4028" r:id="rId39"/>
    <p:sldId id="306" r:id="rId40"/>
    <p:sldId id="258" r:id="rId4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/>
    <p:restoredTop sz="94714"/>
  </p:normalViewPr>
  <p:slideViewPr>
    <p:cSldViewPr snapToGrid="0" snapToObjects="1">
      <p:cViewPr varScale="1">
        <p:scale>
          <a:sx n="134" d="100"/>
          <a:sy n="134" d="100"/>
        </p:scale>
        <p:origin x="912" y="17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935817"/>
            <a:ext cx="8239125" cy="3894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04903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633413" y="148167"/>
            <a:ext cx="7877175" cy="952500"/>
          </a:xfrm>
          <a:prstGeom prst="rect">
            <a:avLst/>
          </a:prstGeom>
        </p:spPr>
        <p:txBody>
          <a:bodyPr anchor="ctr"/>
          <a:lstStyle>
            <a:lvl1pPr algn="ctr" defTabSz="309563">
              <a:lnSpc>
                <a:spcPct val="100000"/>
              </a:lnSpc>
              <a:defRPr sz="4200" b="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1312333"/>
            <a:ext cx="7877175" cy="3873500"/>
          </a:xfrm>
          <a:prstGeom prst="rect">
            <a:avLst/>
          </a:prstGeom>
        </p:spPr>
        <p:txBody>
          <a:bodyPr anchor="ctr"/>
          <a:lstStyle>
            <a:lvl1pPr marL="238125" indent="-238125" defTabSz="309563">
              <a:lnSpc>
                <a:spcPct val="100000"/>
              </a:lnSpc>
              <a:spcBef>
                <a:spcPts val="2213"/>
              </a:spcBef>
              <a:buSzPct val="125000"/>
            </a:lvl1pPr>
            <a:lvl2pPr marL="476250" indent="-238125" defTabSz="309563">
              <a:lnSpc>
                <a:spcPct val="100000"/>
              </a:lnSpc>
              <a:spcBef>
                <a:spcPts val="2213"/>
              </a:spcBef>
              <a:buSzPct val="125000"/>
            </a:lvl2pPr>
            <a:lvl3pPr marL="714375" indent="-238125" defTabSz="309563">
              <a:lnSpc>
                <a:spcPct val="100000"/>
              </a:lnSpc>
              <a:spcBef>
                <a:spcPts val="2213"/>
              </a:spcBef>
              <a:buSzPct val="125000"/>
            </a:lvl3pPr>
            <a:lvl4pPr marL="952500" indent="-238125" defTabSz="309563">
              <a:lnSpc>
                <a:spcPct val="100000"/>
              </a:lnSpc>
              <a:spcBef>
                <a:spcPts val="2213"/>
              </a:spcBef>
              <a:buSzPct val="125000"/>
            </a:lvl4pPr>
            <a:lvl5pPr marL="1190625" indent="-238125" defTabSz="309563">
              <a:lnSpc>
                <a:spcPct val="100000"/>
              </a:lnSpc>
              <a:spcBef>
                <a:spcPts val="2213"/>
              </a:spcBef>
              <a:buSzPct val="12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5450417"/>
            <a:ext cx="169964" cy="192108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1934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33413" y="148167"/>
            <a:ext cx="7877175" cy="952500"/>
          </a:xfrm>
          <a:prstGeom prst="rect">
            <a:avLst/>
          </a:prstGeom>
        </p:spPr>
        <p:txBody>
          <a:bodyPr anchor="ctr"/>
          <a:lstStyle>
            <a:lvl1pPr algn="ctr" defTabSz="309563">
              <a:lnSpc>
                <a:spcPct val="100000"/>
              </a:lnSpc>
              <a:defRPr sz="4200" b="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5450417"/>
            <a:ext cx="169964" cy="192108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108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climate/enso/#tabs=Indian-Ocean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ntonioguterres/status/1564556094680227841?ref_src=twsrc%5Etfw%7Ctwcamp%5Etweetembed%7Ctwterm%5E1564556094680227841%7Ctwgr%5E%7Ctwcon%5Es1_c10&amp;ref_url=https%3A%2F%2Fnews.un.org%2Fen%2Fstory%2F2022%2F08%2F112575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RI’s Global Real-time Seasonal Forecasts"/>
          <p:cNvSpPr txBox="1">
            <a:spLocks noGrp="1"/>
          </p:cNvSpPr>
          <p:nvPr>
            <p:ph type="title"/>
          </p:nvPr>
        </p:nvSpPr>
        <p:spPr>
          <a:xfrm>
            <a:off x="296125" y="-19050"/>
            <a:ext cx="8239125" cy="782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/>
              <a:t>IRI’s Global Real-time Seasonal Forecasts</a:t>
            </a:r>
          </a:p>
        </p:txBody>
      </p:sp>
      <p:sp>
        <p:nvSpPr>
          <p:cNvPr id="178" name="Of Precipitation and Temperature have been issued by IRI every month continuously since Sep 1997!"/>
          <p:cNvSpPr txBox="1">
            <a:spLocks noGrp="1"/>
          </p:cNvSpPr>
          <p:nvPr>
            <p:ph type="body" idx="21"/>
          </p:nvPr>
        </p:nvSpPr>
        <p:spPr>
          <a:xfrm>
            <a:off x="300919" y="687823"/>
            <a:ext cx="8831641" cy="4476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40000" lnSpcReduction="20000"/>
          </a:bodyPr>
          <a:lstStyle>
            <a:lvl1pPr defTabSz="577850">
              <a:defRPr sz="3850"/>
            </a:lvl1pPr>
          </a:lstStyle>
          <a:p>
            <a:r>
              <a:rPr dirty="0"/>
              <a:t>Of Precipitation and Temperature have been issued by IRI every month continuously since Sep 1997!</a:t>
            </a:r>
          </a:p>
        </p:txBody>
      </p:sp>
      <p:pic>
        <p:nvPicPr>
          <p:cNvPr id="179" name="Screen Shot 2022-07-18 at 16.57.50.png" descr="Screen Shot 2022-07-18 at 16.57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9" y="1208260"/>
            <a:ext cx="3195271" cy="4054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21_IRI_CCS_Blue.pdf" descr="21_IRI_CCS_Blu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83" y="5030383"/>
            <a:ext cx="1634581" cy="3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22-09-14 at 19.19.40.png" descr="Screen Shot 2022-09-14 at 19.19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188" y="1411192"/>
            <a:ext cx="3455014" cy="386148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ive synthesis, correction and tailoring of multiple forecast ensembles."/>
          <p:cNvSpPr txBox="1"/>
          <p:nvPr/>
        </p:nvSpPr>
        <p:spPr>
          <a:xfrm>
            <a:off x="7292700" y="1820662"/>
            <a:ext cx="1671608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6000"/>
            </a:lvl1pPr>
          </a:lstStyle>
          <a:p>
            <a:r>
              <a:rPr sz="2250"/>
              <a:t>Objective synthesis, correction and tailoring of multiple forecast ensembles.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495300"/>
            <a:ext cx="8086725" cy="4791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21728" cy="5334000"/>
          </a:xfrm>
          <a:prstGeom prst="rect">
            <a:avLst/>
          </a:prstGeom>
        </p:spPr>
      </p:pic>
      <p:pic>
        <p:nvPicPr>
          <p:cNvPr id="3" name="Picture 2" descr="TAO_5Day_EQ_xz_Anom_Comp.gif">
            <a:extLst>
              <a:ext uri="{FF2B5EF4-FFF2-40B4-BE49-F238E27FC236}">
                <a16:creationId xmlns:a16="http://schemas.microsoft.com/office/drawing/2014/main" id="{BF50528E-C3C6-E3BE-BB14-8F9542B1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"/>
            <a:ext cx="4266110" cy="5334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F67A26-5C77-B211-8C4B-2A9622E6D610}"/>
              </a:ext>
            </a:extLst>
          </p:cNvPr>
          <p:cNvCxnSpPr/>
          <p:nvPr/>
        </p:nvCxnSpPr>
        <p:spPr>
          <a:xfrm>
            <a:off x="4029075" y="2571750"/>
            <a:ext cx="1123950" cy="70485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/>
          </p:cNvPicPr>
          <p:nvPr/>
        </p:nvPicPr>
        <p:blipFill rotWithShape="1">
          <a:blip r:embed="rId2"/>
          <a:srcRect l="6213" t="5600" r="10162" b="59800"/>
          <a:stretch/>
        </p:blipFill>
        <p:spPr>
          <a:xfrm>
            <a:off x="1066798" y="4572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6675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1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0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E1F41F-C8D9-CCE8-7C74-DD0807D4C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782492" cy="29432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CAAD2-C19E-779A-7FD6-C25AF5251513}"/>
              </a:ext>
            </a:extLst>
          </p:cNvPr>
          <p:cNvGrpSpPr/>
          <p:nvPr/>
        </p:nvGrpSpPr>
        <p:grpSpPr>
          <a:xfrm>
            <a:off x="200025" y="3143250"/>
            <a:ext cx="8339137" cy="2288012"/>
            <a:chOff x="381000" y="3248025"/>
            <a:chExt cx="8339137" cy="22880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5CC380-A51D-36ED-FE34-E6756A6D242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250037"/>
              <a:ext cx="4114800" cy="2286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1A225-036E-4624-4951-5FD2F976208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5337" y="3248025"/>
              <a:ext cx="4114800" cy="2286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EB749C-88F3-6850-8871-3010385795D3}"/>
              </a:ext>
            </a:extLst>
          </p:cNvPr>
          <p:cNvSpPr txBox="1"/>
          <p:nvPr/>
        </p:nvSpPr>
        <p:spPr>
          <a:xfrm>
            <a:off x="142875" y="152400"/>
            <a:ext cx="268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IRI’s ENSO Forecast</a:t>
            </a:r>
          </a:p>
        </p:txBody>
      </p:sp>
    </p:spTree>
    <p:extLst>
      <p:ext uri="{BB962C8B-B14F-4D97-AF65-F5344CB8AC3E}">
        <p14:creationId xmlns:p14="http://schemas.microsoft.com/office/powerpoint/2010/main" val="2904039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MME Models used in IRI MME"/>
          <p:cNvSpPr txBox="1">
            <a:spLocks noGrp="1"/>
          </p:cNvSpPr>
          <p:nvPr>
            <p:ph type="title"/>
          </p:nvPr>
        </p:nvSpPr>
        <p:spPr>
          <a:xfrm>
            <a:off x="633413" y="52283"/>
            <a:ext cx="7877175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2800" dirty="0"/>
              <a:t>NMME Models used in IRI MME</a:t>
            </a:r>
            <a:r>
              <a:rPr lang="en-US" sz="2800" dirty="0"/>
              <a:t> (</a:t>
            </a:r>
            <a:r>
              <a:rPr lang="en-US" sz="2800" dirty="0" err="1"/>
              <a:t>Prcp</a:t>
            </a:r>
            <a:r>
              <a:rPr lang="en-US" sz="2800" dirty="0"/>
              <a:t> &amp; Temp.)</a:t>
            </a:r>
            <a:endParaRPr sz="2800" dirty="0"/>
          </a:p>
        </p:txBody>
      </p:sp>
      <p:sp>
        <p:nvSpPr>
          <p:cNvPr id="191" name="NCEP-CFSv2…"/>
          <p:cNvSpPr txBox="1">
            <a:spLocks noGrp="1"/>
          </p:cNvSpPr>
          <p:nvPr>
            <p:ph type="body" sz="half" idx="1"/>
          </p:nvPr>
        </p:nvSpPr>
        <p:spPr>
          <a:xfrm>
            <a:off x="5352577" y="1236504"/>
            <a:ext cx="3531895" cy="295852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750"/>
              </a:spcBef>
            </a:pPr>
            <a:r>
              <a:rPr dirty="0"/>
              <a:t>NCEP-CFSv2</a:t>
            </a:r>
          </a:p>
          <a:p>
            <a:pPr>
              <a:spcBef>
                <a:spcPts val="750"/>
              </a:spcBef>
            </a:pPr>
            <a:r>
              <a:rPr dirty="0"/>
              <a:t>CanSIPS-IC3</a:t>
            </a:r>
          </a:p>
          <a:p>
            <a:pPr>
              <a:spcBef>
                <a:spcPts val="750"/>
              </a:spcBef>
            </a:pPr>
            <a:r>
              <a:rPr dirty="0"/>
              <a:t>COLA-RSMAS-CCSM4</a:t>
            </a:r>
          </a:p>
          <a:p>
            <a:pPr>
              <a:spcBef>
                <a:spcPts val="750"/>
              </a:spcBef>
            </a:pPr>
            <a:r>
              <a:rPr dirty="0"/>
              <a:t>GFDL-SPEAR</a:t>
            </a:r>
          </a:p>
          <a:p>
            <a:pPr>
              <a:spcBef>
                <a:spcPts val="750"/>
              </a:spcBef>
            </a:pPr>
            <a:r>
              <a:rPr dirty="0"/>
              <a:t>NASA-GEOSS2S</a:t>
            </a:r>
          </a:p>
        </p:txBody>
      </p:sp>
      <p:pic>
        <p:nvPicPr>
          <p:cNvPr id="192" name="Screen Shot 2019-05-25 at 9.59.41 PM.png" descr="Screen Shot 2019-05-25 at 9.5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1" y="1082458"/>
            <a:ext cx="4460832" cy="379484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vailable on 8th of each month"/>
          <p:cNvSpPr txBox="1"/>
          <p:nvPr/>
        </p:nvSpPr>
        <p:spPr>
          <a:xfrm>
            <a:off x="5492473" y="4415757"/>
            <a:ext cx="1905971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rPr sz="1125"/>
              <a:t>Available on 8th of each month</a:t>
            </a:r>
          </a:p>
        </p:txBody>
      </p:sp>
      <p:pic>
        <p:nvPicPr>
          <p:cNvPr id="2" name="Picture 1" descr="IRI_Small_Graphic.png">
            <a:extLst>
              <a:ext uri="{FF2B5EF4-FFF2-40B4-BE49-F238E27FC236}">
                <a16:creationId xmlns:a16="http://schemas.microsoft.com/office/drawing/2014/main" id="{0B72B4E7-6801-292A-3009-4C45EC26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45" y="4637076"/>
            <a:ext cx="1309132" cy="981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8B112F-6486-EA89-E5C0-0E6EF18CD1EB}"/>
              </a:ext>
            </a:extLst>
          </p:cNvPr>
          <p:cNvSpPr txBox="1">
            <a:spLocks/>
          </p:cNvSpPr>
          <p:nvPr/>
        </p:nvSpPr>
        <p:spPr>
          <a:xfrm>
            <a:off x="4037445" y="5359459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F640B-4E4D-9953-843B-0AB46AB00AA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90" r="1"/>
          <a:stretch/>
        </p:blipFill>
        <p:spPr>
          <a:xfrm>
            <a:off x="64773" y="602029"/>
            <a:ext cx="4572000" cy="4114800"/>
          </a:xfrm>
          <a:prstGeom prst="rect">
            <a:avLst/>
          </a:prstGeom>
        </p:spPr>
      </p:pic>
      <p:sp>
        <p:nvSpPr>
          <p:cNvPr id="2" name="Global Real-time Seasonal Climate Forecasts">
            <a:extLst>
              <a:ext uri="{FF2B5EF4-FFF2-40B4-BE49-F238E27FC236}">
                <a16:creationId xmlns:a16="http://schemas.microsoft.com/office/drawing/2014/main" id="{3ADB8E36-F8CB-A1C7-177D-9759CDE56C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125" y="-11925"/>
            <a:ext cx="8239125" cy="53743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365188">
              <a:defRPr sz="8245" spc="-164"/>
            </a:lvl1pPr>
          </a:lstStyle>
          <a:p>
            <a:r>
              <a:rPr sz="2800" dirty="0"/>
              <a:t>Real-time </a:t>
            </a:r>
            <a:r>
              <a:rPr lang="en-US" sz="2800" dirty="0"/>
              <a:t>ENSO Forecast </a:t>
            </a:r>
            <a:r>
              <a:rPr lang="en-US" sz="2800" dirty="0">
                <a:solidFill>
                  <a:srgbClr val="00B0F0"/>
                </a:solidFill>
              </a:rPr>
              <a:t>(Issued by IRI every month since Feb, 2002)</a:t>
            </a:r>
            <a:endParaRPr sz="2800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41A83-C800-4D55-01A4-2AFBACC858E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647700"/>
            <a:ext cx="4572000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FF1195-0179-3A41-7398-80E80790EC9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6" y="603625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ultimodel Seasonal Forecast Calibration Method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20065">
              <a:defRPr sz="7056"/>
            </a:lvl1pPr>
          </a:lstStyle>
          <a:p>
            <a:r>
              <a:rPr sz="3200" dirty="0"/>
              <a:t>Multimodel Seasonal Forecast Calibration Methodology</a:t>
            </a:r>
          </a:p>
        </p:txBody>
      </p:sp>
      <p:pic>
        <p:nvPicPr>
          <p:cNvPr id="200" name="Screen Shot 2019-05-25 at 9.49.06 PM.png" descr="Screen Shot 2019-05-25 at 9.49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60" y="1546185"/>
            <a:ext cx="7570460" cy="300837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IRI MME forecasts are released on the 15th of each month."/>
          <p:cNvSpPr txBox="1"/>
          <p:nvPr/>
        </p:nvSpPr>
        <p:spPr>
          <a:xfrm>
            <a:off x="1166821" y="4432261"/>
            <a:ext cx="3582712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rPr sz="1125"/>
              <a:t>IRI MME forecasts are released on the 15th of each month. </a:t>
            </a:r>
          </a:p>
        </p:txBody>
      </p:sp>
      <p:pic>
        <p:nvPicPr>
          <p:cNvPr id="2" name="Picture 1" descr="IRI_Small_Graphic.png">
            <a:extLst>
              <a:ext uri="{FF2B5EF4-FFF2-40B4-BE49-F238E27FC236}">
                <a16:creationId xmlns:a16="http://schemas.microsoft.com/office/drawing/2014/main" id="{6BF588B2-5BB1-F7A3-715F-614DF57C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70" y="4646601"/>
            <a:ext cx="1309132" cy="981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595B70-6D8A-E7D8-1A9A-861ED2D37AF8}"/>
              </a:ext>
            </a:extLst>
          </p:cNvPr>
          <p:cNvSpPr txBox="1">
            <a:spLocks/>
          </p:cNvSpPr>
          <p:nvPr/>
        </p:nvSpPr>
        <p:spPr>
          <a:xfrm>
            <a:off x="4046970" y="53689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2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092816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9DBC4D-9E68-8AD6-33F4-01F8D64E4AFA}"/>
              </a:ext>
            </a:extLst>
          </p:cNvPr>
          <p:cNvGrpSpPr/>
          <p:nvPr/>
        </p:nvGrpSpPr>
        <p:grpSpPr>
          <a:xfrm>
            <a:off x="2286000" y="1428750"/>
            <a:ext cx="3714750" cy="2019300"/>
            <a:chOff x="2286000" y="1428750"/>
            <a:chExt cx="3714750" cy="20193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603D89-93C1-A364-2229-F36FEAA5FAFF}"/>
                </a:ext>
              </a:extLst>
            </p:cNvPr>
            <p:cNvSpPr/>
            <p:nvPr/>
          </p:nvSpPr>
          <p:spPr>
            <a:xfrm>
              <a:off x="2286000" y="1552575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7F0989B-17EB-FAA6-5206-A01D40A52376}"/>
                </a:ext>
              </a:extLst>
            </p:cNvPr>
            <p:cNvSpPr/>
            <p:nvPr/>
          </p:nvSpPr>
          <p:spPr>
            <a:xfrm>
              <a:off x="2876550" y="2828925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C284B6A-FA43-7E8F-DDA9-86536292D303}"/>
                </a:ext>
              </a:extLst>
            </p:cNvPr>
            <p:cNvSpPr/>
            <p:nvPr/>
          </p:nvSpPr>
          <p:spPr>
            <a:xfrm>
              <a:off x="5076825" y="1428750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9F438A-03C4-7453-4A1A-6777B1FDBD20}"/>
                </a:ext>
              </a:extLst>
            </p:cNvPr>
            <p:cNvSpPr/>
            <p:nvPr/>
          </p:nvSpPr>
          <p:spPr>
            <a:xfrm>
              <a:off x="4914900" y="2209800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2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2304815" y="169333"/>
            <a:ext cx="45343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85" y="651461"/>
            <a:ext cx="7302500" cy="44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00" b="1" dirty="0">
                <a:solidFill>
                  <a:srgbClr val="00B0F0"/>
                </a:solidFill>
                <a:latin typeface="Trebuchet MS" panose="020B0703020202090204" pitchFamily="34" charset="0"/>
              </a:rPr>
              <a:t>La Niña ongoing, </a:t>
            </a:r>
            <a:endParaRPr lang="en-US" altLang="en-US" sz="1500" b="1" dirty="0">
              <a:solidFill>
                <a:srgbClr val="00B0F0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  <a:cs typeface="Arial" panose="020B0604020202020204" pitchFamily="34" charset="0"/>
              </a:rPr>
              <a:t>Oceanic and Atmospheric conditions strengthening in the </a:t>
            </a:r>
            <a:r>
              <a:rPr lang="en-US" altLang="en-US" sz="1500" dirty="0" err="1">
                <a:latin typeface="Trebuchet MS" panose="020B0703020202090204" pitchFamily="34" charset="0"/>
                <a:cs typeface="Arial" panose="020B0604020202020204" pitchFamily="34" charset="0"/>
              </a:rPr>
              <a:t>favour</a:t>
            </a:r>
            <a:r>
              <a:rPr lang="en-US" altLang="en-US" sz="1500" dirty="0">
                <a:latin typeface="Trebuchet MS" panose="020B0703020202090204" pitchFamily="34" charset="0"/>
                <a:cs typeface="Arial" panose="020B0604020202020204" pitchFamily="34" charset="0"/>
              </a:rPr>
              <a:t> of La Nina; e.g.,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500" dirty="0">
                <a:solidFill>
                  <a:srgbClr val="00B0F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Sea surface temperatures (SSTs) are below average across the central equatorial Pacific Ocean. 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500" dirty="0">
                <a:solidFill>
                  <a:srgbClr val="00B0F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SOI is positive (ticked up), stronger than average trade winds, reduced cloudiness over central Pacific (west of Date-line).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</a:rPr>
              <a:t>La Niña is favored to continue with high chances during next two seasons with </a:t>
            </a:r>
            <a:r>
              <a:rPr lang="en-US" altLang="en-US" sz="1500" b="1" dirty="0">
                <a:solidFill>
                  <a:srgbClr val="00B0F0"/>
                </a:solidFill>
                <a:latin typeface="Trebuchet MS" panose="020B0703020202090204" pitchFamily="34" charset="0"/>
              </a:rPr>
              <a:t>probabilities greater than 70%. </a:t>
            </a:r>
            <a:r>
              <a:rPr lang="en-US" altLang="en-US" sz="1500" dirty="0">
                <a:latin typeface="Trebuchet MS" panose="020B0703020202090204" pitchFamily="34" charset="0"/>
              </a:rPr>
              <a:t>Moving forward probabilities for La Niña to continue till next boreal winter is 59%. </a:t>
            </a:r>
            <a:r>
              <a:rPr lang="en-US" altLang="en-US" sz="1500" b="1" u="sng" dirty="0">
                <a:solidFill>
                  <a:srgbClr val="00B0F0"/>
                </a:solidFill>
                <a:latin typeface="Trebuchet MS" panose="020B0703020202090204" pitchFamily="34" charset="0"/>
              </a:rPr>
              <a:t>Qualify for a Triple-Dip Event.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</a:rPr>
              <a:t>ENSO-Neutral is most favorable starting from JFM-2023 onward (53%).</a:t>
            </a:r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xfrm>
            <a:off x="25657" y="27224"/>
            <a:ext cx="8571518" cy="148352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51003">
              <a:defRPr sz="4636" b="1" spc="144">
                <a:solidFill>
                  <a:srgbClr val="D996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spc="80" dirty="0">
                <a:solidFill>
                  <a:schemeClr val="accent5">
                    <a:lumOff val="-29866"/>
                  </a:schemeClr>
                </a:solidFill>
              </a:rPr>
              <a:t>IRI ENSO and Seasonal Climate Outlook  </a:t>
            </a:r>
            <a:br>
              <a:rPr sz="2800" spc="80" dirty="0">
                <a:solidFill>
                  <a:schemeClr val="accent5">
                    <a:lumOff val="-29866"/>
                  </a:schemeClr>
                </a:solidFill>
              </a:rPr>
            </a:br>
            <a:r>
              <a:rPr sz="2800" spc="80" dirty="0">
                <a:solidFill>
                  <a:schemeClr val="accent5">
                    <a:lumOff val="-29866"/>
                  </a:schemeClr>
                </a:solidFill>
              </a:rPr>
              <a:t>September 2022</a:t>
            </a:r>
            <a:br>
              <a:rPr lang="en-US" sz="2800" spc="80" dirty="0">
                <a:solidFill>
                  <a:schemeClr val="accent5">
                    <a:lumOff val="-29866"/>
                  </a:schemeClr>
                </a:solidFill>
              </a:rPr>
            </a:br>
            <a:br>
              <a:rPr sz="1100" dirty="0">
                <a:solidFill>
                  <a:schemeClr val="accent5">
                    <a:lumOff val="-29866"/>
                  </a:schemeClr>
                </a:solidFill>
              </a:rPr>
            </a:br>
            <a:r>
              <a:rPr sz="2800" dirty="0">
                <a:solidFill>
                  <a:srgbClr val="FF0000"/>
                </a:solidFill>
              </a:rPr>
              <a:t>First Triple-Dip La Niña of 21</a:t>
            </a:r>
            <a:r>
              <a:rPr sz="2800" baseline="30619" dirty="0">
                <a:solidFill>
                  <a:srgbClr val="FF0000"/>
                </a:solidFill>
              </a:rPr>
              <a:t>st</a:t>
            </a:r>
            <a:r>
              <a:rPr sz="2800" dirty="0">
                <a:solidFill>
                  <a:srgbClr val="FF0000"/>
                </a:solidFill>
              </a:rPr>
              <a:t> Century.</a:t>
            </a:r>
          </a:p>
        </p:txBody>
      </p:sp>
      <p:grpSp>
        <p:nvGrpSpPr>
          <p:cNvPr id="188" name="Group 12"/>
          <p:cNvGrpSpPr/>
          <p:nvPr/>
        </p:nvGrpSpPr>
        <p:grpSpPr>
          <a:xfrm>
            <a:off x="123609" y="1487056"/>
            <a:ext cx="8179594" cy="3884655"/>
            <a:chOff x="0" y="0"/>
            <a:chExt cx="21812249" cy="10359080"/>
          </a:xfrm>
        </p:grpSpPr>
        <p:pic>
          <p:nvPicPr>
            <p:cNvPr id="186" name="Group 8" descr="Group 8"/>
            <p:cNvPicPr>
              <a:picLocks noChangeAspect="1"/>
            </p:cNvPicPr>
            <p:nvPr/>
          </p:nvPicPr>
          <p:blipFill>
            <a:blip r:embed="rId2"/>
            <a:srcRect r="13113" b="10486"/>
            <a:stretch>
              <a:fillRect/>
            </a:stretch>
          </p:blipFill>
          <p:spPr>
            <a:xfrm>
              <a:off x="8383975" y="-1"/>
              <a:ext cx="13428275" cy="10359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icture 11" descr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665157"/>
              <a:ext cx="6583681" cy="1536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FDDCAB-513E-1A3E-BD18-48D36B42B6EF}"/>
              </a:ext>
            </a:extLst>
          </p:cNvPr>
          <p:cNvSpPr txBox="1"/>
          <p:nvPr/>
        </p:nvSpPr>
        <p:spPr>
          <a:xfrm>
            <a:off x="21736" y="3322371"/>
            <a:ext cx="521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Jeffery </a:t>
            </a:r>
            <a:r>
              <a:rPr lang="en-US" sz="1400" b="1" dirty="0" err="1"/>
              <a:t>Turmelle</a:t>
            </a:r>
            <a:r>
              <a:rPr lang="en-US" sz="1400" b="1" dirty="0"/>
              <a:t> and Jing Yuan</a:t>
            </a:r>
            <a:r>
              <a:rPr lang="en-US" sz="1400" dirty="0"/>
              <a:t>: forecast processing and web updates</a:t>
            </a:r>
          </a:p>
          <a:p>
            <a:r>
              <a:rPr lang="en-US" sz="1400" b="1" dirty="0" err="1"/>
              <a:t>Cuihua</a:t>
            </a:r>
            <a:r>
              <a:rPr lang="en-US" sz="1400" b="1" dirty="0"/>
              <a:t> Li</a:t>
            </a:r>
            <a:r>
              <a:rPr lang="en-US" sz="1400" dirty="0"/>
              <a:t>: Draft PowerPoint development</a:t>
            </a:r>
          </a:p>
          <a:p>
            <a:r>
              <a:rPr lang="en-US" sz="1400" b="1" dirty="0"/>
              <a:t>IRI’s Climate Group, led by Dr. Andrew Robertson</a:t>
            </a:r>
            <a:r>
              <a:rPr lang="en-US" sz="1400" dirty="0"/>
              <a:t>: </a:t>
            </a:r>
            <a:br>
              <a:rPr lang="en-US" sz="1400" dirty="0"/>
            </a:br>
            <a:r>
              <a:rPr lang="en-US" sz="1400" dirty="0"/>
              <a:t>Forecast system development, ongoing innovation, and verification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38F6A97-BB91-E4EF-5459-A5BB0BFB48A1}"/>
              </a:ext>
            </a:extLst>
          </p:cNvPr>
          <p:cNvSpPr txBox="1">
            <a:spLocks/>
          </p:cNvSpPr>
          <p:nvPr/>
        </p:nvSpPr>
        <p:spPr>
          <a:xfrm>
            <a:off x="78885" y="1731259"/>
            <a:ext cx="4093065" cy="16401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4000" b="1" dirty="0">
                <a:latin typeface="To"/>
                <a:ea typeface="To"/>
                <a:cs typeface="To"/>
                <a:sym typeface="To"/>
              </a:rPr>
              <a:t>M. </a:t>
            </a:r>
            <a:r>
              <a:rPr lang="en-US" sz="4000" b="1" dirty="0" err="1">
                <a:latin typeface="To"/>
                <a:ea typeface="To"/>
                <a:cs typeface="To"/>
                <a:sym typeface="To"/>
              </a:rPr>
              <a:t>Azhar</a:t>
            </a:r>
            <a:r>
              <a:rPr lang="en-US" sz="4000" b="1" dirty="0">
                <a:latin typeface="To"/>
                <a:ea typeface="To"/>
                <a:cs typeface="To"/>
                <a:sym typeface="To"/>
              </a:rPr>
              <a:t> Ehsan</a:t>
            </a:r>
          </a:p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3570" b="1" dirty="0">
                <a:latin typeface="To"/>
                <a:ea typeface="To"/>
                <a:cs typeface="To"/>
                <a:sym typeface="To"/>
              </a:rPr>
              <a:t> </a:t>
            </a:r>
            <a:r>
              <a:rPr lang="en-US" sz="1700" b="1" dirty="0">
                <a:latin typeface="To"/>
                <a:ea typeface="To"/>
                <a:cs typeface="To"/>
                <a:sym typeface="To"/>
              </a:rPr>
              <a:t>(</a:t>
            </a:r>
            <a:r>
              <a:rPr lang="en-US" sz="1700" b="1" dirty="0" err="1">
                <a:latin typeface="To"/>
                <a:ea typeface="To"/>
                <a:cs typeface="To"/>
                <a:sym typeface="To"/>
              </a:rPr>
              <a:t>azhar@iri.columbia.edu</a:t>
            </a:r>
            <a:r>
              <a:rPr lang="en-US" sz="1700" b="1" dirty="0">
                <a:latin typeface="To"/>
                <a:ea typeface="To"/>
                <a:cs typeface="To"/>
                <a:sym typeface="To"/>
              </a:rPr>
              <a:t>)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latin typeface="To"/>
                <a:ea typeface="To"/>
                <a:cs typeface="To"/>
                <a:sym typeface="To"/>
              </a:rPr>
              <a:t>Associate Research Scientist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latin typeface="To"/>
                <a:ea typeface="To"/>
                <a:cs typeface="To"/>
                <a:sym typeface="To"/>
              </a:rPr>
              <a:t>IRI ENSO and Climate Forecast Lead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3" y="1544596"/>
            <a:ext cx="5146588" cy="3884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Sep. 15, 2022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7623" y="1606615"/>
            <a:ext cx="306486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18-11-28 at 2.43.07 PM.png" descr="Screen Shot 2018-11-28 at 2.43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0" y="331075"/>
            <a:ext cx="6629645" cy="503939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We use three NOAA models initialized every Wednesday…"/>
          <p:cNvSpPr txBox="1"/>
          <p:nvPr/>
        </p:nvSpPr>
        <p:spPr>
          <a:xfrm>
            <a:off x="6989964" y="969683"/>
            <a:ext cx="2081636" cy="32701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We use three NOAA models initialized every Wednesday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NCEP CFSv2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EMC GEFS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ESRL FIMr1p1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Calibrated probabilistic forecasts are issued every Friday for weekly and biweekly averages of </a:t>
            </a:r>
            <a:r>
              <a:rPr sz="15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precip</a:t>
            </a: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. and temperature up to 4 weeks ahead.</a:t>
            </a:r>
          </a:p>
        </p:txBody>
      </p:sp>
      <p:pic>
        <p:nvPicPr>
          <p:cNvPr id="209" name="21_IRI_CCS_Blue.pdf" descr="21_IRI_CCS_Blu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83" y="5030384"/>
            <a:ext cx="1634581" cy="340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53991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503209" y="4040614"/>
            <a:ext cx="8425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present in eastern and central Pacific and getting stronger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West Pacific warm anomalies retracted and gets stronger as compared to last month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SST anomalies are present sub-tropical pacific and North Atlantic Ocean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EEB7-FC50-E975-45D9-3245C7E9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14668"/>
            <a:ext cx="7353300" cy="2981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06327-A00E-35EB-6357-748939F4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98" y="1014668"/>
            <a:ext cx="7211909" cy="30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3112153" y="4916504"/>
            <a:ext cx="33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in-active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54BA1-3397-61C9-0387-3F758E82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19" y="1138713"/>
            <a:ext cx="3437595" cy="36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0763C38F-7903-CB88-F9F3-A5C4437361D0}"/>
              </a:ext>
            </a:extLst>
          </p:cNvPr>
          <p:cNvSpPr/>
          <p:nvPr/>
        </p:nvSpPr>
        <p:spPr>
          <a:xfrm rot="11389051">
            <a:off x="782252" y="2591429"/>
            <a:ext cx="673753" cy="275688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183EE64E-AE47-86FA-E8F1-A6A6436F28EC}"/>
              </a:ext>
            </a:extLst>
          </p:cNvPr>
          <p:cNvSpPr/>
          <p:nvPr/>
        </p:nvSpPr>
        <p:spPr>
          <a:xfrm rot="11720457">
            <a:off x="4725805" y="3157423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8313BA30-25BC-B613-B8BD-E70E372C8172}"/>
              </a:ext>
            </a:extLst>
          </p:cNvPr>
          <p:cNvSpPr/>
          <p:nvPr/>
        </p:nvSpPr>
        <p:spPr>
          <a:xfrm rot="10428759">
            <a:off x="5553708" y="2923883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209E751B-DC40-4B6D-7799-01610BE847FF}"/>
              </a:ext>
            </a:extLst>
          </p:cNvPr>
          <p:cNvSpPr/>
          <p:nvPr/>
        </p:nvSpPr>
        <p:spPr>
          <a:xfrm rot="11735799">
            <a:off x="5325103" y="3371819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7265681A-05F1-A088-915E-2172867D9B18}"/>
              </a:ext>
            </a:extLst>
          </p:cNvPr>
          <p:cNvSpPr/>
          <p:nvPr/>
        </p:nvSpPr>
        <p:spPr>
          <a:xfrm rot="12028085">
            <a:off x="6389473" y="2798962"/>
            <a:ext cx="498896" cy="330984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64AFCF90-DD2E-BF2B-D04A-EC940D43DC81}"/>
              </a:ext>
            </a:extLst>
          </p:cNvPr>
          <p:cNvSpPr/>
          <p:nvPr/>
        </p:nvSpPr>
        <p:spPr>
          <a:xfrm rot="12028085">
            <a:off x="7572089" y="2879363"/>
            <a:ext cx="498896" cy="330984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93702573-FE93-7450-88F0-5F971A0A3FF0}"/>
              </a:ext>
            </a:extLst>
          </p:cNvPr>
          <p:cNvSpPr/>
          <p:nvPr/>
        </p:nvSpPr>
        <p:spPr>
          <a:xfrm rot="11389051">
            <a:off x="772734" y="3782552"/>
            <a:ext cx="673753" cy="236546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85115-C82E-40FB-04C3-5644687FE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86" r="6202"/>
          <a:stretch/>
        </p:blipFill>
        <p:spPr>
          <a:xfrm>
            <a:off x="177717" y="778189"/>
            <a:ext cx="8989084" cy="3725726"/>
          </a:xfrm>
          <a:prstGeom prst="rect">
            <a:avLst/>
          </a:prstGeom>
        </p:spPr>
      </p:pic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7987684" y="2405946"/>
            <a:ext cx="929087" cy="558508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Donut 32">
            <a:extLst>
              <a:ext uri="{FF2B5EF4-FFF2-40B4-BE49-F238E27FC236}">
                <a16:creationId xmlns:a16="http://schemas.microsoft.com/office/drawing/2014/main" id="{B55BF405-EB0C-876D-0593-49D403024080}"/>
              </a:ext>
            </a:extLst>
          </p:cNvPr>
          <p:cNvSpPr/>
          <p:nvPr/>
        </p:nvSpPr>
        <p:spPr>
          <a:xfrm rot="11812475">
            <a:off x="1809693" y="2263116"/>
            <a:ext cx="1565281" cy="557790"/>
          </a:xfrm>
          <a:prstGeom prst="donut">
            <a:avLst>
              <a:gd name="adj" fmla="val 63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70302-F41E-1F1C-C297-8B62CD1776B9}"/>
              </a:ext>
            </a:extLst>
          </p:cNvPr>
          <p:cNvGrpSpPr/>
          <p:nvPr/>
        </p:nvGrpSpPr>
        <p:grpSpPr>
          <a:xfrm>
            <a:off x="635436" y="4568444"/>
            <a:ext cx="7263527" cy="771409"/>
            <a:chOff x="2309262" y="5365117"/>
            <a:chExt cx="9684704" cy="10285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569C6F-6050-9068-4667-0C42BD66870E}"/>
                </a:ext>
              </a:extLst>
            </p:cNvPr>
            <p:cNvSpPr txBox="1"/>
            <p:nvPr/>
          </p:nvSpPr>
          <p:spPr>
            <a:xfrm>
              <a:off x="2387849" y="5365117"/>
              <a:ext cx="74020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Northward propagation of convection is observed over Indian subcontinent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9F77D9-C9B2-AF14-A991-720111545D86}"/>
                </a:ext>
              </a:extLst>
            </p:cNvPr>
            <p:cNvSpPr txBox="1"/>
            <p:nvPr/>
          </p:nvSpPr>
          <p:spPr>
            <a:xfrm>
              <a:off x="2400458" y="5660963"/>
              <a:ext cx="54826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Convective clouds band observed in Maritime continent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4279E4-26C5-0E49-CBED-A37B2CB6D2AB}"/>
                </a:ext>
              </a:extLst>
            </p:cNvPr>
            <p:cNvSpPr txBox="1"/>
            <p:nvPr/>
          </p:nvSpPr>
          <p:spPr>
            <a:xfrm>
              <a:off x="2309262" y="5993553"/>
              <a:ext cx="96847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 Cloudiness is observed in the north American Monsoon region and south-to-northeast United States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8CC53BE-4420-A146-0385-E4A9B5890D0A}"/>
              </a:ext>
            </a:extLst>
          </p:cNvPr>
          <p:cNvSpPr txBox="1"/>
          <p:nvPr/>
        </p:nvSpPr>
        <p:spPr>
          <a:xfrm>
            <a:off x="1647472" y="3785032"/>
            <a:ext cx="12144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Source: windy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913337" y="1270320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13613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13A26-74F3-806F-A09E-A2B1FA8C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86" y="1254420"/>
            <a:ext cx="4505792" cy="4433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5998743" y="1855266"/>
            <a:ext cx="3122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weak and expected to be remain weak over next two weeks</a:t>
            </a:r>
          </a:p>
        </p:txBody>
      </p:sp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5" y="56323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 &amp;4)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12CC0-761B-0940-A653-F218FD8C04E5}"/>
              </a:ext>
            </a:extLst>
          </p:cNvPr>
          <p:cNvSpPr txBox="1"/>
          <p:nvPr/>
        </p:nvSpPr>
        <p:spPr>
          <a:xfrm>
            <a:off x="6419504" y="1179289"/>
            <a:ext cx="25593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maritime continent and eastern Australia region</a:t>
            </a:r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46A3A6F2-EE36-7345-8A82-B96BDA51B2D4}"/>
              </a:ext>
            </a:extLst>
          </p:cNvPr>
          <p:cNvSpPr/>
          <p:nvPr/>
        </p:nvSpPr>
        <p:spPr>
          <a:xfrm>
            <a:off x="2166688" y="2473072"/>
            <a:ext cx="967532" cy="564334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743E48FB-D608-BD72-FB0A-EF2A2B177777}"/>
              </a:ext>
            </a:extLst>
          </p:cNvPr>
          <p:cNvSpPr/>
          <p:nvPr/>
        </p:nvSpPr>
        <p:spPr>
          <a:xfrm rot="228673">
            <a:off x="4500463" y="2171802"/>
            <a:ext cx="670595" cy="36609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69BE494F-3DAA-7800-144B-A2E7154B3C36}"/>
              </a:ext>
            </a:extLst>
          </p:cNvPr>
          <p:cNvSpPr/>
          <p:nvPr/>
        </p:nvSpPr>
        <p:spPr>
          <a:xfrm rot="1023724">
            <a:off x="3139505" y="2410374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1346521" y="937875"/>
            <a:ext cx="1844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( 1-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Oct.).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3828816" y="942979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16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9CD73E-9CBA-B5D9-320C-5B9D2B3FB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21"/>
          <a:stretch/>
        </p:blipFill>
        <p:spPr>
          <a:xfrm>
            <a:off x="675745" y="4482172"/>
            <a:ext cx="5666843" cy="648200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952D8C27-B317-DFFA-AEE7-43D686CD21E8}"/>
              </a:ext>
            </a:extLst>
          </p:cNvPr>
          <p:cNvSpPr/>
          <p:nvPr/>
        </p:nvSpPr>
        <p:spPr>
          <a:xfrm>
            <a:off x="5063170" y="2457550"/>
            <a:ext cx="795062" cy="52172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7A192B7F-B9FB-8FDD-1764-E1B66800485C}"/>
              </a:ext>
            </a:extLst>
          </p:cNvPr>
          <p:cNvSpPr/>
          <p:nvPr/>
        </p:nvSpPr>
        <p:spPr>
          <a:xfrm rot="611931">
            <a:off x="3332938" y="2181775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890E23-1876-F414-7615-C8A2EC17A18F}"/>
              </a:ext>
            </a:extLst>
          </p:cNvPr>
          <p:cNvSpPr txBox="1"/>
          <p:nvPr/>
        </p:nvSpPr>
        <p:spPr>
          <a:xfrm>
            <a:off x="6419504" y="2372752"/>
            <a:ext cx="461596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Wet rainfall anomalies are </a:t>
            </a: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    likely in Brazil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E299A0-BA40-5C9B-6A43-903D6DB773DA}"/>
              </a:ext>
            </a:extLst>
          </p:cNvPr>
          <p:cNvSpPr txBox="1"/>
          <p:nvPr/>
        </p:nvSpPr>
        <p:spPr>
          <a:xfrm>
            <a:off x="6445010" y="3098915"/>
            <a:ext cx="2508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Dry rainfall anomalies are likely over equatorial  Pacific Ocean, Mexico, south China and greater horn of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C766C-6593-BDFF-E91E-2B515E3D5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4"/>
          <a:stretch/>
        </p:blipFill>
        <p:spPr>
          <a:xfrm>
            <a:off x="532902" y="1179290"/>
            <a:ext cx="5952530" cy="33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536191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3-4)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32EE9F-15CC-90F9-3C5A-E71EFA9A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3"/>
          <a:stretch/>
        </p:blipFill>
        <p:spPr>
          <a:xfrm>
            <a:off x="376237" y="4590671"/>
            <a:ext cx="6014609" cy="659984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685BC-4179-5473-596F-AE0D0EDE27F4}"/>
              </a:ext>
            </a:extLst>
          </p:cNvPr>
          <p:cNvSpPr txBox="1"/>
          <p:nvPr/>
        </p:nvSpPr>
        <p:spPr>
          <a:xfrm>
            <a:off x="844906" y="960127"/>
            <a:ext cx="17577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(1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 Oct.).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2FD7-F2D1-1A62-610B-DF5AB5557535}"/>
              </a:ext>
            </a:extLst>
          </p:cNvPr>
          <p:cNvSpPr txBox="1"/>
          <p:nvPr/>
        </p:nvSpPr>
        <p:spPr>
          <a:xfrm>
            <a:off x="3073933" y="951388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16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3A3A8-61A0-4519-59A6-1AF66F9C5D69}"/>
              </a:ext>
            </a:extLst>
          </p:cNvPr>
          <p:cNvSpPr txBox="1"/>
          <p:nvPr/>
        </p:nvSpPr>
        <p:spPr>
          <a:xfrm>
            <a:off x="6175968" y="1354268"/>
            <a:ext cx="29844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near surface temperature is likely over parts of Central India and Russia </a:t>
            </a:r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DC9C46-9D2C-3555-223F-1BF6F423F92D}"/>
              </a:ext>
            </a:extLst>
          </p:cNvPr>
          <p:cNvSpPr txBox="1"/>
          <p:nvPr/>
        </p:nvSpPr>
        <p:spPr>
          <a:xfrm>
            <a:off x="6147558" y="2245585"/>
            <a:ext cx="29844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near surface temperature is likely over central  Africa and southern Australia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739F21-5D93-6DB1-537A-3105BEDE3C40}"/>
              </a:ext>
            </a:extLst>
          </p:cNvPr>
          <p:cNvSpPr txBox="1"/>
          <p:nvPr/>
        </p:nvSpPr>
        <p:spPr>
          <a:xfrm>
            <a:off x="6204378" y="3136902"/>
            <a:ext cx="292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NW United states , SW Canada south America, eastern Australia and Maritime Continent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2C872-E4D5-11C0-4CC6-F5D2C985C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"/>
          <a:stretch/>
        </p:blipFill>
        <p:spPr>
          <a:xfrm>
            <a:off x="266930" y="1237125"/>
            <a:ext cx="5880628" cy="33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44206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Precipitation (week 1-4)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2FD7-F2D1-1A62-610B-DF5AB5557535}"/>
              </a:ext>
            </a:extLst>
          </p:cNvPr>
          <p:cNvSpPr txBox="1"/>
          <p:nvPr/>
        </p:nvSpPr>
        <p:spPr>
          <a:xfrm>
            <a:off x="3671636" y="780065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9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CFDCF-F100-6A06-F779-2F0331B39B1D}"/>
              </a:ext>
            </a:extLst>
          </p:cNvPr>
          <p:cNvGrpSpPr/>
          <p:nvPr/>
        </p:nvGrpSpPr>
        <p:grpSpPr>
          <a:xfrm>
            <a:off x="1231397" y="922731"/>
            <a:ext cx="6627419" cy="3959527"/>
            <a:chOff x="268940" y="822639"/>
            <a:chExt cx="8836559" cy="52793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3685BC-4179-5473-596F-AE0D0EDE27F4}"/>
                </a:ext>
              </a:extLst>
            </p:cNvPr>
            <p:cNvSpPr txBox="1"/>
            <p:nvPr/>
          </p:nvSpPr>
          <p:spPr>
            <a:xfrm>
              <a:off x="1530535" y="822639"/>
              <a:ext cx="23308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1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(10 -16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7C8B22-22E0-014A-6275-96C8DB1C6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02" b="6170"/>
            <a:stretch/>
          </p:blipFill>
          <p:spPr>
            <a:xfrm>
              <a:off x="268940" y="1122139"/>
              <a:ext cx="4285131" cy="23983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A11AC5-2E34-0BE0-D661-99445DDF7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4" b="7093"/>
            <a:stretch/>
          </p:blipFill>
          <p:spPr>
            <a:xfrm>
              <a:off x="4835170" y="1156114"/>
              <a:ext cx="4194201" cy="23643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1D493B-6BC1-5149-D5F1-B08CF723DEAF}"/>
                </a:ext>
              </a:extLst>
            </p:cNvPr>
            <p:cNvSpPr txBox="1"/>
            <p:nvPr/>
          </p:nvSpPr>
          <p:spPr>
            <a:xfrm>
              <a:off x="5820208" y="869718"/>
              <a:ext cx="23886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2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(17 - 23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7E09E-8441-9A4B-EAB1-B74ECA3E4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3" b="4858"/>
            <a:stretch/>
          </p:blipFill>
          <p:spPr>
            <a:xfrm>
              <a:off x="340656" y="3771485"/>
              <a:ext cx="4285131" cy="23183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34C2E7-1453-1080-6C61-ACEABC6D7D0C}"/>
                </a:ext>
              </a:extLst>
            </p:cNvPr>
            <p:cNvSpPr txBox="1"/>
            <p:nvPr/>
          </p:nvSpPr>
          <p:spPr>
            <a:xfrm>
              <a:off x="6121572" y="3446842"/>
              <a:ext cx="20872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4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(1 -7 Oct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4A791A-E6BC-7758-409D-9E6D9EA7F038}"/>
                </a:ext>
              </a:extLst>
            </p:cNvPr>
            <p:cNvSpPr txBox="1"/>
            <p:nvPr/>
          </p:nvSpPr>
          <p:spPr>
            <a:xfrm>
              <a:off x="1562593" y="3446842"/>
              <a:ext cx="23308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3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(24 -30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542D12-A2A2-9AD3-F599-A771314B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7" b="4469"/>
            <a:stretch/>
          </p:blipFill>
          <p:spPr>
            <a:xfrm>
              <a:off x="4772503" y="3737642"/>
              <a:ext cx="4332996" cy="236436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FD56C60-0F12-2FBB-2230-F8BC08B7C2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21"/>
          <a:stretch/>
        </p:blipFill>
        <p:spPr>
          <a:xfrm>
            <a:off x="2670273" y="4900243"/>
            <a:ext cx="4281855" cy="4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6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32" y="1553766"/>
            <a:ext cx="8314137" cy="3157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La Niña is active 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currently in-active most likely remain in-active for next two weeks.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Indian subcontinent and Maritime continent are likely to get above normal rainfall for week 3-4</a:t>
            </a:r>
          </a:p>
          <a:p>
            <a:pPr marL="257175" indent="-257175"/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South America and greater horn of Africa and south Africa including Madagascar are likely to get below normal rainfall at 3-4 week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north Africa, south America, eastern Australia and Maritime Continent at week 3-4 lead time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2407" y="289991"/>
            <a:ext cx="7467960" cy="802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tx2"/>
                </a:solidFill>
                <a:latin typeface="Roboto"/>
                <a:cs typeface="Roboto"/>
              </a:rPr>
              <a:t>Outline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71278" y="1064948"/>
            <a:ext cx="8191544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ED66F-88BF-E875-1CE8-1B4CDEB0C362}"/>
              </a:ext>
            </a:extLst>
          </p:cNvPr>
          <p:cNvSpPr txBox="1"/>
          <p:nvPr/>
        </p:nvSpPr>
        <p:spPr>
          <a:xfrm>
            <a:off x="307975" y="1206500"/>
            <a:ext cx="8166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Across the Globe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NMME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IRI ENSO Forecast Tool (Deterministic and Probabilistic)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Precipitation and Temperature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85529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F2EFCC-6480-944C-4F92-BDEBEBCB18A9}"/>
              </a:ext>
            </a:extLst>
          </p:cNvPr>
          <p:cNvGrpSpPr/>
          <p:nvPr/>
        </p:nvGrpSpPr>
        <p:grpSpPr>
          <a:xfrm>
            <a:off x="471278" y="157680"/>
            <a:ext cx="8191544" cy="820215"/>
            <a:chOff x="471278" y="385241"/>
            <a:chExt cx="8191544" cy="80220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793407" y="385241"/>
              <a:ext cx="7467960" cy="8022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Roboto"/>
                  <a:cs typeface="Roboto"/>
                </a:rPr>
                <a:t>Evolution of EQ. Pacific SST Departures in Weekly OISST Data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71278" y="1064948"/>
              <a:ext cx="819154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ssta.gif">
            <a:extLst>
              <a:ext uri="{FF2B5EF4-FFF2-40B4-BE49-F238E27FC236}">
                <a16:creationId xmlns:a16="http://schemas.microsoft.com/office/drawing/2014/main" id="{9F628EF5-97B1-7386-4A85-B6FC0613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923925"/>
            <a:ext cx="8303741" cy="3657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74FE15-F379-F79E-3B65-1D3C708CB74B}"/>
              </a:ext>
            </a:extLst>
          </p:cNvPr>
          <p:cNvCxnSpPr/>
          <p:nvPr/>
        </p:nvCxnSpPr>
        <p:spPr>
          <a:xfrm>
            <a:off x="931875" y="2840982"/>
            <a:ext cx="758952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4324BD-4D0A-2A05-8A4F-691A8F7CC133}"/>
              </a:ext>
            </a:extLst>
          </p:cNvPr>
          <p:cNvCxnSpPr/>
          <p:nvPr/>
        </p:nvCxnSpPr>
        <p:spPr>
          <a:xfrm flipV="1">
            <a:off x="4327889" y="1370997"/>
            <a:ext cx="0" cy="27779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5086A0-F774-08A4-FAAB-6297D8273A1C}"/>
              </a:ext>
            </a:extLst>
          </p:cNvPr>
          <p:cNvSpPr txBox="1"/>
          <p:nvPr/>
        </p:nvSpPr>
        <p:spPr>
          <a:xfrm>
            <a:off x="234315" y="4508202"/>
            <a:ext cx="8785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Pacific Ocean: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Below-average SSTs persisted across the central (across the Date Line), surrounded by strong +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SSTA in the high latitudes.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Ocean:</a:t>
            </a:r>
            <a:r>
              <a:rPr lang="en-US" alt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Near-Normal SSTAs in the west (slight -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positive in the East, a –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Indian Ocean Dipole (-0.79 for week ending on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11 September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Atlantic Ocean:</a:t>
            </a:r>
            <a:r>
              <a:rPr lang="en-US" alt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Patches of positive/Negative SSTAs in the equatorial AO</a:t>
            </a:r>
          </a:p>
        </p:txBody>
      </p:sp>
    </p:spTree>
    <p:extLst>
      <p:ext uri="{BB962C8B-B14F-4D97-AF65-F5344CB8AC3E}">
        <p14:creationId xmlns:p14="http://schemas.microsoft.com/office/powerpoint/2010/main" val="363023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1E3675-92EB-9041-CE64-CD05CF5D71CA}"/>
              </a:ext>
            </a:extLst>
          </p:cNvPr>
          <p:cNvGrpSpPr/>
          <p:nvPr/>
        </p:nvGrpSpPr>
        <p:grpSpPr>
          <a:xfrm>
            <a:off x="5516319" y="1790783"/>
            <a:ext cx="2320925" cy="1201737"/>
            <a:chOff x="6062137" y="2667000"/>
            <a:chExt cx="2320925" cy="1201737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22A63983-9F91-0EB5-1BA7-91015D7D3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2667000"/>
              <a:ext cx="2262188" cy="339725"/>
              <a:chOff x="712075" y="4129086"/>
              <a:chExt cx="2261793" cy="338556"/>
            </a:xfrm>
          </p:grpSpPr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44481EC4-5226-A151-321C-CF47D0972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12908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4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7">
                <a:extLst>
                  <a:ext uri="{FF2B5EF4-FFF2-40B4-BE49-F238E27FC236}">
                    <a16:creationId xmlns:a16="http://schemas.microsoft.com/office/drawing/2014/main" id="{7120B2DF-7BCC-1DFC-AB21-13E4D77BB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450" y="4129086"/>
                <a:ext cx="855418" cy="337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-1.1ºC</a:t>
                </a:r>
              </a:p>
            </p:txBody>
          </p:sp>
        </p:grp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CB1387D-29FA-81C6-089B-546D4581A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137" y="2906713"/>
              <a:ext cx="2306638" cy="339725"/>
              <a:chOff x="687474" y="4510087"/>
              <a:chExt cx="2306393" cy="338555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52453CC6-3AFC-2C1A-EC55-36663B14A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474" y="4510088"/>
                <a:ext cx="120377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b="1" dirty="0">
                    <a:solidFill>
                      <a:srgbClr val="0432FF"/>
                    </a:solidFill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3.4</a:t>
                </a:r>
                <a:endParaRPr lang="en-US" altLang="en-US" sz="1600" dirty="0">
                  <a:solidFill>
                    <a:srgbClr val="0432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2EF37D42-FA93-35E2-54F2-4986B9D16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449" y="4510087"/>
                <a:ext cx="855418" cy="33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b="1" dirty="0">
                    <a:solidFill>
                      <a:srgbClr val="0432FF"/>
                    </a:solidFill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-1.0ºC</a:t>
                </a: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3B6735CF-CE09-AE9E-A293-C7320B017D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167063"/>
              <a:ext cx="2279650" cy="363537"/>
              <a:chOff x="712075" y="4884678"/>
              <a:chExt cx="2278612" cy="364014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8C010A3-F743-0D29-F1DE-A0854A1FC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91013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3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9D648BDA-8AEC-674D-4428-96383E2CC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022" y="4884678"/>
                <a:ext cx="9486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-0.7ºC</a:t>
                </a:r>
              </a:p>
            </p:txBody>
          </p:sp>
        </p:grp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A43F26EF-3850-0367-6D42-7BC80082A6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506787"/>
              <a:ext cx="2279650" cy="361950"/>
              <a:chOff x="685800" y="5265665"/>
              <a:chExt cx="2278612" cy="364027"/>
            </a:xfrm>
          </p:grpSpPr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916511B7-5998-456A-B32F-60DF1C9BB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91138"/>
                <a:ext cx="12583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1+2</a:t>
                </a:r>
                <a:endParaRPr lang="en-US" altLang="en-US" sz="1600"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AFC24454-CD5A-D29C-C631-DEC2EBD41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747" y="5265665"/>
                <a:ext cx="948665" cy="340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-0.9ºC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D7E4C1D-0072-7956-031C-3339432E71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89" y="3113354"/>
            <a:ext cx="3474720" cy="1371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08A314-3965-7266-824E-E22FA274D619}"/>
              </a:ext>
            </a:extLst>
          </p:cNvPr>
          <p:cNvSpPr txBox="1"/>
          <p:nvPr/>
        </p:nvSpPr>
        <p:spPr>
          <a:xfrm>
            <a:off x="4976089" y="534903"/>
            <a:ext cx="346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Recent SST Departures in different NINO regions  (</a:t>
            </a:r>
            <a:r>
              <a:rPr lang="en-US" b="1" dirty="0">
                <a:solidFill>
                  <a:srgbClr val="0432FF"/>
                </a:solidFill>
              </a:rPr>
              <a:t>All cooler than the long-term avg, </a:t>
            </a:r>
          </a:p>
          <a:p>
            <a:r>
              <a:rPr lang="en-US" b="1" dirty="0">
                <a:solidFill>
                  <a:srgbClr val="0432FF"/>
                </a:solidFill>
              </a:rPr>
              <a:t>(1991-2020)</a:t>
            </a:r>
            <a:r>
              <a:rPr lang="en-US" dirty="0"/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9FE88-2DB7-E094-1586-2AFEA928A1D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2" y="188978"/>
            <a:ext cx="4114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i30.png">
            <a:extLst>
              <a:ext uri="{FF2B5EF4-FFF2-40B4-BE49-F238E27FC236}">
                <a16:creationId xmlns:a16="http://schemas.microsoft.com/office/drawing/2014/main" id="{573C3C8D-73B9-444C-5A92-EF242DD1963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8576"/>
            <a:ext cx="758952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F0DB4-3A47-919E-D71D-56E1D8EF91E1}"/>
              </a:ext>
            </a:extLst>
          </p:cNvPr>
          <p:cNvSpPr txBox="1"/>
          <p:nvPr/>
        </p:nvSpPr>
        <p:spPr>
          <a:xfrm>
            <a:off x="-5715" y="50683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Sustained positive values of the SOI above </a:t>
            </a:r>
            <a:r>
              <a:rPr lang="en-US" b="1" i="1" dirty="0">
                <a:solidFill>
                  <a:srgbClr val="0432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+7 typically indicate La Niña</a:t>
            </a:r>
            <a:endParaRPr lang="en-US" b="1" i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639B69-917B-B682-9B20-E69E45E5392D}"/>
              </a:ext>
            </a:extLst>
          </p:cNvPr>
          <p:cNvGrpSpPr/>
          <p:nvPr/>
        </p:nvGrpSpPr>
        <p:grpSpPr>
          <a:xfrm>
            <a:off x="1884982" y="1641312"/>
            <a:ext cx="3263696" cy="2515209"/>
            <a:chOff x="1830728" y="2568009"/>
            <a:chExt cx="3263696" cy="25152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1F56C3-3EB4-DF3B-1ACC-0281B6DE3300}"/>
                </a:ext>
              </a:extLst>
            </p:cNvPr>
            <p:cNvSpPr/>
            <p:nvPr/>
          </p:nvSpPr>
          <p:spPr>
            <a:xfrm>
              <a:off x="4284196" y="2901747"/>
              <a:ext cx="810228" cy="150157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4DE7BC-B0FC-55FE-5EFB-20E97D24B4E9}"/>
                </a:ext>
              </a:extLst>
            </p:cNvPr>
            <p:cNvSpPr/>
            <p:nvPr/>
          </p:nvSpPr>
          <p:spPr>
            <a:xfrm>
              <a:off x="1830728" y="3416463"/>
              <a:ext cx="810228" cy="166675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90601B-BE00-0AEC-C1DF-81CC75A80C09}"/>
                </a:ext>
              </a:extLst>
            </p:cNvPr>
            <p:cNvSpPr txBox="1"/>
            <p:nvPr/>
          </p:nvSpPr>
          <p:spPr>
            <a:xfrm>
              <a:off x="1830728" y="3078872"/>
              <a:ext cx="81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9262A4-D12D-AFA1-E73F-8E76DA34A6E8}"/>
                </a:ext>
              </a:extLst>
            </p:cNvPr>
            <p:cNvSpPr txBox="1"/>
            <p:nvPr/>
          </p:nvSpPr>
          <p:spPr>
            <a:xfrm>
              <a:off x="4264906" y="2568009"/>
              <a:ext cx="81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2021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A47FC8-4EAB-F27F-E738-626A34101013}"/>
              </a:ext>
            </a:extLst>
          </p:cNvPr>
          <p:cNvSpPr/>
          <p:nvPr/>
        </p:nvSpPr>
        <p:spPr>
          <a:xfrm>
            <a:off x="6765879" y="732818"/>
            <a:ext cx="920796" cy="1331089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920796"/>
                      <a:gd name="connsiteY0" fmla="*/ 153469 h 1331089"/>
                      <a:gd name="connsiteX1" fmla="*/ 153469 w 920796"/>
                      <a:gd name="connsiteY1" fmla="*/ 0 h 1331089"/>
                      <a:gd name="connsiteX2" fmla="*/ 448121 w 920796"/>
                      <a:gd name="connsiteY2" fmla="*/ 0 h 1331089"/>
                      <a:gd name="connsiteX3" fmla="*/ 767327 w 920796"/>
                      <a:gd name="connsiteY3" fmla="*/ 0 h 1331089"/>
                      <a:gd name="connsiteX4" fmla="*/ 920796 w 920796"/>
                      <a:gd name="connsiteY4" fmla="*/ 153469 h 1331089"/>
                      <a:gd name="connsiteX5" fmla="*/ 920796 w 920796"/>
                      <a:gd name="connsiteY5" fmla="*/ 655303 h 1331089"/>
                      <a:gd name="connsiteX6" fmla="*/ 920796 w 920796"/>
                      <a:gd name="connsiteY6" fmla="*/ 1177620 h 1331089"/>
                      <a:gd name="connsiteX7" fmla="*/ 767327 w 920796"/>
                      <a:gd name="connsiteY7" fmla="*/ 1331089 h 1331089"/>
                      <a:gd name="connsiteX8" fmla="*/ 478814 w 920796"/>
                      <a:gd name="connsiteY8" fmla="*/ 1331089 h 1331089"/>
                      <a:gd name="connsiteX9" fmla="*/ 153469 w 920796"/>
                      <a:gd name="connsiteY9" fmla="*/ 1331089 h 1331089"/>
                      <a:gd name="connsiteX10" fmla="*/ 0 w 920796"/>
                      <a:gd name="connsiteY10" fmla="*/ 1177620 h 1331089"/>
                      <a:gd name="connsiteX11" fmla="*/ 0 w 920796"/>
                      <a:gd name="connsiteY11" fmla="*/ 696269 h 1331089"/>
                      <a:gd name="connsiteX12" fmla="*/ 0 w 920796"/>
                      <a:gd name="connsiteY12" fmla="*/ 153469 h 1331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20796" h="1331089" extrusionOk="0">
                        <a:moveTo>
                          <a:pt x="0" y="153469"/>
                        </a:moveTo>
                        <a:cubicBezTo>
                          <a:pt x="-17081" y="75839"/>
                          <a:pt x="58499" y="-8542"/>
                          <a:pt x="153469" y="0"/>
                        </a:cubicBezTo>
                        <a:cubicBezTo>
                          <a:pt x="239561" y="-35123"/>
                          <a:pt x="317073" y="34000"/>
                          <a:pt x="448121" y="0"/>
                        </a:cubicBezTo>
                        <a:cubicBezTo>
                          <a:pt x="579169" y="-34000"/>
                          <a:pt x="612842" y="6327"/>
                          <a:pt x="767327" y="0"/>
                        </a:cubicBezTo>
                        <a:cubicBezTo>
                          <a:pt x="857759" y="-2747"/>
                          <a:pt x="930561" y="61510"/>
                          <a:pt x="920796" y="153469"/>
                        </a:cubicBezTo>
                        <a:cubicBezTo>
                          <a:pt x="974720" y="388531"/>
                          <a:pt x="871471" y="539406"/>
                          <a:pt x="920796" y="655303"/>
                        </a:cubicBezTo>
                        <a:cubicBezTo>
                          <a:pt x="970121" y="771200"/>
                          <a:pt x="865139" y="1048420"/>
                          <a:pt x="920796" y="1177620"/>
                        </a:cubicBezTo>
                        <a:cubicBezTo>
                          <a:pt x="916460" y="1282806"/>
                          <a:pt x="855526" y="1328906"/>
                          <a:pt x="767327" y="1331089"/>
                        </a:cubicBezTo>
                        <a:cubicBezTo>
                          <a:pt x="702319" y="1351367"/>
                          <a:pt x="612595" y="1297893"/>
                          <a:pt x="478814" y="1331089"/>
                        </a:cubicBezTo>
                        <a:cubicBezTo>
                          <a:pt x="345033" y="1364285"/>
                          <a:pt x="255181" y="1294056"/>
                          <a:pt x="153469" y="1331089"/>
                        </a:cubicBezTo>
                        <a:cubicBezTo>
                          <a:pt x="82156" y="1324119"/>
                          <a:pt x="2337" y="1263570"/>
                          <a:pt x="0" y="1177620"/>
                        </a:cubicBezTo>
                        <a:cubicBezTo>
                          <a:pt x="-56868" y="979335"/>
                          <a:pt x="38273" y="834191"/>
                          <a:pt x="0" y="696269"/>
                        </a:cubicBezTo>
                        <a:cubicBezTo>
                          <a:pt x="-38273" y="558347"/>
                          <a:pt x="40840" y="320332"/>
                          <a:pt x="0" y="15346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6C502-AB39-48D9-7F32-2071A5500A95}"/>
              </a:ext>
            </a:extLst>
          </p:cNvPr>
          <p:cNvSpPr txBox="1"/>
          <p:nvPr/>
        </p:nvSpPr>
        <p:spPr>
          <a:xfrm>
            <a:off x="6803016" y="2041362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2022</a:t>
            </a:r>
          </a:p>
        </p:txBody>
      </p:sp>
      <p:pic>
        <p:nvPicPr>
          <p:cNvPr id="13" name="Picture 12" descr="IRI_Small_Graphic.png">
            <a:extLst>
              <a:ext uri="{FF2B5EF4-FFF2-40B4-BE49-F238E27FC236}">
                <a16:creationId xmlns:a16="http://schemas.microsoft.com/office/drawing/2014/main" id="{B7EBFA3F-9D13-18A8-EDC0-812BBEF14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70" y="4713276"/>
            <a:ext cx="1309132" cy="98184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3A1983-781B-CA41-1299-4C0BC90EBE4F}"/>
              </a:ext>
            </a:extLst>
          </p:cNvPr>
          <p:cNvSpPr txBox="1">
            <a:spLocks/>
          </p:cNvSpPr>
          <p:nvPr/>
        </p:nvSpPr>
        <p:spPr>
          <a:xfrm>
            <a:off x="4123170" y="5435659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784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_season.gif">
            <a:extLst>
              <a:ext uri="{FF2B5EF4-FFF2-40B4-BE49-F238E27FC236}">
                <a16:creationId xmlns:a16="http://schemas.microsoft.com/office/drawing/2014/main" id="{F206087F-E220-EAD4-16A9-A71CD92BCF3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119380"/>
            <a:ext cx="4572000" cy="2743200"/>
          </a:xfrm>
          <a:prstGeom prst="rect">
            <a:avLst/>
          </a:prstGeom>
        </p:spPr>
      </p:pic>
      <p:pic>
        <p:nvPicPr>
          <p:cNvPr id="5" name="Picture 4" descr="pr_anom.gif">
            <a:extLst>
              <a:ext uri="{FF2B5EF4-FFF2-40B4-BE49-F238E27FC236}">
                <a16:creationId xmlns:a16="http://schemas.microsoft.com/office/drawing/2014/main" id="{EBB6F0AA-18CA-C7F8-2E9E-4D44B1AC9EF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" y="2948305"/>
            <a:ext cx="4572000" cy="2743200"/>
          </a:xfrm>
          <a:prstGeom prst="rect">
            <a:avLst/>
          </a:prstGeom>
        </p:spPr>
      </p:pic>
      <p:pic>
        <p:nvPicPr>
          <p:cNvPr id="2" name="Picture 1" descr="olra_c.gif">
            <a:extLst>
              <a:ext uri="{FF2B5EF4-FFF2-40B4-BE49-F238E27FC236}">
                <a16:creationId xmlns:a16="http://schemas.microsoft.com/office/drawing/2014/main" id="{791587C7-010C-1A50-8EE4-8D4C8B85B5C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b="14117"/>
          <a:stretch/>
        </p:blipFill>
        <p:spPr>
          <a:xfrm>
            <a:off x="4933951" y="1524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312C2-E98E-B2BC-12F6-EE891BCA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0516" cy="5715000"/>
          </a:xfrm>
          <a:prstGeom prst="rect">
            <a:avLst/>
          </a:prstGeom>
        </p:spPr>
      </p:pic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523667E-B7AF-1340-5345-0C2249B3CD89}"/>
              </a:ext>
            </a:extLst>
          </p:cNvPr>
          <p:cNvSpPr txBox="1"/>
          <p:nvPr/>
        </p:nvSpPr>
        <p:spPr>
          <a:xfrm>
            <a:off x="3781425" y="3775413"/>
            <a:ext cx="5219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  <a:hlinkClick r:id="rId3"/>
              </a:rPr>
              <a:t>https://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 pitchFamily="2" charset="0"/>
                <a:hlinkClick r:id="rId3"/>
              </a:rPr>
              <a:t>twitter.com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  <a:hlinkClick r:id="rId3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 pitchFamily="2" charset="0"/>
                <a:hlinkClick r:id="rId3"/>
              </a:rPr>
              <a:t>antonioguterres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  <a:hlinkClick r:id="rId3"/>
              </a:rPr>
              <a:t>/status/1564556094680227841?ref_src=twsrc%5Etfw%7Ctwcamp%5Etweetembed%7Ctwterm%5E1564556094680227841%7Ctwgr%5E%7Ctwcon%5Es1_c10&amp;ref_url=https%3A%2F%2Fnews.un.org%2Fen%2Fstory%2F2022%2F08%2F1125752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9C7DA3-6F13-EBAC-F1C8-66E05B4C7F2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0" y="339387"/>
            <a:ext cx="36576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C2E004-4302-BC2C-CC99-616C008A130A}"/>
              </a:ext>
            </a:extLst>
          </p:cNvPr>
          <p:cNvSpPr txBox="1"/>
          <p:nvPr/>
        </p:nvSpPr>
        <p:spPr>
          <a:xfrm>
            <a:off x="4600575" y="28575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July to August </a:t>
            </a:r>
            <a:r>
              <a:rPr lang="en-US" dirty="0" err="1">
                <a:solidFill>
                  <a:schemeClr val="tx2"/>
                </a:solidFill>
              </a:rPr>
              <a:t>Prcp</a:t>
            </a:r>
            <a:r>
              <a:rPr lang="en-US" dirty="0">
                <a:solidFill>
                  <a:schemeClr val="tx2"/>
                </a:solidFill>
              </a:rPr>
              <a:t>. For La Nina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F932FD-8B4D-3946-B341-3E2CFC19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08864" y="1761493"/>
            <a:ext cx="3017520" cy="2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1023</Words>
  <Application>Microsoft Macintosh PowerPoint</Application>
  <PresentationFormat>On-screen Show (16:10)</PresentationFormat>
  <Paragraphs>126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Songti TC</vt:lpstr>
      <vt:lpstr>Arial</vt:lpstr>
      <vt:lpstr>Calibri</vt:lpstr>
      <vt:lpstr>Courier New</vt:lpstr>
      <vt:lpstr>Helvetica Neue Light</vt:lpstr>
      <vt:lpstr>Helvetica Neue Medium</vt:lpstr>
      <vt:lpstr>Roboto</vt:lpstr>
      <vt:lpstr>Times</vt:lpstr>
      <vt:lpstr>Times New Roman</vt:lpstr>
      <vt:lpstr>To</vt:lpstr>
      <vt:lpstr>Trebuchet MS</vt:lpstr>
      <vt:lpstr>Wingdings</vt:lpstr>
      <vt:lpstr>Office Theme</vt:lpstr>
      <vt:lpstr>IRI’s Global Real-time Seasonal Forecasts</vt:lpstr>
      <vt:lpstr>Real-time ENSO Forecast (Issued by IRI every month since Feb, 2002)</vt:lpstr>
      <vt:lpstr>IRI ENSO and Seasonal Climate Outlook   September 2022  First Triple-Dip La Niña of 21st Century.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NMME Models used in IRI MME (Prcp &amp; Temp.)</vt:lpstr>
      <vt:lpstr>Multimodel Seasonal Forecast Calibration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IRI Climate Briefing: Sep. 15, 2022  Sub-seasonal Update   </vt:lpstr>
      <vt:lpstr>PowerPoint Presentation</vt:lpstr>
      <vt:lpstr>Sub-seasonal climate drivers: State of Climate </vt:lpstr>
      <vt:lpstr>Current and Past evolution of the MJO Wheeler-Hendon Indices</vt:lpstr>
      <vt:lpstr>State of the climate: Cloudiness and circulation  </vt:lpstr>
      <vt:lpstr>Forecast of MJO: Wheeler-Hendon Indices</vt:lpstr>
      <vt:lpstr>IRI Sub-seasonal Forecast: Precipitation (week 3 &amp;4)</vt:lpstr>
      <vt:lpstr>IRI Sub-seasonal Forecast : Near-Surface Temperature (week 3-4)</vt:lpstr>
      <vt:lpstr>IRI Sub-seasonal Forecast : Precipitation (week 1-4)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64</cp:revision>
  <dcterms:created xsi:type="dcterms:W3CDTF">2022-09-08T16:50:36Z</dcterms:created>
  <dcterms:modified xsi:type="dcterms:W3CDTF">2022-10-21T02:34:32Z</dcterms:modified>
</cp:coreProperties>
</file>