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3" r:id="rId2"/>
    <p:sldId id="285" r:id="rId3"/>
    <p:sldId id="339" r:id="rId4"/>
    <p:sldId id="289" r:id="rId5"/>
    <p:sldId id="333" r:id="rId6"/>
    <p:sldId id="260" r:id="rId7"/>
    <p:sldId id="261" r:id="rId8"/>
    <p:sldId id="334" r:id="rId9"/>
    <p:sldId id="267" r:id="rId10"/>
    <p:sldId id="270" r:id="rId11"/>
    <p:sldId id="271" r:id="rId12"/>
    <p:sldId id="272" r:id="rId13"/>
    <p:sldId id="273" r:id="rId14"/>
    <p:sldId id="33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monitoring/pdo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m.gov.au/climate/enso/#tabs=Indian-Oce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6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7550" y="3146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October 2022</a:t>
            </a:r>
            <a:endParaRPr lang="en-US" sz="3200" spc="130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21736" y="4845889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21736" y="3310361"/>
            <a:ext cx="3844208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DDA1FF-4412-40D4-4BE6-8C760EA00025}"/>
              </a:ext>
            </a:extLst>
          </p:cNvPr>
          <p:cNvSpPr txBox="1"/>
          <p:nvPr/>
        </p:nvSpPr>
        <p:spPr>
          <a:xfrm>
            <a:off x="6215605" y="6632296"/>
            <a:ext cx="29168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www.history.com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/topics/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halloween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/history-of-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halloween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F59783-2DC8-CB2A-3FE3-7BE01753BAF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46025" y="1109212"/>
            <a:ext cx="5486400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8CE5DD-69DD-42B7-B2EE-E21850422AEB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648" t="217" r="1995" b="8061"/>
          <a:stretch/>
        </p:blipFill>
        <p:spPr>
          <a:xfrm>
            <a:off x="7296646" y="3348253"/>
            <a:ext cx="13716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F34A8-C6F2-0940-0FF9-48184F39117E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t="2208"/>
          <a:stretch/>
        </p:blipFill>
        <p:spPr>
          <a:xfrm>
            <a:off x="3646025" y="1131702"/>
            <a:ext cx="5486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0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0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6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C09994-8306-07A4-7F6B-706E07FFB8CE}"/>
              </a:ext>
            </a:extLst>
          </p:cNvPr>
          <p:cNvSpPr/>
          <p:nvPr/>
        </p:nvSpPr>
        <p:spPr>
          <a:xfrm>
            <a:off x="4572000" y="3067292"/>
            <a:ext cx="1331089" cy="266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6EF24C6-D522-7663-890A-833FC4E2DD54}"/>
              </a:ext>
            </a:extLst>
          </p:cNvPr>
          <p:cNvGrpSpPr/>
          <p:nvPr/>
        </p:nvGrpSpPr>
        <p:grpSpPr>
          <a:xfrm>
            <a:off x="11575" y="831124"/>
            <a:ext cx="9120855" cy="3216156"/>
            <a:chOff x="-11575" y="391288"/>
            <a:chExt cx="9120855" cy="32161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0FE1D4-DB6D-83AC-7698-5449A29BEFD0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575" y="391288"/>
              <a:ext cx="4572000" cy="32004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5971F05-5263-53EA-1A0E-502E13B4F07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280" y="407044"/>
              <a:ext cx="45720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5D2625F-94EA-EEE0-BE63-4AE76BAE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" y="3683644"/>
            <a:ext cx="4745623" cy="31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E35877-85D6-CDF5-10F8-7E0B4F8A851B}"/>
              </a:ext>
            </a:extLst>
          </p:cNvPr>
          <p:cNvSpPr txBox="1"/>
          <p:nvPr/>
        </p:nvSpPr>
        <p:spPr>
          <a:xfrm>
            <a:off x="142875" y="152400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IRI’s ENSO Forecast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5404E-F421-DFB4-854D-EA3A664E4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r="8586" b="10054"/>
          <a:stretch/>
        </p:blipFill>
        <p:spPr bwMode="auto">
          <a:xfrm>
            <a:off x="5116009" y="4116610"/>
            <a:ext cx="3865945" cy="26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D7FAD7D-2563-E64F-593D-275B584DA256}"/>
              </a:ext>
            </a:extLst>
          </p:cNvPr>
          <p:cNvSpPr/>
          <p:nvPr/>
        </p:nvSpPr>
        <p:spPr>
          <a:xfrm>
            <a:off x="6794339" y="2141316"/>
            <a:ext cx="486137" cy="87967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5190E7-A39B-75A3-F5C0-29BCA10E95DA}"/>
              </a:ext>
            </a:extLst>
          </p:cNvPr>
          <p:cNvSpPr/>
          <p:nvPr/>
        </p:nvSpPr>
        <p:spPr>
          <a:xfrm>
            <a:off x="7178233" y="5185457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781753"/>
            <a:ext cx="8763000" cy="530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432FF"/>
                </a:solidFill>
                <a:latin typeface="Trebuchet MS" panose="020B0703020202090204" pitchFamily="34" charset="0"/>
              </a:rPr>
              <a:t>La Niña is strengthening</a:t>
            </a:r>
            <a:r>
              <a:rPr lang="en-US" altLang="en-US" sz="1800" dirty="0">
                <a:latin typeface="Trebuchet MS" panose="020B0703020202090204" pitchFamily="34" charset="0"/>
              </a:rPr>
              <a:t>, because;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Both Oceanic and Atmospheric conditions strengthening in the </a:t>
            </a:r>
            <a:r>
              <a:rPr lang="en-US" altLang="en-US" sz="1800" dirty="0" err="1">
                <a:latin typeface="Trebuchet MS" panose="020B0703020202090204" pitchFamily="34" charset="0"/>
                <a:cs typeface="Arial" panose="020B0604020202020204" pitchFamily="34" charset="0"/>
              </a:rPr>
              <a:t>favour</a:t>
            </a: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 of La Nina; e.g.,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below average across the central equatorial Pacific Ocean.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SOI is positive (ticked up), stronger than average trade winds, reduced cloudiness over central Pacific (west of Date-line).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La Niña is favored to continue with high chances during next three seasons. La Niña to continue till DJF-2022/23 is NOW 72%, as compared to 56% last month. ENSO-Neutral is most favorable starting from FMA-2023 (55%) onward.</a:t>
            </a:r>
          </a:p>
          <a:p>
            <a:pPr marL="285750" indent="-285750" algn="ctr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A season away from “</a:t>
            </a:r>
            <a:r>
              <a:rPr lang="en-US" altLang="en-US" sz="1800" b="1" dirty="0">
                <a:solidFill>
                  <a:srgbClr val="0432FF"/>
                </a:solidFill>
                <a:latin typeface="Trebuchet MS" panose="020B0703020202090204" pitchFamily="34" charset="0"/>
              </a:rPr>
              <a:t>triple-Dip of 21</a:t>
            </a:r>
            <a:r>
              <a:rPr lang="en-US" altLang="en-US" sz="1800" b="1" baseline="30000" dirty="0">
                <a:solidFill>
                  <a:srgbClr val="0432FF"/>
                </a:solidFill>
                <a:latin typeface="Trebuchet MS" panose="020B0703020202090204" pitchFamily="34" charset="0"/>
              </a:rPr>
              <a:t>st</a:t>
            </a:r>
            <a:r>
              <a:rPr lang="en-US" altLang="en-US" sz="1800" b="1" dirty="0">
                <a:solidFill>
                  <a:srgbClr val="0432FF"/>
                </a:solidFill>
                <a:latin typeface="Trebuchet MS" panose="020B0703020202090204" pitchFamily="34" charset="0"/>
              </a:rPr>
              <a:t> Century</a:t>
            </a:r>
            <a:r>
              <a:rPr lang="en-US" altLang="en-US" sz="1800" dirty="0">
                <a:latin typeface="Trebuchet MS" panose="020B0703020202090204" pitchFamily="34" charset="0"/>
              </a:rPr>
              <a:t>”! 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B80F31-963E-D2B4-FB11-BEBE2DD5883E}"/>
              </a:ext>
            </a:extLst>
          </p:cNvPr>
          <p:cNvSpPr txBox="1"/>
          <p:nvPr/>
        </p:nvSpPr>
        <p:spPr>
          <a:xfrm>
            <a:off x="237269" y="80739"/>
            <a:ext cx="8658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Evolution of EQ. Pacific SST Departures in Weekly OISST Data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062A65-7115-5D77-9041-E9C8EE115C30}"/>
              </a:ext>
            </a:extLst>
          </p:cNvPr>
          <p:cNvGrpSpPr/>
          <p:nvPr/>
        </p:nvGrpSpPr>
        <p:grpSpPr>
          <a:xfrm>
            <a:off x="346085" y="461646"/>
            <a:ext cx="8303741" cy="3705240"/>
            <a:chOff x="346085" y="461646"/>
            <a:chExt cx="8303741" cy="37052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32D874-6280-C4F9-208E-42B0EED90E46}"/>
                </a:ext>
              </a:extLst>
            </p:cNvPr>
            <p:cNvGrpSpPr/>
            <p:nvPr/>
          </p:nvGrpSpPr>
          <p:grpSpPr>
            <a:xfrm>
              <a:off x="346085" y="461646"/>
              <a:ext cx="8303741" cy="3705240"/>
              <a:chOff x="346085" y="461646"/>
              <a:chExt cx="8303741" cy="3705240"/>
            </a:xfrm>
          </p:grpSpPr>
          <p:pic>
            <p:nvPicPr>
              <p:cNvPr id="2" name="Picture 1" descr="ssta.gif">
                <a:extLst>
                  <a:ext uri="{FF2B5EF4-FFF2-40B4-BE49-F238E27FC236}">
                    <a16:creationId xmlns:a16="http://schemas.microsoft.com/office/drawing/2014/main" id="{5554D1DA-F20B-4D51-9784-BCE2810D0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6085" y="509286"/>
                <a:ext cx="8303741" cy="36576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FB4095-2B39-C524-5F5C-601B3CF5D111}"/>
                  </a:ext>
                </a:extLst>
              </p:cNvPr>
              <p:cNvSpPr/>
              <p:nvPr/>
            </p:nvSpPr>
            <p:spPr>
              <a:xfrm>
                <a:off x="3831220" y="461646"/>
                <a:ext cx="1400537" cy="418030"/>
              </a:xfrm>
              <a:prstGeom prst="rect">
                <a:avLst/>
              </a:prstGeom>
              <a:noFill/>
              <a:ln w="38100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D5EB5F-FA62-795A-527D-894B8E8D3382}"/>
                </a:ext>
              </a:extLst>
            </p:cNvPr>
            <p:cNvGrpSpPr/>
            <p:nvPr/>
          </p:nvGrpSpPr>
          <p:grpSpPr>
            <a:xfrm>
              <a:off x="983843" y="972272"/>
              <a:ext cx="7589520" cy="2777924"/>
              <a:chOff x="-1145899" y="1018572"/>
              <a:chExt cx="7589520" cy="277792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0DFA436-51BC-0552-7571-140FD4F58759}"/>
                  </a:ext>
                </a:extLst>
              </p:cNvPr>
              <p:cNvCxnSpPr/>
              <p:nvPr/>
            </p:nvCxnSpPr>
            <p:spPr>
              <a:xfrm>
                <a:off x="-1145899" y="2488557"/>
                <a:ext cx="758952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84639C4-654E-6994-23C5-145810DF2627}"/>
                  </a:ext>
                </a:extLst>
              </p:cNvPr>
              <p:cNvCxnSpPr/>
              <p:nvPr/>
            </p:nvCxnSpPr>
            <p:spPr>
              <a:xfrm flipV="1">
                <a:off x="2250115" y="1018572"/>
                <a:ext cx="0" cy="277792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90BD81-1468-3143-79AB-D19ECB1DBD73}"/>
              </a:ext>
            </a:extLst>
          </p:cNvPr>
          <p:cNvGrpSpPr/>
          <p:nvPr/>
        </p:nvGrpSpPr>
        <p:grpSpPr>
          <a:xfrm>
            <a:off x="219917" y="4221608"/>
            <a:ext cx="8750974" cy="2655468"/>
            <a:chOff x="370389" y="4198458"/>
            <a:chExt cx="8750974" cy="26554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77B700-93E3-C2BC-A667-BB1C2534F17D}"/>
                </a:ext>
              </a:extLst>
            </p:cNvPr>
            <p:cNvSpPr txBox="1"/>
            <p:nvPr/>
          </p:nvSpPr>
          <p:spPr>
            <a:xfrm>
              <a:off x="370389" y="4198458"/>
              <a:ext cx="865837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eaLnBrk="1" hangingPunct="1">
                <a:spcBef>
                  <a:spcPct val="50000"/>
                </a:spcBef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</a:pPr>
              <a:r>
                <a:rPr lang="en-US" altLang="en-US" sz="1600" b="1" dirty="0">
                  <a:solidFill>
                    <a:srgbClr val="C0000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In the Pacific Ocean:</a:t>
              </a:r>
              <a:r>
                <a:rPr lang="en-US" altLang="en-US" sz="1600" dirty="0">
                  <a:solidFill>
                    <a:srgbClr val="0070C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 Below-average SSTs persisted across the central (across the Date Line), surrounded by strong +</a:t>
              </a:r>
              <a:r>
                <a:rPr lang="en-US" altLang="en-US" sz="1600" dirty="0" err="1">
                  <a:solidFill>
                    <a:srgbClr val="0070C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ve</a:t>
              </a:r>
              <a:r>
                <a:rPr lang="en-US" altLang="en-US" sz="1600" dirty="0">
                  <a:solidFill>
                    <a:srgbClr val="0070C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 SSTA in the high latitudes. </a:t>
              </a:r>
            </a:p>
            <a:p>
              <a:pPr marL="285750" indent="-285750" eaLnBrk="1" hangingPunct="1">
                <a:spcBef>
                  <a:spcPct val="50000"/>
                </a:spcBef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</a:pPr>
              <a:r>
                <a:rPr lang="en-US" altLang="en-US" sz="1600" dirty="0">
                  <a:solidFill>
                    <a:srgbClr val="0070C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Stronger Colder SSTAs exists in Eastern Pacific (120W to 80W).</a:t>
              </a:r>
            </a:p>
            <a:p>
              <a:pPr marL="285750" indent="-285750" eaLnBrk="1" hangingPunct="1">
                <a:spcBef>
                  <a:spcPct val="50000"/>
                </a:spcBef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</a:pPr>
              <a:r>
                <a:rPr lang="en-US" altLang="en-US" sz="1600" b="1" dirty="0">
                  <a:solidFill>
                    <a:srgbClr val="C0000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Indian Ocean:</a:t>
              </a:r>
              <a:r>
                <a:rPr lang="en-US" altLang="en-US" sz="1600" dirty="0">
                  <a:solidFill>
                    <a:srgbClr val="C0000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solidFill>
                    <a:srgbClr val="0070C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Near-Normal (slightly negative) SSTAs in the west and positive in the East, a –</a:t>
              </a:r>
              <a:r>
                <a:rPr lang="en-US" altLang="en-US" sz="1600" dirty="0" err="1">
                  <a:solidFill>
                    <a:srgbClr val="0070C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ve</a:t>
              </a:r>
              <a:r>
                <a:rPr lang="en-US" altLang="en-US" sz="1600" dirty="0">
                  <a:solidFill>
                    <a:srgbClr val="0070C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 Indian Ocean Dipole (</a:t>
              </a:r>
              <a:r>
                <a:rPr lang="en-US" altLang="en-US" sz="1600" dirty="0">
                  <a:solidFill>
                    <a:schemeClr val="bg1"/>
                  </a:solidFill>
                  <a:highlight>
                    <a:srgbClr val="000000"/>
                  </a:highlight>
                  <a:latin typeface="Trebuchet MS" panose="020B0703020202090204" pitchFamily="34" charset="0"/>
                  <a:cs typeface="Times New Roman" panose="02020603050405020304" pitchFamily="18" charset="0"/>
                </a:rPr>
                <a:t>-0.57 </a:t>
              </a:r>
              <a:r>
                <a:rPr lang="en-US" altLang="en-US" sz="160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for week ending on 09 OCT-2022</a:t>
              </a:r>
              <a:r>
                <a:rPr lang="en-US" altLang="en-US" sz="1600" dirty="0">
                  <a:solidFill>
                    <a:srgbClr val="0070C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).</a:t>
              </a:r>
            </a:p>
            <a:p>
              <a:pPr marL="285750" indent="-285750" eaLnBrk="1" hangingPunct="1">
                <a:spcBef>
                  <a:spcPct val="50000"/>
                </a:spcBef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</a:pPr>
              <a:r>
                <a:rPr lang="en-US" altLang="en-US" sz="1600" b="1" dirty="0">
                  <a:solidFill>
                    <a:srgbClr val="C0000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Atlantic Ocean:</a:t>
              </a:r>
              <a:r>
                <a:rPr lang="en-US" altLang="en-US" sz="1600" dirty="0">
                  <a:solidFill>
                    <a:srgbClr val="C0000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solidFill>
                    <a:srgbClr val="0070C0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rPr>
                <a:t>Patches of positive SSTAs Near Equator.</a:t>
              </a:r>
            </a:p>
            <a:p>
              <a:pPr eaLnBrk="1" hangingPunct="1">
                <a:spcBef>
                  <a:spcPct val="50000"/>
                </a:spcBef>
                <a:buClr>
                  <a:schemeClr val="accent1"/>
                </a:buClr>
                <a:buSzPct val="80000"/>
              </a:pPr>
              <a:r>
                <a:rPr lang="en-US" altLang="en-US" sz="160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Very Strong Anomalies in the Northern Pacific and Atlantic. September PDO </a:t>
              </a:r>
              <a:r>
                <a:rPr lang="en-US" altLang="en-US" sz="1600" dirty="0">
                  <a:solidFill>
                    <a:schemeClr val="bg1"/>
                  </a:solidFill>
                  <a:highlight>
                    <a:srgbClr val="000000"/>
                  </a:highlight>
                  <a:latin typeface="Trebuchet MS" panose="020B0703020202090204" pitchFamily="34" charset="0"/>
                  <a:cs typeface="Times New Roman" panose="02020603050405020304" pitchFamily="18" charset="0"/>
                </a:rPr>
                <a:t>-2.27</a:t>
              </a:r>
              <a:r>
                <a:rPr lang="en-US" altLang="en-US" sz="160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9B67B4-A23B-F641-4F95-82113BC5D2A8}"/>
                </a:ext>
              </a:extLst>
            </p:cNvPr>
            <p:cNvSpPr txBox="1"/>
            <p:nvPr/>
          </p:nvSpPr>
          <p:spPr>
            <a:xfrm>
              <a:off x="5723675" y="6453816"/>
              <a:ext cx="33976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3"/>
                </a:rPr>
                <a:t>https://www.ncei.noaa.gov/access/monitoring/pdo/</a:t>
              </a:r>
              <a:endParaRPr lang="en-US" sz="1000" dirty="0"/>
            </a:p>
            <a:p>
              <a:r>
                <a:rPr lang="en-US" sz="1000" dirty="0">
                  <a:hlinkClick r:id="rId4"/>
                </a:rPr>
                <a:t>http://www.bom.gov.au/climate/enso/#tabs=Indian-Ocean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4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201737"/>
            <a:chOff x="6062137" y="2667000"/>
            <a:chExt cx="2320925" cy="120173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-1.1ºC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3.4</a:t>
                </a:r>
                <a:endParaRPr lang="en-US" altLang="en-US" sz="1600" dirty="0">
                  <a:solidFill>
                    <a:srgbClr val="0432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-0.8ºC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-1.0ºC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506787"/>
              <a:ext cx="2279650" cy="361950"/>
              <a:chOff x="685800" y="5265665"/>
              <a:chExt cx="2278612" cy="36402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91138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65665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-2.0ºC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83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683884" y="458703"/>
            <a:ext cx="307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Recent SST Departures in different NINO regions  (</a:t>
            </a:r>
            <a:r>
              <a:rPr lang="en-US" b="1" dirty="0">
                <a:solidFill>
                  <a:srgbClr val="0432FF"/>
                </a:solidFill>
              </a:rPr>
              <a:t>All cooler than the long-term avg, (1991-2020)</a:t>
            </a:r>
            <a:r>
              <a:rPr lang="en-US" dirty="0"/>
              <a:t>)</a:t>
            </a:r>
          </a:p>
        </p:txBody>
      </p:sp>
      <p:pic>
        <p:nvPicPr>
          <p:cNvPr id="3" name="Picture 2" descr="ssta_c.gif">
            <a:extLst>
              <a:ext uri="{FF2B5EF4-FFF2-40B4-BE49-F238E27FC236}">
                <a16:creationId xmlns:a16="http://schemas.microsoft.com/office/drawing/2014/main" id="{36F214A5-0F70-FB1A-9AE6-FF75CBA1A70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" y="227210"/>
            <a:ext cx="5486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395384-5D41-ADDD-EA66-21F34ECAB23E}"/>
              </a:ext>
            </a:extLst>
          </p:cNvPr>
          <p:cNvSpPr txBox="1"/>
          <p:nvPr/>
        </p:nvSpPr>
        <p:spPr>
          <a:xfrm>
            <a:off x="2286000" y="614963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Sustained positive values of the SOI above </a:t>
            </a:r>
            <a:r>
              <a:rPr lang="en-US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021B87-702C-F34D-8373-1C4E56C8B688}"/>
              </a:ext>
            </a:extLst>
          </p:cNvPr>
          <p:cNvGrpSpPr/>
          <p:nvPr/>
        </p:nvGrpSpPr>
        <p:grpSpPr>
          <a:xfrm>
            <a:off x="311360" y="252329"/>
            <a:ext cx="8495071" cy="5943600"/>
            <a:chOff x="218761" y="206030"/>
            <a:chExt cx="8495071" cy="5943600"/>
          </a:xfrm>
        </p:grpSpPr>
        <p:pic>
          <p:nvPicPr>
            <p:cNvPr id="10" name="Picture 9" descr="soi30.png">
              <a:extLst>
                <a:ext uri="{FF2B5EF4-FFF2-40B4-BE49-F238E27FC236}">
                  <a16:creationId xmlns:a16="http://schemas.microsoft.com/office/drawing/2014/main" id="{73121EAC-C688-6647-56AC-3C0D9AA19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761" y="206030"/>
              <a:ext cx="8495071" cy="59436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FE445A-7F51-CCF0-6E24-12A7155B76B6}"/>
                </a:ext>
              </a:extLst>
            </p:cNvPr>
            <p:cNvSpPr/>
            <p:nvPr/>
          </p:nvSpPr>
          <p:spPr>
            <a:xfrm>
              <a:off x="7430947" y="2407534"/>
              <a:ext cx="567159" cy="497712"/>
            </a:xfrm>
            <a:prstGeom prst="rect">
              <a:avLst/>
            </a:prstGeom>
            <a:noFill/>
            <a:ln w="381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9649E1-C90E-FEE8-712D-D5B290DF664C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7714527" y="1388962"/>
              <a:ext cx="549797" cy="1018572"/>
            </a:xfrm>
            <a:prstGeom prst="straightConnector1">
              <a:avLst/>
            </a:prstGeom>
            <a:ln w="57150">
              <a:solidFill>
                <a:srgbClr val="043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7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D2A5C07-05B3-C9BB-4E01-D7353CC75CF8}"/>
              </a:ext>
            </a:extLst>
          </p:cNvPr>
          <p:cNvSpPr txBox="1"/>
          <p:nvPr/>
        </p:nvSpPr>
        <p:spPr>
          <a:xfrm>
            <a:off x="23147" y="11569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32FF"/>
                </a:solidFill>
              </a:rPr>
              <a:t>Subsurface Temperature Evolution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(Last 4-Months)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B00C33-8E70-4827-689C-3886E604C670}"/>
              </a:ext>
            </a:extLst>
          </p:cNvPr>
          <p:cNvGrpSpPr/>
          <p:nvPr/>
        </p:nvGrpSpPr>
        <p:grpSpPr>
          <a:xfrm>
            <a:off x="23147" y="740776"/>
            <a:ext cx="9097706" cy="2745329"/>
            <a:chOff x="23147" y="3958539"/>
            <a:chExt cx="9097706" cy="2745329"/>
          </a:xfrm>
        </p:grpSpPr>
        <p:pic>
          <p:nvPicPr>
            <p:cNvPr id="2" name="Picture 1" descr="wkteq_xz.gif">
              <a:extLst>
                <a:ext uri="{FF2B5EF4-FFF2-40B4-BE49-F238E27FC236}">
                  <a16:creationId xmlns:a16="http://schemas.microsoft.com/office/drawing/2014/main" id="{46B15DEB-E664-0DD7-B6D0-E16FA3F1DF18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2784" t="4869" r="5064" b="47904"/>
            <a:stretch/>
          </p:blipFill>
          <p:spPr>
            <a:xfrm>
              <a:off x="23147" y="3960276"/>
              <a:ext cx="2286000" cy="2743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 descr="wkteq_xz.gif">
              <a:extLst>
                <a:ext uri="{FF2B5EF4-FFF2-40B4-BE49-F238E27FC236}">
                  <a16:creationId xmlns:a16="http://schemas.microsoft.com/office/drawing/2014/main" id="{5910EFB2-6106-4070-75DC-E902FECB366E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2579" t="4909" r="4682" b="47904"/>
            <a:stretch/>
          </p:blipFill>
          <p:spPr>
            <a:xfrm>
              <a:off x="2342988" y="3958542"/>
              <a:ext cx="2286000" cy="2743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wkteq_xz.gif">
              <a:extLst>
                <a:ext uri="{FF2B5EF4-FFF2-40B4-BE49-F238E27FC236}">
                  <a16:creationId xmlns:a16="http://schemas.microsoft.com/office/drawing/2014/main" id="{7395C127-BDE6-6139-ECFE-2347F6B0270A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t="4557" b="47523"/>
            <a:stretch/>
          </p:blipFill>
          <p:spPr>
            <a:xfrm>
              <a:off x="4669183" y="3958539"/>
              <a:ext cx="2286000" cy="274320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4" name="Picture 3" descr="wkteq_xz.gif">
              <a:extLst>
                <a:ext uri="{FF2B5EF4-FFF2-40B4-BE49-F238E27FC236}">
                  <a16:creationId xmlns:a16="http://schemas.microsoft.com/office/drawing/2014/main" id="{E69D4005-1F4E-5787-7FDD-910E6ACAE33A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l="-5462" t="4995" r="5462" b="48531"/>
            <a:stretch/>
          </p:blipFill>
          <p:spPr>
            <a:xfrm>
              <a:off x="6834853" y="3960668"/>
              <a:ext cx="2286000" cy="2743200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7D98A4-32D7-D232-B152-AFFF2DD1A100}"/>
              </a:ext>
            </a:extLst>
          </p:cNvPr>
          <p:cNvGrpSpPr/>
          <p:nvPr/>
        </p:nvGrpSpPr>
        <p:grpSpPr>
          <a:xfrm>
            <a:off x="-680983" y="3682677"/>
            <a:ext cx="9120853" cy="3159509"/>
            <a:chOff x="-680983" y="3682677"/>
            <a:chExt cx="9120853" cy="3159509"/>
          </a:xfrm>
        </p:grpSpPr>
        <p:pic>
          <p:nvPicPr>
            <p:cNvPr id="11" name="Picture 10" descr="wkteq_xz.gif">
              <a:extLst>
                <a:ext uri="{FF2B5EF4-FFF2-40B4-BE49-F238E27FC236}">
                  <a16:creationId xmlns:a16="http://schemas.microsoft.com/office/drawing/2014/main" id="{0E3E2199-2180-8571-4683-9A51C4FD878F}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t="4376" b="48427"/>
            <a:stretch/>
          </p:blipFill>
          <p:spPr>
            <a:xfrm>
              <a:off x="1921398" y="3916106"/>
              <a:ext cx="4572000" cy="29260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102BCB-BE56-AB5B-7B43-B3C547153D73}"/>
                </a:ext>
              </a:extLst>
            </p:cNvPr>
            <p:cNvSpPr txBox="1"/>
            <p:nvPr/>
          </p:nvSpPr>
          <p:spPr>
            <a:xfrm>
              <a:off x="-680983" y="3682677"/>
              <a:ext cx="91208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( Most Recent 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916228-C228-310F-CC80-B324FEA7C2E2}"/>
              </a:ext>
            </a:extLst>
          </p:cNvPr>
          <p:cNvGrpSpPr/>
          <p:nvPr/>
        </p:nvGrpSpPr>
        <p:grpSpPr>
          <a:xfrm>
            <a:off x="5243334" y="1632030"/>
            <a:ext cx="2995915" cy="2847373"/>
            <a:chOff x="5243334" y="1632030"/>
            <a:chExt cx="2995915" cy="284737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C39A55-3437-C05C-0105-56AE24E99D0B}"/>
                </a:ext>
              </a:extLst>
            </p:cNvPr>
            <p:cNvCxnSpPr/>
            <p:nvPr/>
          </p:nvCxnSpPr>
          <p:spPr>
            <a:xfrm flipV="1">
              <a:off x="5243334" y="1632030"/>
              <a:ext cx="798653" cy="282422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D06958D-ABE3-6D58-66BD-B8D09D5C11E5}"/>
                </a:ext>
              </a:extLst>
            </p:cNvPr>
            <p:cNvCxnSpPr/>
            <p:nvPr/>
          </p:nvCxnSpPr>
          <p:spPr>
            <a:xfrm flipV="1">
              <a:off x="5255509" y="1724628"/>
              <a:ext cx="2983740" cy="2754775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heat-last-year.gif">
            <a:extLst>
              <a:ext uri="{FF2B5EF4-FFF2-40B4-BE49-F238E27FC236}">
                <a16:creationId xmlns:a16="http://schemas.microsoft.com/office/drawing/2014/main" id="{DE32D5DE-8F1A-44A5-67FE-8A9DA5039992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6479" t="6096" r="10018" b="60081"/>
          <a:stretch/>
        </p:blipFill>
        <p:spPr>
          <a:xfrm>
            <a:off x="40683" y="593299"/>
            <a:ext cx="45720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no34.rescaling.NMME.png">
            <a:extLst>
              <a:ext uri="{FF2B5EF4-FFF2-40B4-BE49-F238E27FC236}">
                <a16:creationId xmlns:a16="http://schemas.microsoft.com/office/drawing/2014/main" id="{ADFAD346-B049-D572-8459-B0C3D0E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5" y="402799"/>
            <a:ext cx="8001000" cy="640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95F2A-7CDC-0659-E49D-1E1B52673CB9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NMME’s ENSO Forecast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4934</TotalTime>
  <Words>443</Words>
  <Application>Microsoft Macintosh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309</cp:revision>
  <dcterms:created xsi:type="dcterms:W3CDTF">2013-01-27T09:14:16Z</dcterms:created>
  <dcterms:modified xsi:type="dcterms:W3CDTF">2022-10-21T02:34:13Z</dcterms:modified>
  <cp:category/>
</cp:coreProperties>
</file>