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84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/>
    <p:restoredTop sz="94714"/>
  </p:normalViewPr>
  <p:slideViewPr>
    <p:cSldViewPr snapToGrid="0" snapToObjects="1">
      <p:cViewPr varScale="1">
        <p:scale>
          <a:sx n="112" d="100"/>
          <a:sy n="112" d="100"/>
        </p:scale>
        <p:origin x="15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67132" y="419867"/>
            <a:ext cx="853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rgbClr val="FFFF00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rgbClr val="FFFF00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October 2021:</a:t>
            </a:r>
          </a:p>
          <a:p>
            <a:pPr algn="ctr">
              <a:defRPr/>
            </a:pPr>
            <a:endParaRPr lang="en-US" sz="3200" b="1" spc="130" dirty="0">
              <a:solidFill>
                <a:srgbClr val="FFFFFF"/>
              </a:solidFill>
              <a:latin typeface="Gill Sans MT"/>
              <a:ea typeface="ＭＳ Ｐゴシック" charset="0"/>
              <a:cs typeface="Gill Sans MT"/>
              <a:sym typeface="Helvetica" charset="0"/>
            </a:endParaRPr>
          </a:p>
          <a:p>
            <a:pPr>
              <a:defRPr/>
            </a:pPr>
            <a:r>
              <a:rPr lang="en-US" sz="3200" b="1" spc="130" dirty="0">
                <a:solidFill>
                  <a:srgbClr val="0432FF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A La Niña Advisory!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91CE6-4F2C-1D05-0BF1-369B69E42606}"/>
              </a:ext>
            </a:extLst>
          </p:cNvPr>
          <p:cNvSpPr txBox="1"/>
          <p:nvPr/>
        </p:nvSpPr>
        <p:spPr>
          <a:xfrm>
            <a:off x="170326" y="4842561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Jeffery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10F31DA-8056-5487-EC4A-ECA1221852E5}"/>
              </a:ext>
            </a:extLst>
          </p:cNvPr>
          <p:cNvSpPr txBox="1">
            <a:spLocks/>
          </p:cNvSpPr>
          <p:nvPr/>
        </p:nvSpPr>
        <p:spPr>
          <a:xfrm>
            <a:off x="170326" y="2887594"/>
            <a:ext cx="4081634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D823CF5-DCA6-4A4E-AA41-8E1F52718EB0}"/>
              </a:ext>
            </a:extLst>
          </p:cNvPr>
          <p:cNvGrpSpPr/>
          <p:nvPr/>
        </p:nvGrpSpPr>
        <p:grpSpPr>
          <a:xfrm>
            <a:off x="-2318" y="379650"/>
            <a:ext cx="8945267" cy="6183196"/>
            <a:chOff x="182880" y="182880"/>
            <a:chExt cx="8945267" cy="6183196"/>
          </a:xfrm>
        </p:grpSpPr>
        <p:pic>
          <p:nvPicPr>
            <p:cNvPr id="2" name="Picture 1" descr="uwnd_sst_iso20_anom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945267" cy="5943600"/>
            </a:xfrm>
            <a:prstGeom prst="rect">
              <a:avLst/>
            </a:prstGeom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A5EB9EB-3215-0249-A657-5F4A530187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65606" y="5016082"/>
              <a:ext cx="961850" cy="1349994"/>
            </a:xfrm>
            <a:prstGeom prst="straightConnector1">
              <a:avLst/>
            </a:prstGeom>
            <a:ln w="38100">
              <a:solidFill>
                <a:srgbClr val="0432FF"/>
              </a:solidFill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E7763A7-BFBC-8945-BDC4-4A2DBD1977A6}"/>
              </a:ext>
            </a:extLst>
          </p:cNvPr>
          <p:cNvSpPr txBox="1"/>
          <p:nvPr/>
        </p:nvSpPr>
        <p:spPr>
          <a:xfrm>
            <a:off x="2442258" y="6478350"/>
            <a:ext cx="412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432FF"/>
                </a:solidFill>
              </a:rPr>
              <a:t>Enhanced Trade Winds implies subsurface will come up, </a:t>
            </a:r>
          </a:p>
          <a:p>
            <a:pPr algn="ctr"/>
            <a:r>
              <a:rPr lang="en-US" sz="1200" dirty="0">
                <a:solidFill>
                  <a:srgbClr val="0432FF"/>
                </a:solidFill>
              </a:rPr>
              <a:t>awe have Below-Average SST Anomalies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E229AA-41D8-E740-99D4-E2B055E90FED}"/>
              </a:ext>
            </a:extLst>
          </p:cNvPr>
          <p:cNvCxnSpPr>
            <a:cxnSpLocks/>
          </p:cNvCxnSpPr>
          <p:nvPr/>
        </p:nvCxnSpPr>
        <p:spPr>
          <a:xfrm flipV="1">
            <a:off x="4470315" y="5220424"/>
            <a:ext cx="136406" cy="1488758"/>
          </a:xfrm>
          <a:prstGeom prst="straightConnector1">
            <a:avLst/>
          </a:prstGeom>
          <a:ln w="38100">
            <a:solidFill>
              <a:srgbClr val="0432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611C9F-3CAB-3A44-AFC6-30467D8ED827}"/>
              </a:ext>
            </a:extLst>
          </p:cNvPr>
          <p:cNvCxnSpPr>
            <a:cxnSpLocks/>
          </p:cNvCxnSpPr>
          <p:nvPr/>
        </p:nvCxnSpPr>
        <p:spPr>
          <a:xfrm flipV="1">
            <a:off x="5972537" y="5231421"/>
            <a:ext cx="1691056" cy="1331425"/>
          </a:xfrm>
          <a:prstGeom prst="straightConnector1">
            <a:avLst/>
          </a:prstGeom>
          <a:ln w="38100">
            <a:solidFill>
              <a:srgbClr val="0432FF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3855E3-82D7-3E44-AEB4-247C7C6DA078}"/>
              </a:ext>
            </a:extLst>
          </p:cNvPr>
          <p:cNvSpPr txBox="1"/>
          <p:nvPr/>
        </p:nvSpPr>
        <p:spPr>
          <a:xfrm>
            <a:off x="1498921" y="45141"/>
            <a:ext cx="610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Perfect Ingredients in Place for another La Nina Events, although </a:t>
            </a:r>
            <a:r>
              <a:rPr lang="en-US" b="1" dirty="0">
                <a:solidFill>
                  <a:srgbClr val="0432FF"/>
                </a:solidFill>
              </a:rPr>
              <a:t>Weak!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E473C69-D5FD-5148-B83C-5D8D7E2C3DB6}"/>
              </a:ext>
            </a:extLst>
          </p:cNvPr>
          <p:cNvGrpSpPr/>
          <p:nvPr/>
        </p:nvGrpSpPr>
        <p:grpSpPr>
          <a:xfrm>
            <a:off x="0" y="274899"/>
            <a:ext cx="9144000" cy="6377652"/>
            <a:chOff x="0" y="483245"/>
            <a:chExt cx="9144000" cy="637765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9A548F-F70B-FD48-B0B3-B96B03769002}"/>
                </a:ext>
              </a:extLst>
            </p:cNvPr>
            <p:cNvGrpSpPr/>
            <p:nvPr/>
          </p:nvGrpSpPr>
          <p:grpSpPr>
            <a:xfrm>
              <a:off x="0" y="483245"/>
              <a:ext cx="9144000" cy="6377652"/>
              <a:chOff x="0" y="483245"/>
              <a:chExt cx="9144000" cy="637765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BA98EFF-F85C-2D4E-9A47-D4B5A78AE6E5}"/>
                  </a:ext>
                </a:extLst>
              </p:cNvPr>
              <p:cNvGrpSpPr/>
              <p:nvPr/>
            </p:nvGrpSpPr>
            <p:grpSpPr>
              <a:xfrm>
                <a:off x="0" y="483245"/>
                <a:ext cx="9144000" cy="6377652"/>
                <a:chOff x="0" y="483245"/>
                <a:chExt cx="9144000" cy="6377652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3229FEF-07D3-7245-BE0F-C8E075BFE20C}"/>
                    </a:ext>
                  </a:extLst>
                </p:cNvPr>
                <p:cNvGrpSpPr/>
                <p:nvPr/>
              </p:nvGrpSpPr>
              <p:grpSpPr>
                <a:xfrm>
                  <a:off x="0" y="483245"/>
                  <a:ext cx="9144000" cy="3214244"/>
                  <a:chOff x="0" y="483245"/>
                  <a:chExt cx="9144000" cy="3214244"/>
                </a:xfrm>
              </p:grpSpPr>
              <p:pic>
                <p:nvPicPr>
                  <p:cNvPr id="3" name="Picture 2">
                    <a:extLst>
                      <a:ext uri="{FF2B5EF4-FFF2-40B4-BE49-F238E27FC236}">
                        <a16:creationId xmlns:a16="http://schemas.microsoft.com/office/drawing/2014/main" id="{155DE55F-BBB7-A440-B32F-AC40963E300A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497089"/>
                    <a:ext cx="4572000" cy="3200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" name="Picture 2">
                    <a:extLst>
                      <a:ext uri="{FF2B5EF4-FFF2-40B4-BE49-F238E27FC236}">
                        <a16:creationId xmlns:a16="http://schemas.microsoft.com/office/drawing/2014/main" id="{913B9177-16F9-934B-A541-5A0DE63CAD7C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4572000" y="483245"/>
                    <a:ext cx="4572000" cy="3200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DABFB4C-6EAC-AB45-8BFC-D295C59CD79E}"/>
                    </a:ext>
                  </a:extLst>
                </p:cNvPr>
                <p:cNvGrpSpPr/>
                <p:nvPr/>
              </p:nvGrpSpPr>
              <p:grpSpPr>
                <a:xfrm>
                  <a:off x="15566" y="3651187"/>
                  <a:ext cx="9096751" cy="3209710"/>
                  <a:chOff x="15566" y="3639612"/>
                  <a:chExt cx="9096751" cy="3209710"/>
                </a:xfrm>
              </p:grpSpPr>
              <p:pic>
                <p:nvPicPr>
                  <p:cNvPr id="5" name="Picture 2">
                    <a:extLst>
                      <a:ext uri="{FF2B5EF4-FFF2-40B4-BE49-F238E27FC236}">
                        <a16:creationId xmlns:a16="http://schemas.microsoft.com/office/drawing/2014/main" id="{5CE4FB9C-C41A-1E4C-B3D3-606F37EA314B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573"/>
                  <a:stretch/>
                </p:blipFill>
                <p:spPr bwMode="auto">
                  <a:xfrm>
                    <a:off x="4540317" y="3648922"/>
                    <a:ext cx="4572000" cy="3200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" name="Picture 2">
                    <a:extLst>
                      <a:ext uri="{FF2B5EF4-FFF2-40B4-BE49-F238E27FC236}">
                        <a16:creationId xmlns:a16="http://schemas.microsoft.com/office/drawing/2014/main" id="{C9245B9F-6FF7-C543-9E60-C9B1C994C019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566" y="3639612"/>
                    <a:ext cx="4572000" cy="3200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BA68FF1E-E78A-FE44-A771-DE9633AD3DA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38561" y="1010855"/>
                <a:ext cx="2286000" cy="457200"/>
              </a:xfrm>
              <a:prstGeom prst="rect">
                <a:avLst/>
              </a:prstGeom>
            </p:spPr>
          </p:pic>
        </p:grpSp>
        <p:pic>
          <p:nvPicPr>
            <p:cNvPr id="7" name="Picture 6" descr="A picture containing text, outdoor, mountain, nature&#10;&#10;Description automatically generated">
              <a:extLst>
                <a:ext uri="{FF2B5EF4-FFF2-40B4-BE49-F238E27FC236}">
                  <a16:creationId xmlns:a16="http://schemas.microsoft.com/office/drawing/2014/main" id="{AB0B421E-9CD2-954F-88C1-0C244F284576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39" y="833378"/>
              <a:ext cx="2286000" cy="5486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CBA1985-AF1D-A440-B54A-5A25551AE1B2}"/>
              </a:ext>
            </a:extLst>
          </p:cNvPr>
          <p:cNvGrpSpPr/>
          <p:nvPr/>
        </p:nvGrpSpPr>
        <p:grpSpPr>
          <a:xfrm>
            <a:off x="17145" y="0"/>
            <a:ext cx="9069705" cy="6835140"/>
            <a:chOff x="17145" y="0"/>
            <a:chExt cx="9069705" cy="6835140"/>
          </a:xfrm>
        </p:grpSpPr>
        <p:pic>
          <p:nvPicPr>
            <p:cNvPr id="2" name="Picture 1" descr="figure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5" y="0"/>
              <a:ext cx="4463415" cy="324612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A45EC1-B33A-C643-B215-53735C8AA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1770" y="2443364"/>
              <a:ext cx="6355080" cy="439177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D6D24EC-E65F-274F-89B7-B31B2E5394B0}"/>
              </a:ext>
            </a:extLst>
          </p:cNvPr>
          <p:cNvSpPr txBox="1"/>
          <p:nvPr/>
        </p:nvSpPr>
        <p:spPr>
          <a:xfrm>
            <a:off x="4572000" y="731520"/>
            <a:ext cx="432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ENSO Plume Diagram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3.png">
            <a:extLst>
              <a:ext uri="{FF2B5EF4-FFF2-40B4-BE49-F238E27FC236}">
                <a16:creationId xmlns:a16="http://schemas.microsoft.com/office/drawing/2014/main" id="{EDE61F7B-A088-CD4E-8FDB-941E611566F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23310" y="1267143"/>
            <a:ext cx="5486400" cy="4114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7E2786-4D81-1E40-9DF7-4BD25C661FC2}"/>
              </a:ext>
            </a:extLst>
          </p:cNvPr>
          <p:cNvGrpSpPr/>
          <p:nvPr/>
        </p:nvGrpSpPr>
        <p:grpSpPr>
          <a:xfrm>
            <a:off x="0" y="294005"/>
            <a:ext cx="3657600" cy="5420995"/>
            <a:chOff x="0" y="294005"/>
            <a:chExt cx="3657600" cy="5420995"/>
          </a:xfrm>
        </p:grpSpPr>
        <p:pic>
          <p:nvPicPr>
            <p:cNvPr id="2" name="Picture 1" descr="figure3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4005"/>
              <a:ext cx="3657600" cy="228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5E34F1-F8C1-F14C-A45F-B8CA0C864616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429000"/>
              <a:ext cx="3657600" cy="228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9D3D9-358C-2940-98C9-D85F36E16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57241" cy="2771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B32D89-EA7D-7B47-BB33-A7A43CDB534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50152" y="3429000"/>
            <a:ext cx="4572000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C87F1-5AFA-5F4A-9D86-8D8F9D8512B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D38E11-14B6-A242-9660-553DBC098205}"/>
              </a:ext>
            </a:extLst>
          </p:cNvPr>
          <p:cNvSpPr txBox="1"/>
          <p:nvPr/>
        </p:nvSpPr>
        <p:spPr>
          <a:xfrm>
            <a:off x="844952" y="3715473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  <a:highlight>
                  <a:srgbClr val="FFFF00"/>
                </a:highlight>
              </a:rPr>
              <a:t>Last year OCT 2020</a:t>
            </a:r>
          </a:p>
        </p:txBody>
      </p:sp>
    </p:spTree>
    <p:extLst>
      <p:ext uri="{BB962C8B-B14F-4D97-AF65-F5344CB8AC3E}">
        <p14:creationId xmlns:p14="http://schemas.microsoft.com/office/powerpoint/2010/main" val="312268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70651C4-4DC5-BC47-87B2-302FA76E489D}"/>
              </a:ext>
            </a:extLst>
          </p:cNvPr>
          <p:cNvGrpSpPr/>
          <p:nvPr/>
        </p:nvGrpSpPr>
        <p:grpSpPr>
          <a:xfrm>
            <a:off x="30864" y="88659"/>
            <a:ext cx="8995074" cy="6672002"/>
            <a:chOff x="30864" y="88659"/>
            <a:chExt cx="8995074" cy="66720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200F73-328F-1543-8A05-012E4C18E6B6}"/>
                </a:ext>
              </a:extLst>
            </p:cNvPr>
            <p:cNvGrpSpPr/>
            <p:nvPr/>
          </p:nvGrpSpPr>
          <p:grpSpPr>
            <a:xfrm>
              <a:off x="4453938" y="92597"/>
              <a:ext cx="4572000" cy="6664127"/>
              <a:chOff x="4951651" y="92597"/>
              <a:chExt cx="4135101" cy="6664127"/>
            </a:xfrm>
          </p:grpSpPr>
          <p:pic>
            <p:nvPicPr>
              <p:cNvPr id="2" name="Picture 1" descr="NDJ22_World_pcp.gif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51651" y="92597"/>
                <a:ext cx="4114800" cy="3200400"/>
              </a:xfrm>
              <a:prstGeom prst="rect">
                <a:avLst/>
              </a:prstGeom>
            </p:spPr>
          </p:pic>
          <p:pic>
            <p:nvPicPr>
              <p:cNvPr id="3" name="Picture 2" descr="DJF22_World_pcp.gif">
                <a:extLst>
                  <a:ext uri="{FF2B5EF4-FFF2-40B4-BE49-F238E27FC236}">
                    <a16:creationId xmlns:a16="http://schemas.microsoft.com/office/drawing/2014/main" id="{E4BF6E78-5532-2F45-B234-86093354844A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1952" y="3556324"/>
                <a:ext cx="4114800" cy="32004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8855717-DC68-B240-87BA-59877C123B88}"/>
                </a:ext>
              </a:extLst>
            </p:cNvPr>
            <p:cNvGrpSpPr/>
            <p:nvPr/>
          </p:nvGrpSpPr>
          <p:grpSpPr>
            <a:xfrm>
              <a:off x="30864" y="88659"/>
              <a:ext cx="4118177" cy="6672002"/>
              <a:chOff x="42439" y="65509"/>
              <a:chExt cx="4118177" cy="667200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B5D09EC-85AC-E34E-B0E9-3904E141D098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16" y="65509"/>
                <a:ext cx="4114800" cy="32004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7791376-7E5E-CE42-B66B-473295816075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39" y="3537111"/>
                <a:ext cx="4114800" cy="320040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2730CB-E8B5-0C43-B1AD-5442CBDE8832}"/>
                </a:ext>
              </a:extLst>
            </p:cNvPr>
            <p:cNvSpPr txBox="1"/>
            <p:nvPr/>
          </p:nvSpPr>
          <p:spPr>
            <a:xfrm>
              <a:off x="2435502" y="2280217"/>
              <a:ext cx="170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OCT 2020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95920D-BAA0-9646-8BA4-81358881467E}"/>
                </a:ext>
              </a:extLst>
            </p:cNvPr>
            <p:cNvSpPr txBox="1"/>
            <p:nvPr/>
          </p:nvSpPr>
          <p:spPr>
            <a:xfrm>
              <a:off x="7298804" y="2293718"/>
              <a:ext cx="170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432FF"/>
                  </a:solidFill>
                </a:rPr>
                <a:t>OCT 2021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0"/>
            <a:ext cx="8303741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393E82-F3B6-CA45-B973-ADB133BBBF05}"/>
              </a:ext>
            </a:extLst>
          </p:cNvPr>
          <p:cNvSpPr txBox="1"/>
          <p:nvPr/>
        </p:nvSpPr>
        <p:spPr>
          <a:xfrm>
            <a:off x="354122" y="69445"/>
            <a:ext cx="8698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Weekly-average Sea Surface Temperature Anomalies for the Globe: </a:t>
            </a:r>
          </a:p>
          <a:p>
            <a:r>
              <a:rPr lang="en-US" sz="2400" dirty="0"/>
              <a:t>(OISST v2: 1991-2020 base period)</a:t>
            </a:r>
            <a:br>
              <a:rPr lang="en-US" sz="3200" dirty="0"/>
            </a:br>
            <a:endParaRPr lang="en-US" sz="3200" i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2D9739-AB53-F648-A403-382042C47537}"/>
              </a:ext>
            </a:extLst>
          </p:cNvPr>
          <p:cNvGrpSpPr/>
          <p:nvPr/>
        </p:nvGrpSpPr>
        <p:grpSpPr>
          <a:xfrm>
            <a:off x="10416" y="5374270"/>
            <a:ext cx="3183038" cy="1441140"/>
            <a:chOff x="45140" y="5351120"/>
            <a:chExt cx="3183038" cy="14411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29955F-FFE9-814E-9201-318E01A1F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40" y="5351120"/>
              <a:ext cx="3183038" cy="144114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CA226C-FBCE-8545-A944-3B82ECA9B130}"/>
                </a:ext>
              </a:extLst>
            </p:cNvPr>
            <p:cNvSpPr txBox="1"/>
            <p:nvPr/>
          </p:nvSpPr>
          <p:spPr>
            <a:xfrm>
              <a:off x="219918" y="5486396"/>
              <a:ext cx="1307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OCT2020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8AA98C-73FB-9642-9650-F6985F30A8EF}"/>
              </a:ext>
            </a:extLst>
          </p:cNvPr>
          <p:cNvGrpSpPr/>
          <p:nvPr/>
        </p:nvGrpSpPr>
        <p:grpSpPr>
          <a:xfrm>
            <a:off x="58785" y="55556"/>
            <a:ext cx="9063999" cy="6775830"/>
            <a:chOff x="47210" y="43981"/>
            <a:chExt cx="9063999" cy="6775830"/>
          </a:xfrm>
        </p:grpSpPr>
        <p:pic>
          <p:nvPicPr>
            <p:cNvPr id="3" name="Picture 2" descr="JFM22_World_pcp.gif">
              <a:extLst>
                <a:ext uri="{FF2B5EF4-FFF2-40B4-BE49-F238E27FC236}">
                  <a16:creationId xmlns:a16="http://schemas.microsoft.com/office/drawing/2014/main" id="{F656033F-1CC3-BF40-91B9-64D5930B3143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6365" y="43981"/>
              <a:ext cx="4572000" cy="3200400"/>
            </a:xfrm>
            <a:prstGeom prst="rect">
              <a:avLst/>
            </a:prstGeom>
          </p:spPr>
        </p:pic>
        <p:pic>
          <p:nvPicPr>
            <p:cNvPr id="4" name="Picture 3" descr="FMA22_World_pcp.gif">
              <a:extLst>
                <a:ext uri="{FF2B5EF4-FFF2-40B4-BE49-F238E27FC236}">
                  <a16:creationId xmlns:a16="http://schemas.microsoft.com/office/drawing/2014/main" id="{2B2D8711-C77C-FD44-969B-59356A38A48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6365" y="3619411"/>
              <a:ext cx="4572000" cy="32004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5BB897-E5BE-FA43-9FBF-522D72F2CA1C}"/>
                </a:ext>
              </a:extLst>
            </p:cNvPr>
            <p:cNvGrpSpPr/>
            <p:nvPr/>
          </p:nvGrpSpPr>
          <p:grpSpPr>
            <a:xfrm>
              <a:off x="47210" y="159728"/>
              <a:ext cx="3657600" cy="6433904"/>
              <a:chOff x="35635" y="43981"/>
              <a:chExt cx="3657600" cy="643390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54DF7E6-E843-604D-B6F2-3CB7C3D9A0DA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35" y="43981"/>
                <a:ext cx="3657600" cy="27432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90EA3F2-8F0B-034F-9B87-2ACF6B2280C2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35" y="3734685"/>
                <a:ext cx="3657600" cy="274320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D3AD82-DF15-F944-86E3-42894D2A0C57}"/>
                </a:ext>
              </a:extLst>
            </p:cNvPr>
            <p:cNvSpPr txBox="1"/>
            <p:nvPr/>
          </p:nvSpPr>
          <p:spPr>
            <a:xfrm>
              <a:off x="2007238" y="2002423"/>
              <a:ext cx="170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OCT 2020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6875C0-80CC-9248-A91A-102BDA4BEBB6}"/>
                </a:ext>
              </a:extLst>
            </p:cNvPr>
            <p:cNvSpPr txBox="1"/>
            <p:nvPr/>
          </p:nvSpPr>
          <p:spPr>
            <a:xfrm>
              <a:off x="7402977" y="2247418"/>
              <a:ext cx="170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432FF"/>
                  </a:solidFill>
                </a:rPr>
                <a:t>OCT 2021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J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2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65" y="457200"/>
            <a:ext cx="4518702" cy="5943600"/>
          </a:xfrm>
          <a:prstGeom prst="rect">
            <a:avLst/>
          </a:prstGeom>
        </p:spPr>
      </p:pic>
      <p:sp>
        <p:nvSpPr>
          <p:cNvPr id="3" name="5-Point Star 2">
            <a:extLst>
              <a:ext uri="{FF2B5EF4-FFF2-40B4-BE49-F238E27FC236}">
                <a16:creationId xmlns:a16="http://schemas.microsoft.com/office/drawing/2014/main" id="{8D989C95-7B8D-F146-99C2-E1003610B0D3}"/>
              </a:ext>
            </a:extLst>
          </p:cNvPr>
          <p:cNvSpPr/>
          <p:nvPr/>
        </p:nvSpPr>
        <p:spPr>
          <a:xfrm>
            <a:off x="7056647" y="2245490"/>
            <a:ext cx="729205" cy="706055"/>
          </a:xfrm>
          <a:prstGeom prst="star5">
            <a:avLst/>
          </a:prstGeom>
          <a:ln>
            <a:prstDash val="sysDot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60108-7E28-A04F-BF35-69645A2F5DA9}"/>
              </a:ext>
            </a:extLst>
          </p:cNvPr>
          <p:cNvSpPr txBox="1"/>
          <p:nvPr/>
        </p:nvSpPr>
        <p:spPr>
          <a:xfrm>
            <a:off x="7890024" y="2199190"/>
            <a:ext cx="1083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</a:t>
            </a:r>
            <a:br>
              <a:rPr lang="en-US" dirty="0"/>
            </a:br>
            <a:r>
              <a:rPr lang="en-US" dirty="0"/>
              <a:t>the SST</a:t>
            </a:r>
          </a:p>
          <a:p>
            <a:r>
              <a:rPr lang="en-US" dirty="0"/>
              <a:t>Index</a:t>
            </a:r>
          </a:p>
          <a:p>
            <a:r>
              <a:rPr lang="en-US" dirty="0"/>
              <a:t>predicted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700AA-DBDC-B548-AEEB-11CFA4A393C7}"/>
              </a:ext>
            </a:extLst>
          </p:cNvPr>
          <p:cNvSpPr txBox="1"/>
          <p:nvPr/>
        </p:nvSpPr>
        <p:spPr>
          <a:xfrm>
            <a:off x="6868173" y="742950"/>
            <a:ext cx="147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Near Dateline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6CA8A5-64B2-E647-AE2E-8C95C53D73DE}"/>
              </a:ext>
            </a:extLst>
          </p:cNvPr>
          <p:cNvSpPr txBox="1"/>
          <p:nvPr/>
        </p:nvSpPr>
        <p:spPr>
          <a:xfrm>
            <a:off x="6868173" y="3810000"/>
            <a:ext cx="18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Eastern Eq. Pacific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15A4D-A07C-AB40-ABEE-1DB7A103ED05}"/>
              </a:ext>
            </a:extLst>
          </p:cNvPr>
          <p:cNvSpPr txBox="1"/>
          <p:nvPr/>
        </p:nvSpPr>
        <p:spPr>
          <a:xfrm>
            <a:off x="6868173" y="5147310"/>
            <a:ext cx="228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Off Coast of </a:t>
            </a:r>
            <a:r>
              <a:rPr lang="en-US" i="1" dirty="0" err="1"/>
              <a:t>S.America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D93DF-3289-6D41-B1B2-61CF78D61EB7}"/>
              </a:ext>
            </a:extLst>
          </p:cNvPr>
          <p:cNvSpPr txBox="1"/>
          <p:nvPr/>
        </p:nvSpPr>
        <p:spPr>
          <a:xfrm>
            <a:off x="3837987" y="2750414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NINO3.4 = </a:t>
            </a:r>
            <a:r>
              <a:rPr lang="en-US" sz="2400" dirty="0">
                <a:highlight>
                  <a:srgbClr val="00FFFF"/>
                </a:highlight>
              </a:rPr>
              <a:t>-0.8 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F3A9A4-AF75-4749-B690-8E78933A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9053"/>
            <a:ext cx="2210765" cy="19928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B2C949A-9861-7041-93AD-C9C79A61E275}"/>
              </a:ext>
            </a:extLst>
          </p:cNvPr>
          <p:cNvGrpSpPr/>
          <p:nvPr/>
        </p:nvGrpSpPr>
        <p:grpSpPr>
          <a:xfrm>
            <a:off x="182880" y="182880"/>
            <a:ext cx="8229600" cy="6400800"/>
            <a:chOff x="182880" y="182880"/>
            <a:chExt cx="8229600" cy="64008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6BFF595-9576-634E-B781-82B2C9014FB7}"/>
                </a:ext>
              </a:extLst>
            </p:cNvPr>
            <p:cNvGrpSpPr/>
            <p:nvPr/>
          </p:nvGrpSpPr>
          <p:grpSpPr>
            <a:xfrm>
              <a:off x="182880" y="182880"/>
              <a:ext cx="8229600" cy="6400800"/>
              <a:chOff x="182880" y="182880"/>
              <a:chExt cx="8229600" cy="6400800"/>
            </a:xfrm>
          </p:grpSpPr>
          <p:pic>
            <p:nvPicPr>
              <p:cNvPr id="2" name="Picture 1" descr="pr_seaso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82880"/>
                <a:ext cx="8229600" cy="3200400"/>
              </a:xfrm>
              <a:prstGeom prst="rect">
                <a:avLst/>
              </a:prstGeom>
            </p:spPr>
          </p:pic>
          <p:pic>
            <p:nvPicPr>
              <p:cNvPr id="3" name="Picture 2" descr="pr_anom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880" y="3383280"/>
                <a:ext cx="8229600" cy="3200400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FF3CB0-E141-4A4E-A863-034397ACB0F2}"/>
                  </a:ext>
                </a:extLst>
              </p:cNvPr>
              <p:cNvSpPr/>
              <p:nvPr/>
            </p:nvSpPr>
            <p:spPr>
              <a:xfrm>
                <a:off x="2430684" y="810228"/>
                <a:ext cx="868101" cy="752354"/>
              </a:xfrm>
              <a:prstGeom prst="rect">
                <a:avLst/>
              </a:prstGeom>
              <a:noFill/>
              <a:ln w="57150"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BB98B3-A118-754B-AEA2-26B729A9AA19}"/>
                  </a:ext>
                </a:extLst>
              </p:cNvPr>
              <p:cNvSpPr/>
              <p:nvPr/>
            </p:nvSpPr>
            <p:spPr>
              <a:xfrm>
                <a:off x="821804" y="1180618"/>
                <a:ext cx="1460340" cy="381964"/>
              </a:xfrm>
              <a:prstGeom prst="rect">
                <a:avLst/>
              </a:prstGeom>
              <a:noFill/>
              <a:ln w="57150"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B693AB9-5CEF-714D-BA74-31A1B2A315AB}"/>
                  </a:ext>
                </a:extLst>
              </p:cNvPr>
              <p:cNvSpPr/>
              <p:nvPr/>
            </p:nvSpPr>
            <p:spPr>
              <a:xfrm>
                <a:off x="6169306" y="904752"/>
                <a:ext cx="868101" cy="381964"/>
              </a:xfrm>
              <a:prstGeom prst="rect">
                <a:avLst/>
              </a:prstGeom>
              <a:noFill/>
              <a:ln w="57150"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87371AD-27F2-5040-9573-FBF86DC9E8A0}"/>
                </a:ext>
              </a:extLst>
            </p:cNvPr>
            <p:cNvSpPr/>
            <p:nvPr/>
          </p:nvSpPr>
          <p:spPr>
            <a:xfrm>
              <a:off x="7303626" y="1539433"/>
              <a:ext cx="648182" cy="381965"/>
            </a:xfrm>
            <a:prstGeom prst="ellipse">
              <a:avLst/>
            </a:prstGeom>
            <a:noFill/>
            <a:ln w="571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D93E33C-589A-BC47-A4C7-5FC151AA4E8B}"/>
              </a:ext>
            </a:extLst>
          </p:cNvPr>
          <p:cNvSpPr txBox="1"/>
          <p:nvPr/>
        </p:nvSpPr>
        <p:spPr>
          <a:xfrm>
            <a:off x="1551974" y="2500132"/>
            <a:ext cx="234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A good Monsoon </a:t>
            </a:r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4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591526-5B30-5B42-99E2-67432738D6F1}"/>
              </a:ext>
            </a:extLst>
          </p:cNvPr>
          <p:cNvGrpSpPr/>
          <p:nvPr/>
        </p:nvGrpSpPr>
        <p:grpSpPr>
          <a:xfrm>
            <a:off x="299784" y="576423"/>
            <a:ext cx="8495071" cy="5943600"/>
            <a:chOff x="91440" y="182880"/>
            <a:chExt cx="8495071" cy="5943600"/>
          </a:xfrm>
        </p:grpSpPr>
        <p:pic>
          <p:nvPicPr>
            <p:cNvPr id="2" name="Picture 1" descr="soi3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" y="182880"/>
              <a:ext cx="8495071" cy="5943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D3C495-BB5C-494B-9387-D0AC134C33AD}"/>
                </a:ext>
              </a:extLst>
            </p:cNvPr>
            <p:cNvSpPr txBox="1"/>
            <p:nvPr/>
          </p:nvSpPr>
          <p:spPr>
            <a:xfrm>
              <a:off x="5675956" y="5113702"/>
              <a:ext cx="251459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Tahiti</a:t>
              </a:r>
              <a:r>
                <a:rPr lang="en-US" baseline="-25000" dirty="0" err="1"/>
                <a:t>SLP</a:t>
              </a:r>
              <a:r>
                <a:rPr lang="en-US" dirty="0"/>
                <a:t> – </a:t>
              </a:r>
              <a:r>
                <a:rPr lang="en-US" dirty="0" err="1"/>
                <a:t>Darwin,AUS</a:t>
              </a:r>
              <a:r>
                <a:rPr lang="en-US" baseline="-25000" dirty="0" err="1"/>
                <a:t>SLP</a:t>
              </a:r>
              <a:endParaRPr lang="en-US" baseline="-250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CC3BB59-329F-1E41-926D-B8656FECF6E9}"/>
              </a:ext>
            </a:extLst>
          </p:cNvPr>
          <p:cNvGrpSpPr/>
          <p:nvPr/>
        </p:nvGrpSpPr>
        <p:grpSpPr>
          <a:xfrm>
            <a:off x="857818" y="194461"/>
            <a:ext cx="7299907" cy="6645321"/>
            <a:chOff x="371680" y="101861"/>
            <a:chExt cx="7299907" cy="6645321"/>
          </a:xfrm>
        </p:grpSpPr>
        <p:pic>
          <p:nvPicPr>
            <p:cNvPr id="2" name="Picture 1" descr="olra_c.gif"/>
            <p:cNvPicPr>
              <a:picLocks noChangeAspect="1"/>
            </p:cNvPicPr>
            <p:nvPr/>
          </p:nvPicPr>
          <p:blipFill rotWithShape="1">
            <a:blip r:embed="rId2"/>
            <a:srcRect b="14937"/>
            <a:stretch/>
          </p:blipFill>
          <p:spPr>
            <a:xfrm>
              <a:off x="1757550" y="101861"/>
              <a:ext cx="5914037" cy="6611457"/>
            </a:xfrm>
            <a:prstGeom prst="rect">
              <a:avLst/>
            </a:prstGeom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9BB59FF-532F-4340-B8FE-E9CD19BBB4AA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4595152" y="5903094"/>
              <a:ext cx="1718058" cy="65942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021BC3B-515D-F946-BFA1-A29AF08ABB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8491" y="5486067"/>
              <a:ext cx="2650603" cy="891784"/>
            </a:xfrm>
            <a:prstGeom prst="straightConnector1">
              <a:avLst/>
            </a:prstGeom>
            <a:ln w="38100">
              <a:solidFill>
                <a:srgbClr val="0432FF"/>
              </a:solidFill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B3BA83-20E5-BC47-B4F4-75436312677F}"/>
                </a:ext>
              </a:extLst>
            </p:cNvPr>
            <p:cNvSpPr txBox="1"/>
            <p:nvPr/>
          </p:nvSpPr>
          <p:spPr>
            <a:xfrm>
              <a:off x="371680" y="6197695"/>
              <a:ext cx="852221" cy="369332"/>
            </a:xfrm>
            <a:prstGeom prst="rect">
              <a:avLst/>
            </a:prstGeom>
            <a:noFill/>
            <a:ln>
              <a:solidFill>
                <a:srgbClr val="0432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</a:rPr>
                <a:t>Wetter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3C0B67-D33A-0E48-AB71-D8966479E6EE}"/>
                </a:ext>
              </a:extLst>
            </p:cNvPr>
            <p:cNvSpPr txBox="1"/>
            <p:nvPr/>
          </p:nvSpPr>
          <p:spPr>
            <a:xfrm>
              <a:off x="6313210" y="6377850"/>
              <a:ext cx="665567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Drier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C3A1B3-E979-D240-8A5A-567AA34ABEA0}"/>
              </a:ext>
            </a:extLst>
          </p:cNvPr>
          <p:cNvSpPr txBox="1"/>
          <p:nvPr/>
        </p:nvSpPr>
        <p:spPr>
          <a:xfrm>
            <a:off x="2685327" y="3102015"/>
            <a:ext cx="386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Mean SST (color) and Winds (Vectors)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18412-F532-7A49-AE9C-7C3E2D5CEDB1}"/>
              </a:ext>
            </a:extLst>
          </p:cNvPr>
          <p:cNvSpPr txBox="1"/>
          <p:nvPr/>
        </p:nvSpPr>
        <p:spPr>
          <a:xfrm>
            <a:off x="2326511" y="5407305"/>
            <a:ext cx="44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Anomalous SST (color) and Winds (Vectors)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DBD2DD-11C0-624D-8794-3531FA065033}"/>
              </a:ext>
            </a:extLst>
          </p:cNvPr>
          <p:cNvCxnSpPr>
            <a:stCxn id="4" idx="0"/>
          </p:cNvCxnSpPr>
          <p:nvPr/>
        </p:nvCxnSpPr>
        <p:spPr>
          <a:xfrm flipV="1">
            <a:off x="4537276" y="4514127"/>
            <a:ext cx="127321" cy="8931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B205F8E-C191-DC4F-B026-1806B7560880}"/>
              </a:ext>
            </a:extLst>
          </p:cNvPr>
          <p:cNvGrpSpPr/>
          <p:nvPr/>
        </p:nvGrpSpPr>
        <p:grpSpPr>
          <a:xfrm>
            <a:off x="685800" y="1299257"/>
            <a:ext cx="7772400" cy="4572000"/>
            <a:chOff x="685800" y="1889565"/>
            <a:chExt cx="7772400" cy="4572000"/>
          </a:xfrm>
        </p:grpSpPr>
        <p:pic>
          <p:nvPicPr>
            <p:cNvPr id="2" name="Picture 1" descr="heat-last-year.gif"/>
            <p:cNvPicPr>
              <a:picLocks/>
            </p:cNvPicPr>
            <p:nvPr/>
          </p:nvPicPr>
          <p:blipFill rotWithShape="1">
            <a:blip r:embed="rId2"/>
            <a:srcRect l="5879" t="5792" r="10355" b="59980"/>
            <a:stretch/>
          </p:blipFill>
          <p:spPr>
            <a:xfrm>
              <a:off x="685800" y="1889565"/>
              <a:ext cx="7772400" cy="4572000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A238449-1C0A-DD49-8FCB-A2526EAC162A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66" y="5625304"/>
              <a:ext cx="7037407" cy="0"/>
            </a:xfrm>
            <a:prstGeom prst="line">
              <a:avLst/>
            </a:prstGeom>
            <a:ln w="57150">
              <a:solidFill>
                <a:srgbClr val="0432FF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8A7EF33-062F-2249-AC33-90ACFAE186EF}"/>
              </a:ext>
            </a:extLst>
          </p:cNvPr>
          <p:cNvGrpSpPr/>
          <p:nvPr/>
        </p:nvGrpSpPr>
        <p:grpSpPr>
          <a:xfrm>
            <a:off x="138889" y="1273215"/>
            <a:ext cx="4097443" cy="5484085"/>
            <a:chOff x="4291406" y="-233809"/>
            <a:chExt cx="5119332" cy="6400800"/>
          </a:xfrm>
        </p:grpSpPr>
        <p:pic>
          <p:nvPicPr>
            <p:cNvPr id="2" name="Picture 1" descr="TAO_5Day_EQ_xz_Anom_Comp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1406" y="-233809"/>
              <a:ext cx="5119332" cy="64008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AB4DCF-947C-6F4C-BB8A-4E3DBD027CB9}"/>
                </a:ext>
              </a:extLst>
            </p:cNvPr>
            <p:cNvSpPr txBox="1"/>
            <p:nvPr/>
          </p:nvSpPr>
          <p:spPr>
            <a:xfrm>
              <a:off x="5780933" y="2534855"/>
              <a:ext cx="2213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Last year 2020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8449AD-D340-3E49-85F6-1669FB891AB5}"/>
                </a:ext>
              </a:extLst>
            </p:cNvPr>
            <p:cNvSpPr txBox="1"/>
            <p:nvPr/>
          </p:nvSpPr>
          <p:spPr>
            <a:xfrm>
              <a:off x="5419399" y="5314713"/>
              <a:ext cx="2414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432FF"/>
                  </a:solidFill>
                </a:rPr>
                <a:t>This year 2021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61F698E-9FC6-B74B-BC90-3596F6F66FAD}"/>
              </a:ext>
            </a:extLst>
          </p:cNvPr>
          <p:cNvSpPr txBox="1"/>
          <p:nvPr/>
        </p:nvSpPr>
        <p:spPr>
          <a:xfrm>
            <a:off x="23518" y="65538"/>
            <a:ext cx="45484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Analysis directly from</a:t>
            </a:r>
            <a:r>
              <a:rPr lang="en-US" b="1" dirty="0">
                <a:solidFill>
                  <a:srgbClr val="FF0000"/>
                </a:solidFill>
              </a:rPr>
              <a:t> TOGA-TAO </a:t>
            </a:r>
            <a:r>
              <a:rPr lang="en-US" dirty="0"/>
              <a:t>buoy measurements: </a:t>
            </a:r>
          </a:p>
          <a:p>
            <a:r>
              <a:rPr lang="en-US" dirty="0"/>
              <a:t>Showing spatial distribution of temperature of water in the Subsurface </a:t>
            </a:r>
            <a:r>
              <a:rPr lang="en-US" dirty="0" err="1"/>
              <a:t>upto</a:t>
            </a:r>
            <a:r>
              <a:rPr lang="en-US" dirty="0"/>
              <a:t> 500 meter.</a:t>
            </a:r>
          </a:p>
        </p:txBody>
      </p:sp>
      <p:pic>
        <p:nvPicPr>
          <p:cNvPr id="7" name="Picture 6" descr="wkteq_xz.gif">
            <a:extLst>
              <a:ext uri="{FF2B5EF4-FFF2-40B4-BE49-F238E27FC236}">
                <a16:creationId xmlns:a16="http://schemas.microsoft.com/office/drawing/2014/main" id="{B02BBC61-8E55-CA44-AB1D-FCDA3A8A4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65" y="457200"/>
            <a:ext cx="3931446" cy="6400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AB64E2-5C97-2A4F-8325-088E238522BC}"/>
              </a:ext>
            </a:extLst>
          </p:cNvPr>
          <p:cNvSpPr txBox="1"/>
          <p:nvPr/>
        </p:nvSpPr>
        <p:spPr>
          <a:xfrm>
            <a:off x="5764192" y="127320"/>
            <a:ext cx="293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Ocean Data Assimilation System (</a:t>
            </a:r>
            <a:r>
              <a:rPr lang="en-US" dirty="0">
                <a:solidFill>
                  <a:srgbClr val="0432FF"/>
                </a:solidFill>
              </a:rPr>
              <a:t>GODAS</a:t>
            </a:r>
            <a:r>
              <a:rPr lang="en-US" dirty="0"/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D9DFF-68D3-E04B-B118-A0370C3C5453}"/>
              </a:ext>
            </a:extLst>
          </p:cNvPr>
          <p:cNvCxnSpPr/>
          <p:nvPr/>
        </p:nvCxnSpPr>
        <p:spPr>
          <a:xfrm flipV="1">
            <a:off x="2974229" y="1632030"/>
            <a:ext cx="4445143" cy="313674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3E65B3-B1D2-C341-B55E-C5FF2DEA77C8}"/>
              </a:ext>
            </a:extLst>
          </p:cNvPr>
          <p:cNvSpPr txBox="1"/>
          <p:nvPr/>
        </p:nvSpPr>
        <p:spPr>
          <a:xfrm>
            <a:off x="3970118" y="2928394"/>
            <a:ext cx="140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432FF"/>
                </a:solidFill>
              </a:rPr>
              <a:t>Agreement!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226</Words>
  <Application>Microsoft Macintosh PowerPoint</Application>
  <PresentationFormat>On-screen Show (4:3)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Times New Roman</vt:lpstr>
      <vt:lpstr>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51</cp:revision>
  <dcterms:created xsi:type="dcterms:W3CDTF">2013-01-27T09:14:16Z</dcterms:created>
  <dcterms:modified xsi:type="dcterms:W3CDTF">2022-10-21T02:33:45Z</dcterms:modified>
  <cp:category/>
</cp:coreProperties>
</file>