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83" r:id="rId2"/>
    <p:sldId id="285" r:id="rId3"/>
    <p:sldId id="349" r:id="rId4"/>
    <p:sldId id="289" r:id="rId5"/>
    <p:sldId id="260" r:id="rId6"/>
    <p:sldId id="259" r:id="rId7"/>
    <p:sldId id="334" r:id="rId8"/>
    <p:sldId id="261" r:id="rId9"/>
    <p:sldId id="267" r:id="rId10"/>
    <p:sldId id="270" r:id="rId11"/>
    <p:sldId id="271" r:id="rId12"/>
    <p:sldId id="272" r:id="rId13"/>
    <p:sldId id="348" r:id="rId14"/>
    <p:sldId id="331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1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 snapToObjects="1">
      <p:cViewPr varScale="1">
        <p:scale>
          <a:sx n="111" d="100"/>
          <a:sy n="111" d="100"/>
        </p:scale>
        <p:origin x="168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CE920-7FFE-134D-A8D6-DC7316E6CF23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E272E-947B-C84D-BED1-45ED465B0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7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i.noaa.gov/access/monitoring/pdo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om.gov.au/climate/enso/#tabs=Indian-Ocea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D42727-7D54-F041-A0CD-752663A2960C}"/>
              </a:ext>
            </a:extLst>
          </p:cNvPr>
          <p:cNvGrpSpPr/>
          <p:nvPr/>
        </p:nvGrpSpPr>
        <p:grpSpPr>
          <a:xfrm>
            <a:off x="0" y="-6"/>
            <a:ext cx="9144000" cy="6858000"/>
            <a:chOff x="182880" y="182880"/>
            <a:chExt cx="8534400" cy="6400800"/>
          </a:xfrm>
        </p:grpSpPr>
        <p:pic>
          <p:nvPicPr>
            <p:cNvPr id="2" name="Picture 1" descr="IRITemplate_may20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534400" cy="6400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C44B9-764F-014A-BFF7-FBDD1FAD95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1" y="5659831"/>
              <a:ext cx="3200400" cy="9144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DAEE038-9212-DB47-AD02-A8FC216A1F07}"/>
              </a:ext>
            </a:extLst>
          </p:cNvPr>
          <p:cNvSpPr/>
          <p:nvPr/>
        </p:nvSpPr>
        <p:spPr>
          <a:xfrm>
            <a:off x="27550" y="3146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130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ENSO and Climate Outlook  </a:t>
            </a:r>
          </a:p>
          <a:p>
            <a:pPr algn="ctr">
              <a:defRPr/>
            </a:pPr>
            <a:r>
              <a:rPr lang="en-US" sz="3600" b="1" spc="130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in November 2022</a:t>
            </a:r>
          </a:p>
          <a:p>
            <a:pPr algn="ctr">
              <a:defRPr/>
            </a:pPr>
            <a:r>
              <a:rPr lang="en-US" sz="3600" b="1" i="1" spc="130" dirty="0">
                <a:solidFill>
                  <a:schemeClr val="bg1"/>
                </a:solidFill>
                <a:highlight>
                  <a:srgbClr val="000000"/>
                </a:highlight>
                <a:latin typeface="Bradley Hand" pitchFamily="2" charset="77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A rapid demise after Triple-Dipping!!!</a:t>
            </a:r>
            <a:r>
              <a:rPr lang="en-US" sz="3600" b="1" spc="13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 </a:t>
            </a:r>
            <a:endParaRPr lang="en-US" sz="3200" spc="130" dirty="0">
              <a:solidFill>
                <a:srgbClr val="FFFF00"/>
              </a:solidFill>
              <a:highlight>
                <a:srgbClr val="000000"/>
              </a:highlight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F98BF6-C0C0-1248-A8A1-D293EB7C691A}"/>
              </a:ext>
            </a:extLst>
          </p:cNvPr>
          <p:cNvSpPr txBox="1"/>
          <p:nvPr/>
        </p:nvSpPr>
        <p:spPr>
          <a:xfrm>
            <a:off x="21736" y="4579671"/>
            <a:ext cx="5210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Jeffery </a:t>
            </a:r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Turmelle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and Jing Yuan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forecast processing and web updates</a:t>
            </a:r>
          </a:p>
          <a:p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Cuihua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Li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Draft PowerPoint development</a:t>
            </a:r>
          </a:p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IRI’s Climate Group, led by Dr. Andrew Robertson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</a:t>
            </a:r>
            <a:br>
              <a:rPr lang="en-US" sz="14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Forecast system development, ongoing innovation, and verification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026269D-456A-E438-5D8A-893F34ABE8E1}"/>
              </a:ext>
            </a:extLst>
          </p:cNvPr>
          <p:cNvSpPr txBox="1">
            <a:spLocks/>
          </p:cNvSpPr>
          <p:nvPr/>
        </p:nvSpPr>
        <p:spPr>
          <a:xfrm>
            <a:off x="21736" y="2407534"/>
            <a:ext cx="3635864" cy="164016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M. </a:t>
            </a:r>
            <a:r>
              <a:rPr lang="en-US" sz="40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</a:t>
            </a: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Ehsan</a:t>
            </a:r>
          </a:p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357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(</a:t>
            </a:r>
            <a:r>
              <a:rPr lang="en-US" sz="17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azhar@iri.columbia.edu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)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Associate Research Scientist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IRI ENSO and Climate Forecast Lead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2CF8D7-A62C-654B-943A-E990A943C9E7}"/>
              </a:ext>
            </a:extLst>
          </p:cNvPr>
          <p:cNvSpPr/>
          <p:nvPr/>
        </p:nvSpPr>
        <p:spPr>
          <a:xfrm>
            <a:off x="4572000" y="3032568"/>
            <a:ext cx="1331089" cy="266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E35877-85D6-CDF5-10F8-7E0B4F8A851B}"/>
              </a:ext>
            </a:extLst>
          </p:cNvPr>
          <p:cNvSpPr txBox="1"/>
          <p:nvPr/>
        </p:nvSpPr>
        <p:spPr>
          <a:xfrm>
            <a:off x="142875" y="152400"/>
            <a:ext cx="631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IRI’s ENSO Forecast </a:t>
            </a:r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</a:rPr>
              <a:t>(Nov, 2022)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46F6AC-9C97-FEC6-1067-8F7EF29DF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579340"/>
            <a:ext cx="5000263" cy="35044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49AE5A-32C7-9BA7-20BD-02F5A4D98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173" y="3865944"/>
            <a:ext cx="4339059" cy="2892706"/>
          </a:xfrm>
          <a:prstGeom prst="rect">
            <a:avLst/>
          </a:prstGeom>
        </p:spPr>
      </p:pic>
      <p:sp>
        <p:nvSpPr>
          <p:cNvPr id="14" name="Sun 13">
            <a:extLst>
              <a:ext uri="{FF2B5EF4-FFF2-40B4-BE49-F238E27FC236}">
                <a16:creationId xmlns:a16="http://schemas.microsoft.com/office/drawing/2014/main" id="{892503A9-44B6-886D-71AF-7C09FD822743}"/>
              </a:ext>
            </a:extLst>
          </p:cNvPr>
          <p:cNvSpPr/>
          <p:nvPr/>
        </p:nvSpPr>
        <p:spPr>
          <a:xfrm>
            <a:off x="2407533" y="3510025"/>
            <a:ext cx="266218" cy="240175"/>
          </a:xfrm>
          <a:prstGeom prst="sun">
            <a:avLst/>
          </a:prstGeom>
          <a:solidFill>
            <a:srgbClr val="0432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F23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1137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FM23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3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23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F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02E59-375E-DF48-AD09-4AB1E1A60217}"/>
              </a:ext>
            </a:extLst>
          </p:cNvPr>
          <p:cNvSpPr txBox="1"/>
          <p:nvPr/>
        </p:nvSpPr>
        <p:spPr>
          <a:xfrm>
            <a:off x="1339850" y="228600"/>
            <a:ext cx="646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5456E-3798-B145-9AFE-209D59391BCA}"/>
              </a:ext>
            </a:extLst>
          </p:cNvPr>
          <p:cNvSpPr txBox="1"/>
          <p:nvPr/>
        </p:nvSpPr>
        <p:spPr>
          <a:xfrm>
            <a:off x="622300" y="1206500"/>
            <a:ext cx="8166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Across the Globe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ENSO Forecast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NMME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IRI ENSO Forecast Tool (Deterministic and Probabilistic)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Precipitation and Temperature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90402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FM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0E6E-B255-6B81-4A8D-49C978B03331}"/>
              </a:ext>
            </a:extLst>
          </p:cNvPr>
          <p:cNvSpPr txBox="1"/>
          <p:nvPr/>
        </p:nvSpPr>
        <p:spPr>
          <a:xfrm>
            <a:off x="1851378" y="203200"/>
            <a:ext cx="544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Summary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C2551516-E1D8-3E09-2056-50FCE1CF8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22" y="781753"/>
            <a:ext cx="8763000" cy="502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800" dirty="0">
                <a:solidFill>
                  <a:srgbClr val="0432FF"/>
                </a:solidFill>
                <a:latin typeface="Trebuchet MS" panose="020B0703020202090204" pitchFamily="34" charset="0"/>
              </a:rPr>
              <a:t>La Niña continues</a:t>
            </a:r>
            <a:r>
              <a:rPr lang="en-US" altLang="en-US" sz="1800" dirty="0">
                <a:latin typeface="Trebuchet MS" panose="020B0703020202090204" pitchFamily="34" charset="0"/>
              </a:rPr>
              <a:t>,</a:t>
            </a:r>
            <a:endParaRPr lang="en-US" altLang="en-US" sz="1800" dirty="0">
              <a:latin typeface="Trebuchet MS" panose="020B070302020209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dirty="0">
                <a:latin typeface="Trebuchet MS" panose="020B0703020202090204" pitchFamily="34" charset="0"/>
                <a:cs typeface="Arial" panose="020B0604020202020204" pitchFamily="34" charset="0"/>
              </a:rPr>
              <a:t>Both Oceanic and Atmospheric conditions show La Nina thresholds; e.g.,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dirty="0">
                <a:solidFill>
                  <a:srgbClr val="0070C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Sea surface temperatures (SSTs) are below average across the central equatorial Pacific Ocean. 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dirty="0">
                <a:solidFill>
                  <a:srgbClr val="0070C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SOI is still positive (though ticked down, +7.5), stronger than average trade winds, reduced cloudiness over central Pacific (west of Date-line).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dirty="0">
                <a:latin typeface="Trebuchet MS" panose="020B0703020202090204" pitchFamily="34" charset="0"/>
              </a:rPr>
              <a:t>La Niña is favored to continue with high chances during next three seasons. La Niña to continue till DJF-2022/23 is NOW 76%. </a:t>
            </a:r>
          </a:p>
          <a:p>
            <a:pPr marL="285750" indent="-285750" algn="ctr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dirty="0">
                <a:latin typeface="Trebuchet MS" panose="020B0703020202090204" pitchFamily="34" charset="0"/>
              </a:rPr>
              <a:t>This is “</a:t>
            </a:r>
            <a:r>
              <a:rPr lang="en-US" altLang="en-US" sz="1800" b="1" dirty="0">
                <a:solidFill>
                  <a:srgbClr val="0432FF"/>
                </a:solidFill>
                <a:latin typeface="Trebuchet MS" panose="020B0703020202090204" pitchFamily="34" charset="0"/>
              </a:rPr>
              <a:t>triple-Dip of 21</a:t>
            </a:r>
            <a:r>
              <a:rPr lang="en-US" altLang="en-US" sz="1800" b="1" baseline="30000" dirty="0">
                <a:solidFill>
                  <a:srgbClr val="0432FF"/>
                </a:solidFill>
                <a:latin typeface="Trebuchet MS" panose="020B0703020202090204" pitchFamily="34" charset="0"/>
              </a:rPr>
              <a:t>st</a:t>
            </a:r>
            <a:r>
              <a:rPr lang="en-US" altLang="en-US" sz="1800" b="1" dirty="0">
                <a:solidFill>
                  <a:srgbClr val="0432FF"/>
                </a:solidFill>
                <a:latin typeface="Trebuchet MS" panose="020B0703020202090204" pitchFamily="34" charset="0"/>
              </a:rPr>
              <a:t> Century</a:t>
            </a:r>
            <a:r>
              <a:rPr lang="en-US" altLang="en-US" sz="1800" dirty="0">
                <a:latin typeface="Trebuchet MS" panose="020B0703020202090204" pitchFamily="34" charset="0"/>
              </a:rPr>
              <a:t>”! 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dirty="0">
                <a:latin typeface="Trebuchet MS" panose="020B0703020202090204" pitchFamily="34" charset="0"/>
              </a:rPr>
              <a:t>ENSO-Neutral is most favorable starting from </a:t>
            </a:r>
            <a:r>
              <a:rPr lang="en-US" altLang="en-US" sz="1800" b="1" dirty="0">
                <a:highlight>
                  <a:srgbClr val="FFFF00"/>
                </a:highlight>
                <a:latin typeface="Trebuchet MS" panose="020B0703020202090204" pitchFamily="34" charset="0"/>
              </a:rPr>
              <a:t>FMA-2023 (57%) </a:t>
            </a:r>
            <a:r>
              <a:rPr lang="en-US" altLang="en-US" sz="1800" dirty="0">
                <a:latin typeface="Trebuchet MS" panose="020B0703020202090204" pitchFamily="34" charset="0"/>
              </a:rPr>
              <a:t>onward.</a:t>
            </a:r>
          </a:p>
        </p:txBody>
      </p:sp>
    </p:spTree>
    <p:extLst>
      <p:ext uri="{BB962C8B-B14F-4D97-AF65-F5344CB8AC3E}">
        <p14:creationId xmlns:p14="http://schemas.microsoft.com/office/powerpoint/2010/main" val="265288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F2B1ADC-FA08-E8CF-1B3F-3EAA38A94D67}"/>
              </a:ext>
            </a:extLst>
          </p:cNvPr>
          <p:cNvGrpSpPr/>
          <p:nvPr/>
        </p:nvGrpSpPr>
        <p:grpSpPr>
          <a:xfrm>
            <a:off x="172460" y="532424"/>
            <a:ext cx="8686800" cy="3657600"/>
            <a:chOff x="137735" y="833374"/>
            <a:chExt cx="8686800" cy="3657600"/>
          </a:xfrm>
        </p:grpSpPr>
        <p:pic>
          <p:nvPicPr>
            <p:cNvPr id="2" name="Picture 1" descr="ssta.gif">
              <a:extLst>
                <a:ext uri="{FF2B5EF4-FFF2-40B4-BE49-F238E27FC236}">
                  <a16:creationId xmlns:a16="http://schemas.microsoft.com/office/drawing/2014/main" id="{3B7B67EE-543A-CA25-7FF7-1C9F7DC6F32B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735" y="833374"/>
              <a:ext cx="8686800" cy="3657600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1D893E4-ED6D-293B-3722-29862D518193}"/>
                </a:ext>
              </a:extLst>
            </p:cNvPr>
            <p:cNvCxnSpPr/>
            <p:nvPr/>
          </p:nvCxnSpPr>
          <p:spPr>
            <a:xfrm>
              <a:off x="972268" y="2743201"/>
              <a:ext cx="758952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F1157B2-3505-ED2F-582C-FEA3B99430E8}"/>
                </a:ext>
              </a:extLst>
            </p:cNvPr>
            <p:cNvCxnSpPr/>
            <p:nvPr/>
          </p:nvCxnSpPr>
          <p:spPr>
            <a:xfrm flipV="1">
              <a:off x="4368282" y="1273216"/>
              <a:ext cx="0" cy="27779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CF48833-2D0C-2A03-3552-51468779A94A}"/>
              </a:ext>
            </a:extLst>
          </p:cNvPr>
          <p:cNvSpPr txBox="1"/>
          <p:nvPr/>
        </p:nvSpPr>
        <p:spPr>
          <a:xfrm>
            <a:off x="237269" y="196486"/>
            <a:ext cx="86583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Evolution of EQ. Pacific SST Departures in Weekly OISST Data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2BD738-30C3-1E88-384D-2C60A554E059}"/>
              </a:ext>
            </a:extLst>
          </p:cNvPr>
          <p:cNvSpPr txBox="1"/>
          <p:nvPr/>
        </p:nvSpPr>
        <p:spPr>
          <a:xfrm>
            <a:off x="5573203" y="6476966"/>
            <a:ext cx="3397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https://www.ncei.noaa.gov/access/monitoring/pdo/</a:t>
            </a:r>
            <a:endParaRPr lang="en-US" sz="1000" dirty="0"/>
          </a:p>
          <a:p>
            <a:r>
              <a:rPr lang="en-US" sz="1000" dirty="0">
                <a:hlinkClick r:id="rId4"/>
              </a:rPr>
              <a:t>http://www.bom.gov.au/climate/enso/#tabs=Indian-Ocean</a:t>
            </a:r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9F60B3-C2FE-8CFF-0E3E-D6638D95E8BD}"/>
              </a:ext>
            </a:extLst>
          </p:cNvPr>
          <p:cNvSpPr txBox="1"/>
          <p:nvPr/>
        </p:nvSpPr>
        <p:spPr>
          <a:xfrm>
            <a:off x="81020" y="4221608"/>
            <a:ext cx="86583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600" b="1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In the Pacific Ocean: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Below-average SSTs persisted across the central (across the Date Line), surrounded by strong +</a:t>
            </a:r>
            <a:r>
              <a:rPr lang="en-US" altLang="en-US" sz="1600" dirty="0" err="1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ve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SSTA in the high latitudes. </a:t>
            </a:r>
          </a:p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Stronger Colder SSTAs exists in Eastern Pacific (120W to 80W).</a:t>
            </a:r>
          </a:p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600" b="1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Indian Ocean:</a:t>
            </a:r>
            <a:r>
              <a:rPr lang="en-US" altLang="en-US" sz="1600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Near-Normal (slightly negative) SSTAs in the west and positive in the East, a –</a:t>
            </a:r>
            <a:r>
              <a:rPr lang="en-US" altLang="en-US" sz="1600" dirty="0" err="1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ve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Indian Ocean Dipole (</a:t>
            </a:r>
            <a:r>
              <a:rPr lang="en-US" altLang="en-US" sz="1600" dirty="0">
                <a:solidFill>
                  <a:schemeClr val="bg1"/>
                </a:solidFill>
                <a:highlight>
                  <a:srgbClr val="000000"/>
                </a:highlight>
                <a:latin typeface="Trebuchet MS" panose="020B0703020202090204" pitchFamily="34" charset="0"/>
                <a:cs typeface="Times New Roman" panose="02020603050405020304" pitchFamily="18" charset="0"/>
              </a:rPr>
              <a:t>-0.33</a:t>
            </a:r>
            <a:r>
              <a:rPr lang="en-US" altLang="en-US" sz="1600" dirty="0">
                <a:latin typeface="Trebuchet MS" panose="020B0703020202090204" pitchFamily="34" charset="0"/>
                <a:cs typeface="Times New Roman" panose="02020603050405020304" pitchFamily="18" charset="0"/>
              </a:rPr>
              <a:t>for week ending on 06 Nov-2022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).</a:t>
            </a:r>
          </a:p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600" b="1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Atlantic Ocean:</a:t>
            </a:r>
            <a:r>
              <a:rPr lang="en-US" altLang="en-US" sz="1600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Patches of positive SSTAs Near Equator.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0000"/>
            </a:pPr>
            <a:r>
              <a:rPr lang="en-US" altLang="en-US" sz="1600" dirty="0">
                <a:latin typeface="Trebuchet MS" panose="020B0703020202090204" pitchFamily="34" charset="0"/>
                <a:cs typeface="Times New Roman" panose="02020603050405020304" pitchFamily="18" charset="0"/>
              </a:rPr>
              <a:t>Strong Anomalies in the Northern Pacific and Atlantic. October PDO </a:t>
            </a:r>
            <a:r>
              <a:rPr lang="en-US" altLang="en-US" sz="1600" dirty="0">
                <a:solidFill>
                  <a:schemeClr val="bg1"/>
                </a:solidFill>
                <a:highlight>
                  <a:srgbClr val="000000"/>
                </a:highlight>
                <a:latin typeface="Trebuchet MS" panose="020B0703020202090204" pitchFamily="34" charset="0"/>
                <a:cs typeface="Times New Roman" panose="02020603050405020304" pitchFamily="18" charset="0"/>
              </a:rPr>
              <a:t>-1.8</a:t>
            </a:r>
            <a:r>
              <a:rPr lang="en-US" altLang="en-US" sz="1600" dirty="0">
                <a:latin typeface="Trebuchet MS" panose="020B070302020209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4257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331B0D-4A36-8C20-7EEC-1B67A1DA0C5E}"/>
              </a:ext>
            </a:extLst>
          </p:cNvPr>
          <p:cNvGrpSpPr/>
          <p:nvPr/>
        </p:nvGrpSpPr>
        <p:grpSpPr>
          <a:xfrm>
            <a:off x="5830644" y="1714583"/>
            <a:ext cx="2320925" cy="1201737"/>
            <a:chOff x="6062137" y="2667000"/>
            <a:chExt cx="2320925" cy="1201737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07BFD19E-98CB-2A87-69FC-66A8EFB3FF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2667000"/>
              <a:ext cx="2262188" cy="339725"/>
              <a:chOff x="712075" y="4129086"/>
              <a:chExt cx="2261793" cy="338556"/>
            </a:xfrm>
          </p:grpSpPr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EB777701-2DE9-7ABB-5707-A1D9DB000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075" y="4129088"/>
                <a:ext cx="9627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4</a:t>
                </a:r>
                <a:endParaRPr lang="en-US" altLang="en-US" sz="1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E89DC3CB-43DF-EBD5-7CE3-31CAA4C87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8450" y="4129086"/>
                <a:ext cx="855418" cy="337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-0.9ºC</a:t>
                </a:r>
              </a:p>
            </p:txBody>
          </p:sp>
        </p:grpSp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E0826703-A1AA-EAAB-5086-359E8F172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2137" y="2906713"/>
              <a:ext cx="2306638" cy="339725"/>
              <a:chOff x="687474" y="4510087"/>
              <a:chExt cx="2306393" cy="338555"/>
            </a:xfrm>
          </p:grpSpPr>
          <p:sp>
            <p:nvSpPr>
              <p:cNvPr id="11" name="Rectangle 4">
                <a:extLst>
                  <a:ext uri="{FF2B5EF4-FFF2-40B4-BE49-F238E27FC236}">
                    <a16:creationId xmlns:a16="http://schemas.microsoft.com/office/drawing/2014/main" id="{C9146DEF-38BE-3931-D677-413F87373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474" y="4510088"/>
                <a:ext cx="120377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600" b="1" dirty="0">
                    <a:solidFill>
                      <a:srgbClr val="0432FF"/>
                    </a:solidFill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3.4</a:t>
                </a:r>
                <a:endParaRPr lang="en-US" altLang="en-US" sz="1600" dirty="0">
                  <a:solidFill>
                    <a:srgbClr val="0432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9">
                <a:extLst>
                  <a:ext uri="{FF2B5EF4-FFF2-40B4-BE49-F238E27FC236}">
                    <a16:creationId xmlns:a16="http://schemas.microsoft.com/office/drawing/2014/main" id="{9D190FAB-998A-8A6D-AD11-4154EFDF7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8449" y="4510087"/>
                <a:ext cx="855418" cy="337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600" b="1" dirty="0">
                    <a:solidFill>
                      <a:srgbClr val="0432FF"/>
                    </a:solidFill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-1.0ºC</a:t>
                </a:r>
              </a:p>
            </p:txBody>
          </p:sp>
        </p:grpSp>
        <p:grpSp>
          <p:nvGrpSpPr>
            <p:cNvPr id="13" name="Group 2">
              <a:extLst>
                <a:ext uri="{FF2B5EF4-FFF2-40B4-BE49-F238E27FC236}">
                  <a16:creationId xmlns:a16="http://schemas.microsoft.com/office/drawing/2014/main" id="{B0C04E7B-3DA3-EB21-5F19-DBEE60870F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3167063"/>
              <a:ext cx="2279650" cy="363537"/>
              <a:chOff x="712075" y="4884678"/>
              <a:chExt cx="2278612" cy="364014"/>
            </a:xfrm>
          </p:grpSpPr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973D61D1-2D55-7CB7-5AF4-EDF25941A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075" y="4910138"/>
                <a:ext cx="9627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3</a:t>
                </a:r>
                <a:endParaRPr lang="en-US" altLang="en-US" sz="1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1">
                <a:extLst>
                  <a:ext uri="{FF2B5EF4-FFF2-40B4-BE49-F238E27FC236}">
                    <a16:creationId xmlns:a16="http://schemas.microsoft.com/office/drawing/2014/main" id="{25C4B4D6-2A5E-9662-E262-6300F3269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2022" y="4884678"/>
                <a:ext cx="94866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-0.9ºC</a:t>
                </a:r>
              </a:p>
            </p:txBody>
          </p:sp>
        </p:grp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07A0AF95-AB81-9A8D-65CD-F70ABC6D75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3506787"/>
              <a:ext cx="2279650" cy="361950"/>
              <a:chOff x="685800" y="5265665"/>
              <a:chExt cx="2278612" cy="364027"/>
            </a:xfrm>
          </p:grpSpPr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41404E7F-0AB2-7FB6-AA82-0DE8002AF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800" y="5291138"/>
                <a:ext cx="12583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1+2</a:t>
                </a:r>
                <a:endParaRPr lang="en-US" altLang="en-US" sz="1600"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:a16="http://schemas.microsoft.com/office/drawing/2014/main" id="{003E1907-C8EB-41EA-8519-D36A410BE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747" y="5265665"/>
                <a:ext cx="948665" cy="340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-1.4ºC</a:t>
                </a: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BFADA0E-4826-080A-B457-42EE9C1D5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583" y="3103829"/>
            <a:ext cx="3536950" cy="15349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C471AC-864E-8AA4-933E-C6930CB388B2}"/>
              </a:ext>
            </a:extLst>
          </p:cNvPr>
          <p:cNvSpPr txBox="1"/>
          <p:nvPr/>
        </p:nvSpPr>
        <p:spPr>
          <a:xfrm>
            <a:off x="5683884" y="458703"/>
            <a:ext cx="3070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Recent SST Departures in different NINO regions  (</a:t>
            </a:r>
            <a:r>
              <a:rPr lang="en-US" b="1" dirty="0">
                <a:solidFill>
                  <a:srgbClr val="0432FF"/>
                </a:solidFill>
              </a:rPr>
              <a:t>All cooler than the long-term avg, (1991-2020)</a:t>
            </a:r>
            <a:r>
              <a:rPr lang="en-US" dirty="0"/>
              <a:t>)</a:t>
            </a:r>
          </a:p>
        </p:txBody>
      </p:sp>
      <p:pic>
        <p:nvPicPr>
          <p:cNvPr id="4" name="Picture 3" descr="ssta_c.gif">
            <a:extLst>
              <a:ext uri="{FF2B5EF4-FFF2-40B4-BE49-F238E27FC236}">
                <a16:creationId xmlns:a16="http://schemas.microsoft.com/office/drawing/2014/main" id="{B65DB60B-5B9B-9085-F533-34F6B607D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60" y="665544"/>
            <a:ext cx="5166880" cy="594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3138FF-7E29-6AC1-AD70-97EB8ED7CA5C}"/>
              </a:ext>
            </a:extLst>
          </p:cNvPr>
          <p:cNvSpPr txBox="1"/>
          <p:nvPr/>
        </p:nvSpPr>
        <p:spPr>
          <a:xfrm>
            <a:off x="27126" y="25077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SST </a:t>
            </a:r>
            <a:r>
              <a:rPr lang="en-US" sz="2400" b="1" dirty="0" err="1">
                <a:solidFill>
                  <a:srgbClr val="0432FF"/>
                </a:solidFill>
              </a:rPr>
              <a:t>Anom</a:t>
            </a:r>
            <a:r>
              <a:rPr lang="en-US" sz="2400" b="1" dirty="0">
                <a:solidFill>
                  <a:srgbClr val="0432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lra_c.gif">
            <a:extLst>
              <a:ext uri="{FF2B5EF4-FFF2-40B4-BE49-F238E27FC236}">
                <a16:creationId xmlns:a16="http://schemas.microsoft.com/office/drawing/2014/main" id="{DDC096FE-77E4-3403-E4A7-34CE9C125F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117"/>
          <a:stretch/>
        </p:blipFill>
        <p:spPr>
          <a:xfrm>
            <a:off x="2534856" y="136579"/>
            <a:ext cx="5914037" cy="6675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8E2996-971A-29B3-6BE3-96A01FF53DC0}"/>
              </a:ext>
            </a:extLst>
          </p:cNvPr>
          <p:cNvSpPr txBox="1"/>
          <p:nvPr/>
        </p:nvSpPr>
        <p:spPr>
          <a:xfrm>
            <a:off x="50276" y="59802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OLR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i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85" y="32408"/>
            <a:ext cx="8495071" cy="59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194CD8-825F-D1C2-4995-C05951C87E46}"/>
              </a:ext>
            </a:extLst>
          </p:cNvPr>
          <p:cNvSpPr txBox="1"/>
          <p:nvPr/>
        </p:nvSpPr>
        <p:spPr>
          <a:xfrm>
            <a:off x="2343875" y="609175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432FF"/>
                </a:solidFill>
                <a:effectLst/>
                <a:latin typeface="Arial" panose="020B0604020202020204" pitchFamily="34" charset="0"/>
              </a:rPr>
              <a:t>Sustained positive values of the SOI above </a:t>
            </a:r>
            <a:r>
              <a:rPr lang="en-US" b="1" i="1" dirty="0">
                <a:solidFill>
                  <a:srgbClr val="0432FF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+7 typically indicate La Niña</a:t>
            </a:r>
            <a:endParaRPr lang="en-US" b="1" i="1" dirty="0">
              <a:solidFill>
                <a:srgbClr val="0432FF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B0F97-E751-3D8C-D0EA-612E6F47D4B8}"/>
              </a:ext>
            </a:extLst>
          </p:cNvPr>
          <p:cNvSpPr txBox="1"/>
          <p:nvPr/>
        </p:nvSpPr>
        <p:spPr>
          <a:xfrm>
            <a:off x="27126" y="25077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SOI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D2A5C07-05B3-C9BB-4E01-D7353CC75CF8}"/>
              </a:ext>
            </a:extLst>
          </p:cNvPr>
          <p:cNvSpPr txBox="1"/>
          <p:nvPr/>
        </p:nvSpPr>
        <p:spPr>
          <a:xfrm>
            <a:off x="23147" y="11569"/>
            <a:ext cx="9120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432FF"/>
                </a:solidFill>
              </a:rPr>
              <a:t>Subsurface Temperature Evolution </a:t>
            </a: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(Last 4-Months)</a:t>
            </a:r>
          </a:p>
        </p:txBody>
      </p:sp>
      <p:pic>
        <p:nvPicPr>
          <p:cNvPr id="3" name="Picture 2" descr="wkteq_xz.gif">
            <a:extLst>
              <a:ext uri="{FF2B5EF4-FFF2-40B4-BE49-F238E27FC236}">
                <a16:creationId xmlns:a16="http://schemas.microsoft.com/office/drawing/2014/main" id="{5910EFB2-6106-4070-75DC-E902FECB366E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2579" t="4909" r="4682" b="47904"/>
          <a:stretch/>
        </p:blipFill>
        <p:spPr>
          <a:xfrm>
            <a:off x="201668" y="740779"/>
            <a:ext cx="2194560" cy="274320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wkteq_xz.gif">
            <a:extLst>
              <a:ext uri="{FF2B5EF4-FFF2-40B4-BE49-F238E27FC236}">
                <a16:creationId xmlns:a16="http://schemas.microsoft.com/office/drawing/2014/main" id="{7395C127-BDE6-6139-ECFE-2347F6B0270A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4557" b="47523"/>
          <a:stretch/>
        </p:blipFill>
        <p:spPr>
          <a:xfrm>
            <a:off x="2481563" y="740776"/>
            <a:ext cx="2286000" cy="2743200"/>
          </a:xfrm>
          <a:prstGeom prst="rect">
            <a:avLst/>
          </a:prstGeom>
          <a:ln w="12700">
            <a:noFill/>
          </a:ln>
        </p:spPr>
      </p:pic>
      <p:pic>
        <p:nvPicPr>
          <p:cNvPr id="4" name="Picture 3" descr="wkteq_xz.gif">
            <a:extLst>
              <a:ext uri="{FF2B5EF4-FFF2-40B4-BE49-F238E27FC236}">
                <a16:creationId xmlns:a16="http://schemas.microsoft.com/office/drawing/2014/main" id="{E69D4005-1F4E-5787-7FDD-910E6ACAE33A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-5462" t="4995" r="5462" b="48531"/>
          <a:stretch/>
        </p:blipFill>
        <p:spPr>
          <a:xfrm>
            <a:off x="4658808" y="742905"/>
            <a:ext cx="2286000" cy="2743200"/>
          </a:xfrm>
          <a:prstGeom prst="rect">
            <a:avLst/>
          </a:prstGeom>
          <a:ln w="12700">
            <a:noFill/>
          </a:ln>
        </p:spPr>
      </p:pic>
      <p:pic>
        <p:nvPicPr>
          <p:cNvPr id="6" name="Picture 5" descr="wkteq_xz.gif">
            <a:extLst>
              <a:ext uri="{FF2B5EF4-FFF2-40B4-BE49-F238E27FC236}">
                <a16:creationId xmlns:a16="http://schemas.microsoft.com/office/drawing/2014/main" id="{E5559427-CF8A-A063-8B35-63386D46EE4A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t="4376" b="48427"/>
          <a:stretch/>
        </p:blipFill>
        <p:spPr>
          <a:xfrm>
            <a:off x="6944808" y="767910"/>
            <a:ext cx="2194560" cy="2743200"/>
          </a:xfrm>
          <a:prstGeom prst="rect">
            <a:avLst/>
          </a:prstGeom>
        </p:spPr>
      </p:pic>
      <p:pic>
        <p:nvPicPr>
          <p:cNvPr id="7" name="Picture 6" descr="wkteq_xz.gif">
            <a:extLst>
              <a:ext uri="{FF2B5EF4-FFF2-40B4-BE49-F238E27FC236}">
                <a16:creationId xmlns:a16="http://schemas.microsoft.com/office/drawing/2014/main" id="{AC1171F6-9842-E434-4D27-7CBAA6B613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74" t="4738" r="4754" b="48003"/>
          <a:stretch/>
        </p:blipFill>
        <p:spPr>
          <a:xfrm>
            <a:off x="2013329" y="3831034"/>
            <a:ext cx="4583575" cy="30249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102BCB-BE56-AB5B-7B43-B3C547153D73}"/>
              </a:ext>
            </a:extLst>
          </p:cNvPr>
          <p:cNvSpPr txBox="1"/>
          <p:nvPr/>
        </p:nvSpPr>
        <p:spPr>
          <a:xfrm>
            <a:off x="-831458" y="3601652"/>
            <a:ext cx="9120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highlight>
                  <a:srgbClr val="000000"/>
                </a:highlight>
              </a:rPr>
              <a:t>( Most Recent 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B98AD6-FFB4-76EE-F13B-207FD093FFA8}"/>
              </a:ext>
            </a:extLst>
          </p:cNvPr>
          <p:cNvCxnSpPr/>
          <p:nvPr/>
        </p:nvCxnSpPr>
        <p:spPr>
          <a:xfrm>
            <a:off x="5972537" y="983848"/>
            <a:ext cx="0" cy="2141317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37A892-8712-592C-C878-0ECF0C396E61}"/>
              </a:ext>
            </a:extLst>
          </p:cNvPr>
          <p:cNvCxnSpPr/>
          <p:nvPr/>
        </p:nvCxnSpPr>
        <p:spPr>
          <a:xfrm>
            <a:off x="8046336" y="1020500"/>
            <a:ext cx="0" cy="2141317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E49952-D50A-E27F-457F-5DB35F5D853D}"/>
              </a:ext>
            </a:extLst>
          </p:cNvPr>
          <p:cNvCxnSpPr/>
          <p:nvPr/>
        </p:nvCxnSpPr>
        <p:spPr>
          <a:xfrm>
            <a:off x="4436962" y="4182319"/>
            <a:ext cx="0" cy="2141317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078212-C1CA-A2CD-D25C-BF91541F202B}"/>
              </a:ext>
            </a:extLst>
          </p:cNvPr>
          <p:cNvCxnSpPr/>
          <p:nvPr/>
        </p:nvCxnSpPr>
        <p:spPr>
          <a:xfrm>
            <a:off x="3624804" y="985776"/>
            <a:ext cx="0" cy="2141317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heat-last-year.gif">
            <a:extLst>
              <a:ext uri="{FF2B5EF4-FFF2-40B4-BE49-F238E27FC236}">
                <a16:creationId xmlns:a16="http://schemas.microsoft.com/office/drawing/2014/main" id="{44396F8D-8DDA-2DF9-995B-8551DD7DE30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80" t="4881" r="9129" b="59777"/>
          <a:stretch/>
        </p:blipFill>
        <p:spPr>
          <a:xfrm>
            <a:off x="0" y="538469"/>
            <a:ext cx="4852897" cy="352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3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st_wind_5day_drupal.png">
            <a:extLst>
              <a:ext uri="{FF2B5EF4-FFF2-40B4-BE49-F238E27FC236}">
                <a16:creationId xmlns:a16="http://schemas.microsoft.com/office/drawing/2014/main" id="{F375B5BC-1B3B-2711-ADEB-0AF6EEB5D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5" y="914400"/>
            <a:ext cx="9023684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95F2A-7CDC-0659-E49D-1E1B52673CB9}"/>
              </a:ext>
            </a:extLst>
          </p:cNvPr>
          <p:cNvSpPr txBox="1"/>
          <p:nvPr/>
        </p:nvSpPr>
        <p:spPr>
          <a:xfrm>
            <a:off x="50276" y="59802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NMME’s ENSO Forecast</a:t>
            </a:r>
          </a:p>
        </p:txBody>
      </p:sp>
      <p:pic>
        <p:nvPicPr>
          <p:cNvPr id="3" name="Picture 2" descr="nino34.rescaling.NMME.png">
            <a:extLst>
              <a:ext uri="{FF2B5EF4-FFF2-40B4-BE49-F238E27FC236}">
                <a16:creationId xmlns:a16="http://schemas.microsoft.com/office/drawing/2014/main" id="{74BD0F70-47B3-098E-B80F-C6CFDD085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82" y="472826"/>
            <a:ext cx="7390435" cy="5912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692D63-139B-CCD6-5711-78C0762B61DA}"/>
              </a:ext>
            </a:extLst>
          </p:cNvPr>
          <p:cNvCxnSpPr/>
          <p:nvPr/>
        </p:nvCxnSpPr>
        <p:spPr>
          <a:xfrm>
            <a:off x="5741043" y="1099595"/>
            <a:ext cx="0" cy="45025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2523E2E-9371-6FB8-D1F5-0D80D82DF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528" y="4844650"/>
            <a:ext cx="777970" cy="757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5318</TotalTime>
  <Words>439</Words>
  <Application>Microsoft Macintosh PowerPoint</Application>
  <PresentationFormat>On-screen Show (4:3)</PresentationFormat>
  <Paragraphs>57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Bradley Hand</vt:lpstr>
      <vt:lpstr>Calibri</vt:lpstr>
      <vt:lpstr>Courier New</vt:lpstr>
      <vt:lpstr>Times New Roman</vt:lpstr>
      <vt:lpstr>To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Microsoft Office User</cp:lastModifiedBy>
  <cp:revision>333</cp:revision>
  <dcterms:created xsi:type="dcterms:W3CDTF">2013-01-27T09:14:16Z</dcterms:created>
  <dcterms:modified xsi:type="dcterms:W3CDTF">2022-11-17T18:49:05Z</dcterms:modified>
  <cp:category/>
</cp:coreProperties>
</file>