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83" r:id="rId2"/>
    <p:sldId id="285" r:id="rId3"/>
    <p:sldId id="371" r:id="rId4"/>
    <p:sldId id="289" r:id="rId5"/>
    <p:sldId id="355" r:id="rId6"/>
    <p:sldId id="261" r:id="rId7"/>
    <p:sldId id="259" r:id="rId8"/>
    <p:sldId id="374" r:id="rId9"/>
    <p:sldId id="348" r:id="rId10"/>
    <p:sldId id="349" r:id="rId11"/>
    <p:sldId id="372" r:id="rId12"/>
    <p:sldId id="350" r:id="rId13"/>
    <p:sldId id="267" r:id="rId14"/>
    <p:sldId id="373" r:id="rId15"/>
    <p:sldId id="331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365" r:id="rId25"/>
    <p:sldId id="279" r:id="rId26"/>
    <p:sldId id="280" r:id="rId27"/>
    <p:sldId id="281" r:id="rId28"/>
    <p:sldId id="31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CE920-7FFE-134D-A8D6-DC7316E6CF23}" type="datetimeFigureOut">
              <a:rPr lang="en-US" smtClean="0"/>
              <a:t>5/18/23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E272E-947B-C84D-BED1-45ED465B0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7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Weakest_Link_(American_game_show)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mel.noaa.gov/elnino/upper-ocean-heat-content-and-enso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hyperlink" Target="https://www.cpc.ncep.noaa.gov/products/precip/CWlink/MJO/CLIVAR/clivar_wh.shtml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c.ncep.noaa.gov/products/precip/CWlink/MJO/CLIVAR/clivar_wh.shtml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ridl.ldeo.columbia.edu/maproom/Global/Ocean_Temp/Weekly_Anomaly.html?T=28%20Mar%202023%20-%203%20Apr%202023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bom.gov.au/climate/mjo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7D42727-7D54-F041-A0CD-752663A2960C}"/>
              </a:ext>
            </a:extLst>
          </p:cNvPr>
          <p:cNvGrpSpPr/>
          <p:nvPr/>
        </p:nvGrpSpPr>
        <p:grpSpPr>
          <a:xfrm>
            <a:off x="0" y="-6"/>
            <a:ext cx="9144000" cy="6858000"/>
            <a:chOff x="182880" y="182880"/>
            <a:chExt cx="8534400" cy="6400800"/>
          </a:xfrm>
        </p:grpSpPr>
        <p:pic>
          <p:nvPicPr>
            <p:cNvPr id="2" name="Picture 1" descr="IRITemplate_may201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82880"/>
              <a:ext cx="8534400" cy="6400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8C44B9-764F-014A-BFF7-FBDD1FAD95B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801" y="5659831"/>
              <a:ext cx="3200400" cy="9144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DAEE038-9212-DB47-AD02-A8FC216A1F07}"/>
              </a:ext>
            </a:extLst>
          </p:cNvPr>
          <p:cNvSpPr/>
          <p:nvPr/>
        </p:nvSpPr>
        <p:spPr>
          <a:xfrm>
            <a:off x="27550" y="3146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pc="13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ENSO and Climate Outlook  </a:t>
            </a:r>
          </a:p>
          <a:p>
            <a:pPr algn="ctr">
              <a:defRPr/>
            </a:pPr>
            <a:r>
              <a:rPr lang="en-US" sz="3600" b="1" spc="13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in May,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F98BF6-C0C0-1248-A8A1-D293EB7C691A}"/>
              </a:ext>
            </a:extLst>
          </p:cNvPr>
          <p:cNvSpPr txBox="1"/>
          <p:nvPr/>
        </p:nvSpPr>
        <p:spPr>
          <a:xfrm>
            <a:off x="21736" y="4579671"/>
            <a:ext cx="5210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Jeffrey </a:t>
            </a:r>
            <a:r>
              <a:rPr lang="en-US" sz="1400" b="1" dirty="0" err="1">
                <a:solidFill>
                  <a:schemeClr val="bg2">
                    <a:lumMod val="90000"/>
                  </a:schemeClr>
                </a:solidFill>
              </a:rPr>
              <a:t>Turmelle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 and Jing Yuan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forecast processing and web updates</a:t>
            </a:r>
          </a:p>
          <a:p>
            <a:r>
              <a:rPr lang="en-US" sz="1400" b="1" dirty="0" err="1">
                <a:solidFill>
                  <a:schemeClr val="bg2">
                    <a:lumMod val="90000"/>
                  </a:schemeClr>
                </a:solidFill>
              </a:rPr>
              <a:t>Cuihua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 Li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Draft PowerPoint development</a:t>
            </a:r>
          </a:p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IRI’s Climate Group, led by Dr. Andrew Robertson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</a:t>
            </a:r>
            <a:br>
              <a:rPr lang="en-US" sz="1400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Forecast system development, ongoing innovation, and verification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026269D-456A-E438-5D8A-893F34ABE8E1}"/>
              </a:ext>
            </a:extLst>
          </p:cNvPr>
          <p:cNvSpPr txBox="1">
            <a:spLocks/>
          </p:cNvSpPr>
          <p:nvPr/>
        </p:nvSpPr>
        <p:spPr>
          <a:xfrm>
            <a:off x="21736" y="2565184"/>
            <a:ext cx="3635864" cy="164016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9758">
              <a:spcBef>
                <a:spcPts val="30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40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M. </a:t>
            </a:r>
            <a:r>
              <a:rPr lang="en-US" sz="4000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</a:t>
            </a:r>
            <a:r>
              <a:rPr lang="en-US" sz="40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Ehsan</a:t>
            </a:r>
          </a:p>
          <a:p>
            <a:pPr marL="0" indent="0" defTabSz="349758">
              <a:spcBef>
                <a:spcPts val="30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357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</a:t>
            </a:r>
            <a:r>
              <a:rPr lang="en-US" sz="17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(</a:t>
            </a:r>
            <a:r>
              <a:rPr lang="en-US" sz="1700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azhar@iri.columbia.edu</a:t>
            </a:r>
            <a:r>
              <a:rPr lang="en-US" sz="17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)</a:t>
            </a:r>
          </a:p>
          <a:p>
            <a:pPr marL="0" indent="0" defTabSz="349758">
              <a:spcBef>
                <a:spcPts val="225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550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Associate Research Scientist</a:t>
            </a:r>
          </a:p>
          <a:p>
            <a:pPr marL="0" indent="0" defTabSz="349758">
              <a:spcBef>
                <a:spcPts val="225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550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IRI ENSO and Climate Forecast Lead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3F781A-5AAF-99AF-0676-1B83AE3B1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615" y="1532707"/>
            <a:ext cx="4074949" cy="20275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900F93-51CF-CBBD-8BC1-9B21C3382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79" y="2519042"/>
            <a:ext cx="1701800" cy="1473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948005-02FF-35BA-1C70-6D12736AEB37}"/>
              </a:ext>
            </a:extLst>
          </p:cNvPr>
          <p:cNvSpPr txBox="1"/>
          <p:nvPr/>
        </p:nvSpPr>
        <p:spPr>
          <a:xfrm>
            <a:off x="4465798" y="6611124"/>
            <a:ext cx="46508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6"/>
              </a:rPr>
              <a:t>https://en.wikipedia.org/wiki/Weakest_Link_(American_game_show)</a:t>
            </a:r>
            <a:endParaRPr lang="en-US" sz="800" dirty="0"/>
          </a:p>
        </p:txBody>
      </p:sp>
      <p:sp>
        <p:nvSpPr>
          <p:cNvPr id="17" name="Action Button: Help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52A3C29-AECF-5CE8-23D2-B9430AF42318}"/>
              </a:ext>
            </a:extLst>
          </p:cNvPr>
          <p:cNvSpPr/>
          <p:nvPr/>
        </p:nvSpPr>
        <p:spPr>
          <a:xfrm>
            <a:off x="5654566" y="2520240"/>
            <a:ext cx="182880" cy="182880"/>
          </a:xfrm>
          <a:prstGeom prst="actionButtonHelp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AD2AF-42B3-027B-96B1-6C010A6CDDD5}"/>
              </a:ext>
            </a:extLst>
          </p:cNvPr>
          <p:cNvSpPr txBox="1">
            <a:spLocks/>
          </p:cNvSpPr>
          <p:nvPr/>
        </p:nvSpPr>
        <p:spPr>
          <a:xfrm>
            <a:off x="-479" y="281290"/>
            <a:ext cx="6721164" cy="721984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>
                <a:solidFill>
                  <a:srgbClr val="002060"/>
                </a:solidFill>
                <a:latin typeface="Roboto"/>
                <a:cs typeface="Roboto"/>
              </a:rPr>
              <a:t> Heat Content in the Upper Ocean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018873-389A-0B79-2DD0-CEE354B50727}"/>
              </a:ext>
            </a:extLst>
          </p:cNvPr>
          <p:cNvCxnSpPr/>
          <p:nvPr/>
        </p:nvCxnSpPr>
        <p:spPr>
          <a:xfrm>
            <a:off x="52505" y="919117"/>
            <a:ext cx="8709660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BC2A51E-79C8-FE44-179D-315FBBE591E2}"/>
              </a:ext>
            </a:extLst>
          </p:cNvPr>
          <p:cNvSpPr txBox="1"/>
          <p:nvPr/>
        </p:nvSpPr>
        <p:spPr>
          <a:xfrm>
            <a:off x="89777" y="1518245"/>
            <a:ext cx="867238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rare </a:t>
            </a:r>
            <a:r>
              <a:rPr lang="en-US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triple-Dip La Niña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has just over in tropical Pacific (JAS-2020 to JFM-2023)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has accumulated a huge amount of WW in the Western Pacific with an intensity even stronger than those preceding the onset of strong 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history.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D549E1-D772-0DC3-7B49-2A309323550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2506" y="2145272"/>
            <a:ext cx="3771900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ECDB71-83BB-1A4E-E3BB-A3F04B8FAC4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04353" y="2193875"/>
            <a:ext cx="3429000" cy="2743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3A63B2-B1F1-AB7E-5638-1A5DD3633F6F}"/>
              </a:ext>
            </a:extLst>
          </p:cNvPr>
          <p:cNvSpPr txBox="1"/>
          <p:nvPr/>
        </p:nvSpPr>
        <p:spPr>
          <a:xfrm>
            <a:off x="2169216" y="4174435"/>
            <a:ext cx="13641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  <a:highlight>
                  <a:srgbClr val="FFFF00"/>
                </a:highlight>
              </a:rPr>
              <a:t>WWVA Across Pacific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71A303-9565-E879-852E-631B93A2F901}"/>
              </a:ext>
            </a:extLst>
          </p:cNvPr>
          <p:cNvSpPr txBox="1"/>
          <p:nvPr/>
        </p:nvSpPr>
        <p:spPr>
          <a:xfrm>
            <a:off x="6790912" y="4258918"/>
            <a:ext cx="14933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  <a:highlight>
                  <a:srgbClr val="000000"/>
                </a:highlight>
              </a:rPr>
              <a:t>WWVA Across West Pacific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191F8F8-EF8E-7AE8-5BAE-B3D4C2321CD7}"/>
              </a:ext>
            </a:extLst>
          </p:cNvPr>
          <p:cNvCxnSpPr/>
          <p:nvPr/>
        </p:nvCxnSpPr>
        <p:spPr>
          <a:xfrm flipH="1" flipV="1">
            <a:off x="8239160" y="2433273"/>
            <a:ext cx="732137" cy="361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4A60309-8B2C-F2EC-6408-922E8A94BC4A}"/>
              </a:ext>
            </a:extLst>
          </p:cNvPr>
          <p:cNvSpPr txBox="1"/>
          <p:nvPr/>
        </p:nvSpPr>
        <p:spPr>
          <a:xfrm>
            <a:off x="3509134" y="6190927"/>
            <a:ext cx="536153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>
                <a:hlinkClick r:id="rId4"/>
              </a:rPr>
              <a:t>https://www.pmel.noaa.gov/elnino/upper-ocean-heat-content-and-enso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14263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213025-D2CA-D4B3-F85A-7195B61E8118}"/>
              </a:ext>
            </a:extLst>
          </p:cNvPr>
          <p:cNvSpPr txBox="1"/>
          <p:nvPr/>
        </p:nvSpPr>
        <p:spPr>
          <a:xfrm>
            <a:off x="27126" y="25077"/>
            <a:ext cx="401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Most recent MJO Forecasts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BBC424-5EB4-B386-6873-8F3216235745}"/>
              </a:ext>
            </a:extLst>
          </p:cNvPr>
          <p:cNvSpPr txBox="1"/>
          <p:nvPr/>
        </p:nvSpPr>
        <p:spPr>
          <a:xfrm>
            <a:off x="27125" y="6488668"/>
            <a:ext cx="8664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https://www.cpc.ncep.noaa.gov/products/precip/CWlink/MJO/CLIVAR/clivar_wh.shtml/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556264-7CD9-6933-BD1E-2FF56686501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67862" y="755095"/>
            <a:ext cx="2743200" cy="2377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8F579D-CF79-96FB-16F4-7149511FBB3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68722" y="737544"/>
            <a:ext cx="2743200" cy="2377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273759-CEAB-3B0B-CD66-9D971B67EE8E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082161" y="723564"/>
            <a:ext cx="2743200" cy="23774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6C3A67-6D6A-DCD3-1A88-56489E70C0FC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92209" y="3148732"/>
            <a:ext cx="2743200" cy="23774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EB73CA-006D-9CED-30A8-EEBDE53F41E6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291467" y="3158920"/>
            <a:ext cx="2743200" cy="23774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A7BCDF-EEB8-846E-E6EA-A242964D2034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085499" y="3172417"/>
            <a:ext cx="274320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6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AD2AF-42B3-027B-96B1-6C010A6CDDD5}"/>
              </a:ext>
            </a:extLst>
          </p:cNvPr>
          <p:cNvSpPr txBox="1">
            <a:spLocks/>
          </p:cNvSpPr>
          <p:nvPr/>
        </p:nvSpPr>
        <p:spPr>
          <a:xfrm>
            <a:off x="-479" y="197206"/>
            <a:ext cx="6721164" cy="721984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>
                <a:solidFill>
                  <a:srgbClr val="002060"/>
                </a:solidFill>
                <a:latin typeface="Roboto"/>
                <a:cs typeface="Roboto"/>
              </a:rPr>
              <a:t>Reflections on Intensity, . . 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018873-389A-0B79-2DD0-CEE354B50727}"/>
              </a:ext>
            </a:extLst>
          </p:cNvPr>
          <p:cNvCxnSpPr/>
          <p:nvPr/>
        </p:nvCxnSpPr>
        <p:spPr>
          <a:xfrm>
            <a:off x="52505" y="835033"/>
            <a:ext cx="8709660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BC2A51E-79C8-FE44-179D-315FBBE591E2}"/>
              </a:ext>
            </a:extLst>
          </p:cNvPr>
          <p:cNvSpPr txBox="1"/>
          <p:nvPr/>
        </p:nvSpPr>
        <p:spPr>
          <a:xfrm>
            <a:off x="89777" y="1518245"/>
            <a:ext cx="8672388" cy="2949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Heat builds up in the subsurface ocean (A great recharge period due to </a:t>
            </a:r>
            <a:r>
              <a:rPr lang="en-US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triple-Dip La Niña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), should influence ocean surface. But;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 a Stimulus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WWB, e.g., MJO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)!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3. Few more WWBs could bring a strong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El Nino in 2023.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6F52D5-8E57-A2E5-DE4C-A8DDE3BF3D1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50674" y="2911370"/>
            <a:ext cx="4256699" cy="37521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C65C69-6587-24C0-306F-0E341096CC82}"/>
              </a:ext>
            </a:extLst>
          </p:cNvPr>
          <p:cNvSpPr txBox="1"/>
          <p:nvPr/>
        </p:nvSpPr>
        <p:spPr>
          <a:xfrm>
            <a:off x="27126" y="6183870"/>
            <a:ext cx="48076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https://www.cpc.ncep.noaa.gov/products/precip/CWlink/MJO/CLIVAR/clivar_wh.shtml/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1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995F2A-7CDC-0659-E49D-1E1B52673CB9}"/>
              </a:ext>
            </a:extLst>
          </p:cNvPr>
          <p:cNvSpPr txBox="1"/>
          <p:nvPr/>
        </p:nvSpPr>
        <p:spPr>
          <a:xfrm>
            <a:off x="50276" y="59802"/>
            <a:ext cx="330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NMME’s ENSO Forecast</a:t>
            </a:r>
          </a:p>
        </p:txBody>
      </p:sp>
      <p:pic>
        <p:nvPicPr>
          <p:cNvPr id="4" name="Picture 3" descr="nino34.rescaling.NMME.png">
            <a:extLst>
              <a:ext uri="{FF2B5EF4-FFF2-40B4-BE49-F238E27FC236}">
                <a16:creationId xmlns:a16="http://schemas.microsoft.com/office/drawing/2014/main" id="{76D35254-CA8A-7070-1B31-BDBA445F9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65" y="466659"/>
            <a:ext cx="80010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736" y="3711296"/>
            <a:ext cx="4296366" cy="3124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45184C-5DEB-0D3C-ABDF-8BEFDA69A2E1}"/>
              </a:ext>
            </a:extLst>
          </p:cNvPr>
          <p:cNvSpPr txBox="1"/>
          <p:nvPr/>
        </p:nvSpPr>
        <p:spPr>
          <a:xfrm>
            <a:off x="61851" y="25075"/>
            <a:ext cx="6315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IRI’s ENSO Forecast </a:t>
            </a:r>
            <a:r>
              <a:rPr lang="en-US" sz="2400" b="1" dirty="0">
                <a:solidFill>
                  <a:srgbClr val="FF0000"/>
                </a:solidFill>
                <a:highlight>
                  <a:srgbClr val="000000"/>
                </a:highlight>
              </a:rPr>
              <a:t>(May, 2023)</a:t>
            </a:r>
          </a:p>
        </p:txBody>
      </p:sp>
      <p:pic>
        <p:nvPicPr>
          <p:cNvPr id="4" name="Picture 3" descr="figure4.png">
            <a:extLst>
              <a:ext uri="{FF2B5EF4-FFF2-40B4-BE49-F238E27FC236}">
                <a16:creationId xmlns:a16="http://schemas.microsoft.com/office/drawing/2014/main" id="{32C7F7F8-5F81-EC61-35CC-5272D7FBB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7" y="498190"/>
            <a:ext cx="5103823" cy="371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62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38388A9-01B8-172A-2B88-28E0DAEFE2AE}"/>
              </a:ext>
            </a:extLst>
          </p:cNvPr>
          <p:cNvGrpSpPr/>
          <p:nvPr/>
        </p:nvGrpSpPr>
        <p:grpSpPr>
          <a:xfrm>
            <a:off x="265387" y="440939"/>
            <a:ext cx="6293067" cy="3899830"/>
            <a:chOff x="244366" y="1449932"/>
            <a:chExt cx="8448565" cy="52869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74369C-014A-C0F4-8FD1-C2B7E7E0B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4366" y="1449932"/>
              <a:ext cx="7772400" cy="495463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90E992-8F08-0711-262F-0CBB97424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0131" y="4514411"/>
              <a:ext cx="2082800" cy="22225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89D84FA-B21C-A885-6ABD-E5A3D16730A5}"/>
              </a:ext>
            </a:extLst>
          </p:cNvPr>
          <p:cNvSpPr txBox="1"/>
          <p:nvPr/>
        </p:nvSpPr>
        <p:spPr>
          <a:xfrm>
            <a:off x="61851" y="25075"/>
            <a:ext cx="6315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IRI’s ENSO Forecast </a:t>
            </a:r>
            <a:r>
              <a:rPr lang="en-US" sz="2400" b="1" dirty="0">
                <a:solidFill>
                  <a:srgbClr val="FF0000"/>
                </a:solidFill>
                <a:highlight>
                  <a:srgbClr val="000000"/>
                </a:highlight>
              </a:rPr>
              <a:t>(May, 2023)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Probabilities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D68258-B9D1-16C6-371A-4F03A2AC5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679" y="4287890"/>
            <a:ext cx="3855764" cy="25595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235D40-B475-E2B7-F0B1-F980A9882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482" y="4379460"/>
            <a:ext cx="3855764" cy="24744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7D3A84-97B1-8C4A-AE13-0D02ACC82F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7324" y="438493"/>
            <a:ext cx="3218870" cy="226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7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02E59-375E-DF48-AD09-4AB1E1A60217}"/>
              </a:ext>
            </a:extLst>
          </p:cNvPr>
          <p:cNvSpPr txBox="1"/>
          <p:nvPr/>
        </p:nvSpPr>
        <p:spPr>
          <a:xfrm>
            <a:off x="1339850" y="228600"/>
            <a:ext cx="646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5456E-3798-B145-9AFE-209D59391BCA}"/>
              </a:ext>
            </a:extLst>
          </p:cNvPr>
          <p:cNvSpPr txBox="1"/>
          <p:nvPr/>
        </p:nvSpPr>
        <p:spPr>
          <a:xfrm>
            <a:off x="622300" y="1206500"/>
            <a:ext cx="81661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Observed Oceanic and Atmospheric Conditions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Tropical Pacific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Across the Globe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ENSO Forecast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NMME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IRI ENSO Forecast Tool (Deterministic and Probabilistic)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Seasons Outlook of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SST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Precipitation and Temperature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90402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D69432-8CAD-1496-D490-621515DDF188}"/>
              </a:ext>
            </a:extLst>
          </p:cNvPr>
          <p:cNvSpPr txBox="1"/>
          <p:nvPr/>
        </p:nvSpPr>
        <p:spPr>
          <a:xfrm>
            <a:off x="42043" y="2921877"/>
            <a:ext cx="381525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</a:rPr>
              <a:t>Highlights:</a:t>
            </a:r>
          </a:p>
          <a:p>
            <a:pPr algn="ctr"/>
            <a:r>
              <a:rPr lang="en-US" sz="2000" b="1" u="sng" dirty="0">
                <a:solidFill>
                  <a:srgbClr val="0432FF"/>
                </a:solidFill>
              </a:rPr>
              <a:t>Shift towards Normal to Above-Normal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Sahel region</a:t>
            </a:r>
          </a:p>
          <a:p>
            <a:endParaRPr lang="en-US" dirty="0"/>
          </a:p>
          <a:p>
            <a:pPr algn="ctr"/>
            <a:r>
              <a:rPr lang="en-US" sz="1800" b="1" u="sng" dirty="0">
                <a:solidFill>
                  <a:schemeClr val="accent6"/>
                </a:solidFill>
              </a:rPr>
              <a:t>Shift towards Normal to </a:t>
            </a:r>
          </a:p>
          <a:p>
            <a:pPr algn="ctr"/>
            <a:r>
              <a:rPr lang="en-US" sz="1800" b="1" u="sng" dirty="0">
                <a:solidFill>
                  <a:schemeClr val="accent6"/>
                </a:solidFill>
              </a:rPr>
              <a:t>Below-Normal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Northeast South America,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Central America,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South Asia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Maritime Continent,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Australia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65D47-8A33-603E-D4B6-FE4F3130E87F}"/>
              </a:ext>
            </a:extLst>
          </p:cNvPr>
          <p:cNvSpPr txBox="1"/>
          <p:nvPr/>
        </p:nvSpPr>
        <p:spPr>
          <a:xfrm>
            <a:off x="3773212" y="472966"/>
            <a:ext cx="5323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Precipitation Forecasts: </a:t>
            </a:r>
            <a:r>
              <a:rPr lang="en-US" sz="3600" b="1" dirty="0"/>
              <a:t>Season # 1, </a:t>
            </a:r>
            <a:r>
              <a:rPr lang="en-US" sz="3600" b="1" dirty="0">
                <a:solidFill>
                  <a:srgbClr val="0432FF"/>
                </a:solidFill>
              </a:rPr>
              <a:t>Jun to Aug</a:t>
            </a:r>
          </a:p>
        </p:txBody>
      </p:sp>
      <p:pic>
        <p:nvPicPr>
          <p:cNvPr id="2" name="Picture 1" descr="JJA23_World_pcp.gif">
            <a:extLst>
              <a:ext uri="{FF2B5EF4-FFF2-40B4-BE49-F238E27FC236}">
                <a16:creationId xmlns:a16="http://schemas.microsoft.com/office/drawing/2014/main" id="{3E33B76F-E5B8-6CFF-F02D-206BDB082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060" y="2448908"/>
            <a:ext cx="5423946" cy="3976794"/>
          </a:xfrm>
          <a:prstGeom prst="rect">
            <a:avLst/>
          </a:prstGeom>
        </p:spPr>
      </p:pic>
      <p:pic>
        <p:nvPicPr>
          <p:cNvPr id="6" name="Picture 5" descr="JJA23_World_pcp.gif">
            <a:extLst>
              <a:ext uri="{FF2B5EF4-FFF2-40B4-BE49-F238E27FC236}">
                <a16:creationId xmlns:a16="http://schemas.microsoft.com/office/drawing/2014/main" id="{E9E94FD7-F5D3-302C-CDE3-0B54AB13A80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014" y="220717"/>
            <a:ext cx="3711198" cy="25750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DBDC03-CC3A-2C96-ED04-BC68CDA3D712}"/>
              </a:ext>
            </a:extLst>
          </p:cNvPr>
          <p:cNvSpPr txBox="1"/>
          <p:nvPr/>
        </p:nvSpPr>
        <p:spPr>
          <a:xfrm>
            <a:off x="3773212" y="472966"/>
            <a:ext cx="5323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Precipitation Forecasts: </a:t>
            </a:r>
            <a:r>
              <a:rPr lang="en-US" sz="3600" b="1" dirty="0"/>
              <a:t>Season # 2, </a:t>
            </a:r>
            <a:r>
              <a:rPr lang="en-US" sz="3600" b="1" dirty="0">
                <a:solidFill>
                  <a:srgbClr val="0432FF"/>
                </a:solidFill>
              </a:rPr>
              <a:t>Jul to Sep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FA0535-4D73-D044-5379-48E86E9E62C2}"/>
              </a:ext>
            </a:extLst>
          </p:cNvPr>
          <p:cNvSpPr txBox="1"/>
          <p:nvPr/>
        </p:nvSpPr>
        <p:spPr>
          <a:xfrm>
            <a:off x="84084" y="2953416"/>
            <a:ext cx="388882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</a:rPr>
              <a:t>Highlights:</a:t>
            </a:r>
          </a:p>
          <a:p>
            <a:pPr algn="ctr"/>
            <a:r>
              <a:rPr lang="en-US" sz="2000" b="1" u="sng" dirty="0">
                <a:solidFill>
                  <a:srgbClr val="0432FF"/>
                </a:solidFill>
              </a:rPr>
              <a:t>Shift towards Normal to Above-Normal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Sahel region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north-eastern China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dirty="0"/>
          </a:p>
          <a:p>
            <a:pPr algn="ctr"/>
            <a:r>
              <a:rPr lang="en-US" sz="1800" b="1" u="sng" dirty="0">
                <a:solidFill>
                  <a:schemeClr val="accent6"/>
                </a:solidFill>
              </a:rPr>
              <a:t>Shift towards Normal to Below-Normal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Northern parts of South America,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Central America,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South Asia,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Maritime Continent,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Australia</a:t>
            </a:r>
          </a:p>
        </p:txBody>
      </p:sp>
      <p:pic>
        <p:nvPicPr>
          <p:cNvPr id="6" name="Picture 5" descr="JAS23_World_pcp.gif">
            <a:extLst>
              <a:ext uri="{FF2B5EF4-FFF2-40B4-BE49-F238E27FC236}">
                <a16:creationId xmlns:a16="http://schemas.microsoft.com/office/drawing/2014/main" id="{32B78E94-D1D0-711D-9786-925F3E452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910" y="2322784"/>
            <a:ext cx="5087005" cy="4046483"/>
          </a:xfrm>
          <a:prstGeom prst="rect">
            <a:avLst/>
          </a:prstGeom>
        </p:spPr>
      </p:pic>
      <p:pic>
        <p:nvPicPr>
          <p:cNvPr id="7" name="Picture 6" descr="JAS23_World_pcp.gif">
            <a:extLst>
              <a:ext uri="{FF2B5EF4-FFF2-40B4-BE49-F238E27FC236}">
                <a16:creationId xmlns:a16="http://schemas.microsoft.com/office/drawing/2014/main" id="{B4C1A55F-C1CE-5E7B-C2AC-B2333ABBBD5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014" y="142439"/>
            <a:ext cx="3469462" cy="258394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BC6BA7-5FEC-EC0E-371C-DAF42C137331}"/>
              </a:ext>
            </a:extLst>
          </p:cNvPr>
          <p:cNvSpPr txBox="1"/>
          <p:nvPr/>
        </p:nvSpPr>
        <p:spPr>
          <a:xfrm>
            <a:off x="3773212" y="472966"/>
            <a:ext cx="5323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Precipitation Forecasts: </a:t>
            </a:r>
            <a:r>
              <a:rPr lang="en-US" sz="3600" b="1" dirty="0"/>
              <a:t>Season # 3, </a:t>
            </a:r>
            <a:r>
              <a:rPr lang="en-US" sz="3600" b="1" dirty="0">
                <a:solidFill>
                  <a:srgbClr val="0432FF"/>
                </a:solidFill>
              </a:rPr>
              <a:t>Aug to Oct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BC3D08-FE15-9B14-109B-22313C5BB24C}"/>
              </a:ext>
            </a:extLst>
          </p:cNvPr>
          <p:cNvSpPr txBox="1"/>
          <p:nvPr/>
        </p:nvSpPr>
        <p:spPr>
          <a:xfrm>
            <a:off x="21023" y="2953413"/>
            <a:ext cx="33002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</a:rPr>
              <a:t>Highlights:</a:t>
            </a:r>
          </a:p>
          <a:p>
            <a:pPr algn="ctr"/>
            <a:r>
              <a:rPr lang="en-US" sz="2000" b="1" u="sng" dirty="0">
                <a:solidFill>
                  <a:srgbClr val="0432FF"/>
                </a:solidFill>
              </a:rPr>
              <a:t>Shift towards Above-Normal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Sahel region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Northeast Africa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Middle-East/Western SA</a:t>
            </a:r>
          </a:p>
          <a:p>
            <a:endParaRPr lang="en-US" dirty="0"/>
          </a:p>
          <a:p>
            <a:pPr algn="ctr"/>
            <a:r>
              <a:rPr lang="en-US" sz="1800" b="1" u="sng" dirty="0">
                <a:solidFill>
                  <a:schemeClr val="accent6"/>
                </a:solidFill>
              </a:rPr>
              <a:t>Shift towards Below-Normal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Northeast South America,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Central America,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South Asia,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Maritime Continent,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Australia</a:t>
            </a:r>
          </a:p>
        </p:txBody>
      </p:sp>
      <p:pic>
        <p:nvPicPr>
          <p:cNvPr id="2" name="Picture 1" descr="ASO23_World_pcp.gif">
            <a:extLst>
              <a:ext uri="{FF2B5EF4-FFF2-40B4-BE49-F238E27FC236}">
                <a16:creationId xmlns:a16="http://schemas.microsoft.com/office/drawing/2014/main" id="{1A35D202-05F2-1EB1-872E-12A7F37F4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987" y="2375337"/>
            <a:ext cx="5544673" cy="4246178"/>
          </a:xfrm>
          <a:prstGeom prst="rect">
            <a:avLst/>
          </a:prstGeom>
        </p:spPr>
      </p:pic>
      <p:pic>
        <p:nvPicPr>
          <p:cNvPr id="7" name="Picture 6" descr="ASO23_World_pcp.gif">
            <a:extLst>
              <a:ext uri="{FF2B5EF4-FFF2-40B4-BE49-F238E27FC236}">
                <a16:creationId xmlns:a16="http://schemas.microsoft.com/office/drawing/2014/main" id="{41296AF5-36B5-64CC-BCA6-DCCED2523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59" y="0"/>
            <a:ext cx="3446026" cy="260025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82BC19-F34E-4FC8-4338-790878DFF4AF}"/>
              </a:ext>
            </a:extLst>
          </p:cNvPr>
          <p:cNvSpPr txBox="1"/>
          <p:nvPr/>
        </p:nvSpPr>
        <p:spPr>
          <a:xfrm>
            <a:off x="3773212" y="472966"/>
            <a:ext cx="5323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Precipitation Forecasts: </a:t>
            </a:r>
            <a:r>
              <a:rPr lang="en-US" sz="3600" b="1" dirty="0"/>
              <a:t>Season # 4, </a:t>
            </a:r>
            <a:r>
              <a:rPr lang="en-US" sz="3600" b="1" dirty="0">
                <a:solidFill>
                  <a:srgbClr val="0432FF"/>
                </a:solidFill>
              </a:rPr>
              <a:t>Sep to Nov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AAF75C-1C10-61CB-7930-951C4936C367}"/>
              </a:ext>
            </a:extLst>
          </p:cNvPr>
          <p:cNvSpPr txBox="1"/>
          <p:nvPr/>
        </p:nvSpPr>
        <p:spPr>
          <a:xfrm>
            <a:off x="21023" y="13"/>
            <a:ext cx="352096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</a:rPr>
              <a:t>Highlights:</a:t>
            </a:r>
          </a:p>
          <a:p>
            <a:endParaRPr lang="en-US" sz="2000" b="1" dirty="0">
              <a:solidFill>
                <a:srgbClr val="FF40FF"/>
              </a:solidFill>
            </a:endParaRPr>
          </a:p>
          <a:p>
            <a:pPr algn="ctr"/>
            <a:r>
              <a:rPr lang="en-US" sz="2000" b="1" u="sng" dirty="0">
                <a:solidFill>
                  <a:srgbClr val="0432FF"/>
                </a:solidFill>
              </a:rPr>
              <a:t>Shift towards Normal to </a:t>
            </a:r>
          </a:p>
          <a:p>
            <a:pPr algn="ctr"/>
            <a:r>
              <a:rPr lang="en-US" sz="2000" b="1" u="sng" dirty="0">
                <a:solidFill>
                  <a:srgbClr val="0432FF"/>
                </a:solidFill>
              </a:rPr>
              <a:t>Above-Normal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Sahel region (Western)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North-east Africa (southeast Ethiopia, Somalia, eastern Kenya)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Middle-East/Western SA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Madagascar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dirty="0"/>
          </a:p>
          <a:p>
            <a:pPr algn="ctr"/>
            <a:r>
              <a:rPr lang="en-US" sz="1800" b="1" u="sng" dirty="0">
                <a:solidFill>
                  <a:schemeClr val="accent6"/>
                </a:solidFill>
              </a:rPr>
              <a:t>Shift towards Normal to </a:t>
            </a:r>
          </a:p>
          <a:p>
            <a:pPr algn="ctr"/>
            <a:r>
              <a:rPr lang="en-US" sz="1800" b="1" u="sng" dirty="0">
                <a:solidFill>
                  <a:schemeClr val="accent6"/>
                </a:solidFill>
              </a:rPr>
              <a:t>Below-Normal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North-Northeast South America,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Central America,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South Asia,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Maritime Continent,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Australia</a:t>
            </a:r>
          </a:p>
        </p:txBody>
      </p:sp>
      <p:pic>
        <p:nvPicPr>
          <p:cNvPr id="2" name="Picture 1" descr="SON23_World_pcp.gif">
            <a:extLst>
              <a:ext uri="{FF2B5EF4-FFF2-40B4-BE49-F238E27FC236}">
                <a16:creationId xmlns:a16="http://schemas.microsoft.com/office/drawing/2014/main" id="{64EC0AB2-F25F-9575-F819-10C53C47D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290" y="2206590"/>
            <a:ext cx="5759523" cy="412063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B5131C-C09D-EC87-4831-61C300844F88}"/>
              </a:ext>
            </a:extLst>
          </p:cNvPr>
          <p:cNvSpPr txBox="1"/>
          <p:nvPr/>
        </p:nvSpPr>
        <p:spPr>
          <a:xfrm>
            <a:off x="3657599" y="147148"/>
            <a:ext cx="5323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Temperature Forecasts: </a:t>
            </a:r>
            <a:r>
              <a:rPr lang="en-US" sz="3600" b="1" dirty="0"/>
              <a:t>Season # 1, </a:t>
            </a:r>
            <a:r>
              <a:rPr lang="en-US" sz="3600" b="1" dirty="0">
                <a:solidFill>
                  <a:srgbClr val="FF0000"/>
                </a:solidFill>
              </a:rPr>
              <a:t>Jun to Aug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59C5A4-DAA1-8FD9-303C-46402F8D95EA}"/>
              </a:ext>
            </a:extLst>
          </p:cNvPr>
          <p:cNvSpPr txBox="1"/>
          <p:nvPr/>
        </p:nvSpPr>
        <p:spPr>
          <a:xfrm>
            <a:off x="21023" y="13"/>
            <a:ext cx="330024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</a:rPr>
              <a:t>Highlights:</a:t>
            </a:r>
          </a:p>
          <a:p>
            <a:endParaRPr lang="en-US" sz="2000" b="1" dirty="0">
              <a:solidFill>
                <a:srgbClr val="FF40FF"/>
              </a:solidFill>
            </a:endParaRPr>
          </a:p>
          <a:p>
            <a:pPr algn="ctr"/>
            <a:r>
              <a:rPr lang="en-US" sz="2000" b="1" u="sng" dirty="0">
                <a:solidFill>
                  <a:srgbClr val="FF0000"/>
                </a:solidFill>
              </a:rPr>
              <a:t>Shift towards Warmer/Above-Normal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Most land areas,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Southeast Asia, the Maritime Continent regions, Northeast South America.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dirty="0"/>
          </a:p>
          <a:p>
            <a:pPr algn="ctr"/>
            <a:r>
              <a:rPr lang="en-US" sz="1800" b="1" u="sng" dirty="0">
                <a:solidFill>
                  <a:srgbClr val="00B0F0"/>
                </a:solidFill>
              </a:rPr>
              <a:t>Shift towards Colder/Below-Normal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Northern tip of South America,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Central Pakistan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Most of Madagascar,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Southeast Australia</a:t>
            </a:r>
          </a:p>
        </p:txBody>
      </p:sp>
      <p:pic>
        <p:nvPicPr>
          <p:cNvPr id="6" name="Picture 5" descr="JJA23_World_tmp.gif">
            <a:extLst>
              <a:ext uri="{FF2B5EF4-FFF2-40B4-BE49-F238E27FC236}">
                <a16:creationId xmlns:a16="http://schemas.microsoft.com/office/drawing/2014/main" id="{3B8DAB23-19BD-6F0F-5795-7F213B984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923" y="1431559"/>
            <a:ext cx="5661636" cy="415994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S23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O23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N23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40E6E-B255-6B81-4A8D-49C978B03331}"/>
              </a:ext>
            </a:extLst>
          </p:cNvPr>
          <p:cNvSpPr txBox="1"/>
          <p:nvPr/>
        </p:nvSpPr>
        <p:spPr>
          <a:xfrm>
            <a:off x="1851378" y="203200"/>
            <a:ext cx="544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Summary</a:t>
            </a:r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C2551516-E1D8-3E09-2056-50FCE1CF8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22" y="1160124"/>
            <a:ext cx="8763000" cy="4196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800" b="1" dirty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El Niño is not knocking at the Door!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800" b="1" dirty="0">
                <a:solidFill>
                  <a:srgbClr val="FF0000"/>
                </a:solidFill>
                <a:latin typeface="Trebuchet MS" panose="020B0703020202090204" pitchFamily="34" charset="0"/>
              </a:rPr>
              <a:t>It is already there.</a:t>
            </a:r>
            <a:endParaRPr lang="en-US" altLang="en-US" sz="1800" dirty="0">
              <a:latin typeface="Trebuchet MS" panose="020B070302020209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1800" dirty="0">
                <a:latin typeface="Trebuchet MS" panose="020B0703020202090204" pitchFamily="34" charset="0"/>
                <a:cs typeface="Arial" panose="020B0604020202020204" pitchFamily="34" charset="0"/>
              </a:rPr>
              <a:t>Sea surface temperatures (SSTs) are in ENSO-neutral range across the central equatorial Pacific Ocean, but warming up gradually. Substantially Warm SSTs across Pacific for example, NINO1+2, 3 and 3.4 are </a:t>
            </a:r>
            <a:r>
              <a:rPr lang="en-US" altLang="en-US" sz="2400" b="1" dirty="0">
                <a:solidFill>
                  <a:srgbClr val="FF0000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+2.4</a:t>
            </a:r>
            <a:r>
              <a:rPr lang="en-US" altLang="en-US" sz="1800" dirty="0">
                <a:latin typeface="Trebuchet MS" panose="020B070302020209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b="1" dirty="0">
                <a:solidFill>
                  <a:srgbClr val="FF0000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+0.9, </a:t>
            </a:r>
            <a:r>
              <a:rPr lang="en-US" altLang="en-US" sz="1400" b="1" dirty="0">
                <a:solidFill>
                  <a:srgbClr val="FF0000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+0.5</a:t>
            </a:r>
            <a:r>
              <a:rPr lang="en-US" altLang="en-US" sz="1800" b="1" dirty="0">
                <a:solidFill>
                  <a:srgbClr val="FF0000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.</a:t>
            </a:r>
            <a:endParaRPr lang="en-US" altLang="en-US" sz="1800" dirty="0">
              <a:latin typeface="Trebuchet MS" panose="020B070302020209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1800" dirty="0">
                <a:solidFill>
                  <a:schemeClr val="accent2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Warm Sub-Surface across the Pacific.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1800" dirty="0">
                <a:solidFill>
                  <a:schemeClr val="accent2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A weak hint of coupling. </a:t>
            </a:r>
          </a:p>
          <a:p>
            <a:pPr marL="285750" indent="-285750" algn="ctr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b="1" dirty="0">
                <a:solidFill>
                  <a:srgbClr val="FF0000"/>
                </a:solidFill>
                <a:latin typeface="Trebuchet MS" panose="020B0703020202090204" pitchFamily="34" charset="0"/>
              </a:rPr>
              <a:t>El Niño Watch is in Place!</a:t>
            </a:r>
            <a:r>
              <a:rPr lang="en-US" altLang="en-US" sz="1800" dirty="0">
                <a:highlight>
                  <a:srgbClr val="FFFF00"/>
                </a:highlight>
                <a:latin typeface="Trebuchet MS" panose="020B0703020202090204" pitchFamily="34" charset="0"/>
              </a:rPr>
              <a:t> </a:t>
            </a:r>
            <a:endParaRPr lang="en-US" altLang="en-US" sz="1800" dirty="0">
              <a:latin typeface="Trebuchet MS" panose="020B070302020209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23B28B-5514-080D-696B-10D0FFD39963}"/>
              </a:ext>
            </a:extLst>
          </p:cNvPr>
          <p:cNvSpPr txBox="1"/>
          <p:nvPr/>
        </p:nvSpPr>
        <p:spPr>
          <a:xfrm>
            <a:off x="430924" y="5622301"/>
            <a:ext cx="83977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n-US" sz="2400" b="1">
                <a:solidFill>
                  <a:srgbClr val="00B050"/>
                </a:solidFill>
              </a:rPr>
              <a:t>Weakest </a:t>
            </a:r>
            <a:r>
              <a:rPr lang="en-US" sz="2400" b="1" dirty="0">
                <a:solidFill>
                  <a:srgbClr val="00B050"/>
                </a:solidFill>
              </a:rPr>
              <a:t>Link is weak coupling of O&amp;A! 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Observing a vast reservoir of warm water with little or no atmospheric response is one of the worst scenarios.</a:t>
            </a:r>
          </a:p>
        </p:txBody>
      </p:sp>
    </p:spTree>
    <p:extLst>
      <p:ext uri="{BB962C8B-B14F-4D97-AF65-F5344CB8AC3E}">
        <p14:creationId xmlns:p14="http://schemas.microsoft.com/office/powerpoint/2010/main" val="265288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960F85-6718-4463-8589-28F063F58260}"/>
              </a:ext>
            </a:extLst>
          </p:cNvPr>
          <p:cNvSpPr txBox="1"/>
          <p:nvPr/>
        </p:nvSpPr>
        <p:spPr>
          <a:xfrm>
            <a:off x="195226" y="172055"/>
            <a:ext cx="86583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Evolution of SST Anomalies in Weekly Datasets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63459B-CDA7-1BC8-30A7-24E49EB2418F}"/>
              </a:ext>
            </a:extLst>
          </p:cNvPr>
          <p:cNvSpPr txBox="1"/>
          <p:nvPr/>
        </p:nvSpPr>
        <p:spPr>
          <a:xfrm>
            <a:off x="131975" y="5888094"/>
            <a:ext cx="89460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https://iridl.ldeo.columbia.edu/maproom/Global/Ocean_Temp/Weekly_Anomaly.html?T=28%20Mar%202023%20-%203%20Apr%202023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11FABA-B40B-CAC3-3993-FE2C46E4759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8588" y="864638"/>
            <a:ext cx="8229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0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331B0D-4A36-8C20-7EEC-1B67A1DA0C5E}"/>
              </a:ext>
            </a:extLst>
          </p:cNvPr>
          <p:cNvGrpSpPr/>
          <p:nvPr/>
        </p:nvGrpSpPr>
        <p:grpSpPr>
          <a:xfrm>
            <a:off x="5830644" y="1714583"/>
            <a:ext cx="2320925" cy="1201737"/>
            <a:chOff x="6062137" y="2667000"/>
            <a:chExt cx="2320925" cy="1201737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07BFD19E-98CB-2A87-69FC-66A8EFB3FF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412" y="2667000"/>
              <a:ext cx="2262188" cy="339725"/>
              <a:chOff x="712075" y="4129086"/>
              <a:chExt cx="2261793" cy="338556"/>
            </a:xfrm>
          </p:grpSpPr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EB777701-2DE9-7ABB-5707-A1D9DB000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075" y="4129088"/>
                <a:ext cx="96274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4</a:t>
                </a:r>
                <a:endParaRPr lang="en-US" altLang="en-US" sz="1600" dirty="0"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E89DC3CB-43DF-EBD5-7CE3-31CAA4C87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8450" y="4129086"/>
                <a:ext cx="855418" cy="337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600" b="1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0.2ºC</a:t>
                </a:r>
              </a:p>
            </p:txBody>
          </p:sp>
        </p:grpSp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E0826703-A1AA-EAAB-5086-359E8F172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62137" y="2906713"/>
              <a:ext cx="2306638" cy="339725"/>
              <a:chOff x="687474" y="4510087"/>
              <a:chExt cx="2306393" cy="338555"/>
            </a:xfrm>
          </p:grpSpPr>
          <p:sp>
            <p:nvSpPr>
              <p:cNvPr id="11" name="Rectangle 4">
                <a:extLst>
                  <a:ext uri="{FF2B5EF4-FFF2-40B4-BE49-F238E27FC236}">
                    <a16:creationId xmlns:a16="http://schemas.microsoft.com/office/drawing/2014/main" id="{C9146DEF-38BE-3931-D677-413F87373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474" y="4510088"/>
                <a:ext cx="120377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Niño 3.4</a:t>
                </a:r>
                <a:endParaRPr lang="en-US" altLang="en-US" sz="1600" dirty="0"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9">
                <a:extLst>
                  <a:ext uri="{FF2B5EF4-FFF2-40B4-BE49-F238E27FC236}">
                    <a16:creationId xmlns:a16="http://schemas.microsoft.com/office/drawing/2014/main" id="{9D190FAB-998A-8A6D-AD11-4154EFDF7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8449" y="4510087"/>
                <a:ext cx="855418" cy="337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solidFill>
                      <a:srgbClr val="FF0000"/>
                    </a:solidFill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0.5ºC</a:t>
                </a:r>
              </a:p>
            </p:txBody>
          </p:sp>
        </p:grpSp>
        <p:grpSp>
          <p:nvGrpSpPr>
            <p:cNvPr id="13" name="Group 2">
              <a:extLst>
                <a:ext uri="{FF2B5EF4-FFF2-40B4-BE49-F238E27FC236}">
                  <a16:creationId xmlns:a16="http://schemas.microsoft.com/office/drawing/2014/main" id="{B0C04E7B-3DA3-EB21-5F19-DBEE60870F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412" y="3167063"/>
              <a:ext cx="2279650" cy="363537"/>
              <a:chOff x="712075" y="4884678"/>
              <a:chExt cx="2278612" cy="364014"/>
            </a:xfrm>
          </p:grpSpPr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973D61D1-2D55-7CB7-5AF4-EDF25941A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075" y="4910138"/>
                <a:ext cx="96274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3</a:t>
                </a:r>
                <a:endParaRPr lang="en-US" altLang="en-US" sz="1600" dirty="0"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1">
                <a:extLst>
                  <a:ext uri="{FF2B5EF4-FFF2-40B4-BE49-F238E27FC236}">
                    <a16:creationId xmlns:a16="http://schemas.microsoft.com/office/drawing/2014/main" id="{25C4B4D6-2A5E-9662-E262-6300F3269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2022" y="4884678"/>
                <a:ext cx="94866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solidFill>
                      <a:srgbClr val="FF0000"/>
                    </a:solidFill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0.9ºC</a:t>
                </a:r>
              </a:p>
            </p:txBody>
          </p:sp>
        </p:grpSp>
        <p:grpSp>
          <p:nvGrpSpPr>
            <p:cNvPr id="16" name="Group 1">
              <a:extLst>
                <a:ext uri="{FF2B5EF4-FFF2-40B4-BE49-F238E27FC236}">
                  <a16:creationId xmlns:a16="http://schemas.microsoft.com/office/drawing/2014/main" id="{07A0AF95-AB81-9A8D-65CD-F70ABC6D75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412" y="3506787"/>
              <a:ext cx="2279650" cy="361950"/>
              <a:chOff x="685800" y="5265665"/>
              <a:chExt cx="2278612" cy="364027"/>
            </a:xfrm>
          </p:grpSpPr>
          <p:sp>
            <p:nvSpPr>
              <p:cNvPr id="17" name="Rectangle 6">
                <a:extLst>
                  <a:ext uri="{FF2B5EF4-FFF2-40B4-BE49-F238E27FC236}">
                    <a16:creationId xmlns:a16="http://schemas.microsoft.com/office/drawing/2014/main" id="{41404E7F-0AB2-7FB6-AA82-0DE8002AF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800" y="5291138"/>
                <a:ext cx="125831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1+2</a:t>
                </a:r>
                <a:endParaRPr lang="en-US" altLang="en-US" sz="1600"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2">
                <a:extLst>
                  <a:ext uri="{FF2B5EF4-FFF2-40B4-BE49-F238E27FC236}">
                    <a16:creationId xmlns:a16="http://schemas.microsoft.com/office/drawing/2014/main" id="{003E1907-C8EB-41EA-8519-D36A410BE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5747" y="5265665"/>
                <a:ext cx="948665" cy="340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solidFill>
                      <a:srgbClr val="FF0000"/>
                    </a:solidFill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2.7ºC</a:t>
                </a:r>
              </a:p>
            </p:txBody>
          </p: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BFADA0E-4826-080A-B457-42EE9C1D5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583" y="3103829"/>
            <a:ext cx="3536950" cy="15349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EC471AC-864E-8AA4-933E-C6930CB388B2}"/>
              </a:ext>
            </a:extLst>
          </p:cNvPr>
          <p:cNvSpPr txBox="1"/>
          <p:nvPr/>
        </p:nvSpPr>
        <p:spPr>
          <a:xfrm>
            <a:off x="5515920" y="551310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Recent (</a:t>
            </a:r>
            <a:r>
              <a:rPr lang="en-US" b="1" dirty="0">
                <a:solidFill>
                  <a:srgbClr val="FF0000"/>
                </a:solidFill>
              </a:rPr>
              <a:t>10 May, 2023</a:t>
            </a:r>
            <a:r>
              <a:rPr lang="en-US" dirty="0"/>
              <a:t>) SST Departures in different NINO regions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3138FF-7E29-6AC1-AD70-97EB8ED7CA5C}"/>
              </a:ext>
            </a:extLst>
          </p:cNvPr>
          <p:cNvSpPr txBox="1"/>
          <p:nvPr/>
        </p:nvSpPr>
        <p:spPr>
          <a:xfrm>
            <a:off x="27126" y="25077"/>
            <a:ext cx="330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Most recent SST </a:t>
            </a:r>
            <a:r>
              <a:rPr lang="en-US" sz="2400" b="1" dirty="0" err="1">
                <a:solidFill>
                  <a:srgbClr val="0432FF"/>
                </a:solidFill>
              </a:rPr>
              <a:t>Anom</a:t>
            </a:r>
            <a:r>
              <a:rPr lang="en-US" sz="2400" b="1" dirty="0">
                <a:solidFill>
                  <a:srgbClr val="0432FF"/>
                </a:solidFill>
              </a:rPr>
              <a:t>.</a:t>
            </a:r>
          </a:p>
        </p:txBody>
      </p:sp>
      <p:pic>
        <p:nvPicPr>
          <p:cNvPr id="4" name="Picture 3" descr="ssta_c.gif">
            <a:extLst>
              <a:ext uri="{FF2B5EF4-FFF2-40B4-BE49-F238E27FC236}">
                <a16:creationId xmlns:a16="http://schemas.microsoft.com/office/drawing/2014/main" id="{CC3010EE-B450-807A-5650-F15BA0D53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0" y="559057"/>
            <a:ext cx="516688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A58BBB-8143-5B43-E93B-A5307E4F9387}"/>
              </a:ext>
            </a:extLst>
          </p:cNvPr>
          <p:cNvSpPr txBox="1"/>
          <p:nvPr/>
        </p:nvSpPr>
        <p:spPr>
          <a:xfrm>
            <a:off x="23147" y="11569"/>
            <a:ext cx="9120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32FF"/>
                </a:solidFill>
              </a:rPr>
              <a:t>Subsurface Temperature Evolution</a:t>
            </a:r>
            <a:endParaRPr lang="en-US" sz="32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7" name="Picture 6" descr="wkteq_xz.gif">
            <a:extLst>
              <a:ext uri="{FF2B5EF4-FFF2-40B4-BE49-F238E27FC236}">
                <a16:creationId xmlns:a16="http://schemas.microsoft.com/office/drawing/2014/main" id="{377FC91A-D6CF-9882-3746-5F6BC83D0DE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575" y="641126"/>
            <a:ext cx="4572000" cy="5943600"/>
          </a:xfrm>
          <a:prstGeom prst="rect">
            <a:avLst/>
          </a:prstGeom>
        </p:spPr>
      </p:pic>
      <p:pic>
        <p:nvPicPr>
          <p:cNvPr id="3" name="Picture 2" descr="wkteq_xz.gif">
            <a:extLst>
              <a:ext uri="{FF2B5EF4-FFF2-40B4-BE49-F238E27FC236}">
                <a16:creationId xmlns:a16="http://schemas.microsoft.com/office/drawing/2014/main" id="{7A87543D-823E-88E7-C63E-D65FAB1A8DC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82272" y="654753"/>
            <a:ext cx="4572000" cy="59436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9AC071-3C69-F4E8-4BB7-081547BC4AEC}"/>
              </a:ext>
            </a:extLst>
          </p:cNvPr>
          <p:cNvCxnSpPr>
            <a:cxnSpLocks/>
          </p:cNvCxnSpPr>
          <p:nvPr/>
        </p:nvCxnSpPr>
        <p:spPr>
          <a:xfrm flipH="1" flipV="1">
            <a:off x="3919968" y="4393324"/>
            <a:ext cx="562304" cy="20179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2ADAC9-4EA6-BAE4-AAD9-3B9CA9154512}"/>
              </a:ext>
            </a:extLst>
          </p:cNvPr>
          <p:cNvCxnSpPr>
            <a:cxnSpLocks/>
          </p:cNvCxnSpPr>
          <p:nvPr/>
        </p:nvCxnSpPr>
        <p:spPr>
          <a:xfrm flipV="1">
            <a:off x="4446075" y="4185261"/>
            <a:ext cx="4045893" cy="22260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3944292-BBB8-F3A7-018A-28F103AA9939}"/>
              </a:ext>
            </a:extLst>
          </p:cNvPr>
          <p:cNvSpPr txBox="1"/>
          <p:nvPr/>
        </p:nvSpPr>
        <p:spPr>
          <a:xfrm>
            <a:off x="220717" y="1145637"/>
            <a:ext cx="8713076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merican Typewriter Condensed L" panose="02090306020004020304" pitchFamily="18" charset="77"/>
                <a:cs typeface="Arial Narrow" panose="020B0604020202020204" pitchFamily="34" charset="0"/>
              </a:rPr>
              <a:t>Few Points;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rgbClr val="FF0000"/>
                </a:solidFill>
                <a:latin typeface="American Typewriter Condensed L" panose="02090306020004020304" pitchFamily="18" charset="77"/>
                <a:cs typeface="Arial Narrow" panose="020B0604020202020204" pitchFamily="34" charset="0"/>
              </a:rPr>
              <a:t>Thermocline (</a:t>
            </a:r>
            <a:r>
              <a:rPr lang="en-US" sz="1200" u="sng" dirty="0">
                <a:solidFill>
                  <a:srgbClr val="0432FF"/>
                </a:solidFill>
                <a:latin typeface="American Typewriter Light" panose="02090304020004020304" pitchFamily="18" charset="77"/>
              </a:rPr>
              <a:t>layer within the ocean where the temperature changes rapidly with depth, separating warmer surface waters from colder deep waters</a:t>
            </a:r>
            <a:r>
              <a:rPr lang="en-US" dirty="0">
                <a:solidFill>
                  <a:srgbClr val="FF0000"/>
                </a:solidFill>
                <a:latin typeface="American Typewriter Condensed L" panose="02090306020004020304" pitchFamily="18" charset="77"/>
                <a:cs typeface="Arial Narrow" panose="020B0604020202020204" pitchFamily="34" charset="0"/>
              </a:rPr>
              <a:t>) in the eastern Pacific is getting deeper. This deepening of the thermocline is associated with a weakening of the trade winds.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rgbClr val="FF0000"/>
                </a:solidFill>
                <a:latin typeface="American Typewriter Condensed L" panose="02090306020004020304" pitchFamily="18" charset="77"/>
                <a:cs typeface="Arial Narrow" panose="020B0604020202020204" pitchFamily="34" charset="0"/>
              </a:rPr>
              <a:t>Deeper thermocline will contributes to the accumulation of warm surface waters in the central and eastern Pacific.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rgbClr val="FF0000"/>
                </a:solidFill>
                <a:latin typeface="American Typewriter Condensed L" panose="02090306020004020304" pitchFamily="18" charset="77"/>
                <a:cs typeface="Arial Narrow" panose="020B0604020202020204" pitchFamily="34" charset="0"/>
              </a:rPr>
              <a:t>Reduces the upwelling of cold waters from the deep ocean.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rgbClr val="FF0000"/>
                </a:solidFill>
                <a:latin typeface="American Typewriter Condensed L" panose="02090306020004020304" pitchFamily="18" charset="77"/>
                <a:cs typeface="Arial Narrow" panose="020B0604020202020204" pitchFamily="34" charset="0"/>
              </a:rPr>
              <a:t>Reinforces the developing El Niño conditions and contributes to the rise in sea surface temperatures in the central-eastern Pacific.</a:t>
            </a:r>
          </a:p>
        </p:txBody>
      </p:sp>
    </p:spTree>
    <p:extLst>
      <p:ext uri="{BB962C8B-B14F-4D97-AF65-F5344CB8AC3E}">
        <p14:creationId xmlns:p14="http://schemas.microsoft.com/office/powerpoint/2010/main" val="43267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213025-D2CA-D4B3-F85A-7195B61E8118}"/>
              </a:ext>
            </a:extLst>
          </p:cNvPr>
          <p:cNvSpPr txBox="1"/>
          <p:nvPr/>
        </p:nvSpPr>
        <p:spPr>
          <a:xfrm>
            <a:off x="27126" y="25077"/>
            <a:ext cx="3306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Most recent Lower-Level Winds and MJO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402D8-2276-4754-F1CA-793D8CF88AD5}"/>
              </a:ext>
            </a:extLst>
          </p:cNvPr>
          <p:cNvSpPr txBox="1"/>
          <p:nvPr/>
        </p:nvSpPr>
        <p:spPr>
          <a:xfrm>
            <a:off x="5262" y="4675342"/>
            <a:ext cx="91597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The trade winds observed in the 5-day period ending 16 May 2023 were below average in strength across the tropical. WW and also clear between (160-140 W).</a:t>
            </a:r>
          </a:p>
          <a:p>
            <a:pPr algn="l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en-US" b="0" i="0" dirty="0">
                <a:effectLst/>
                <a:latin typeface="Söhne"/>
              </a:rPr>
              <a:t>In the tropical Pacific region, </a:t>
            </a:r>
            <a:r>
              <a:rPr lang="en-US" b="1" i="0" dirty="0">
                <a:solidFill>
                  <a:srgbClr val="FF0000"/>
                </a:solidFill>
                <a:effectLst/>
                <a:latin typeface="Söhne"/>
              </a:rPr>
              <a:t>El Niño events </a:t>
            </a:r>
            <a:r>
              <a:rPr lang="en-US" b="0" i="0" dirty="0">
                <a:solidFill>
                  <a:srgbClr val="FF0000"/>
                </a:solidFill>
                <a:effectLst/>
                <a:latin typeface="Söhne"/>
              </a:rPr>
              <a:t>typically lead to a sustained weakening or even a reversal of trade winds.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BBC424-5EB4-B386-6873-8F3216235745}"/>
              </a:ext>
            </a:extLst>
          </p:cNvPr>
          <p:cNvSpPr txBox="1"/>
          <p:nvPr/>
        </p:nvSpPr>
        <p:spPr>
          <a:xfrm>
            <a:off x="27126" y="6488668"/>
            <a:ext cx="4760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http://www.bom.gov.au/climate/mjo/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3EC650-E8DC-8CE2-EE17-B2AAF8BBB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787" y="579641"/>
            <a:ext cx="5129048" cy="37597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64B055-F7AA-67B3-164F-7832483FF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21" y="1192072"/>
            <a:ext cx="3226676" cy="298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194CD8-825F-D1C2-4995-C05951C87E46}"/>
              </a:ext>
            </a:extLst>
          </p:cNvPr>
          <p:cNvSpPr txBox="1"/>
          <p:nvPr/>
        </p:nvSpPr>
        <p:spPr>
          <a:xfrm>
            <a:off x="2343875" y="609175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Sustained Negative values of the SOI above </a:t>
            </a:r>
            <a:r>
              <a:rPr lang="en-US" b="1" i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-</a:t>
            </a:r>
            <a:r>
              <a:rPr lang="en-US" b="1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7 typically indicate El Niño</a:t>
            </a:r>
            <a:endParaRPr lang="en-US" b="1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DB0F97-E751-3D8C-D0EA-612E6F47D4B8}"/>
              </a:ext>
            </a:extLst>
          </p:cNvPr>
          <p:cNvSpPr txBox="1"/>
          <p:nvPr/>
        </p:nvSpPr>
        <p:spPr>
          <a:xfrm>
            <a:off x="27126" y="25077"/>
            <a:ext cx="330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Most recent SOI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DF2741-1B51-C130-0727-5FD0C71E5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45" y="486742"/>
            <a:ext cx="8291913" cy="54949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8E2996-971A-29B3-6BE3-96A01FF53DC0}"/>
              </a:ext>
            </a:extLst>
          </p:cNvPr>
          <p:cNvSpPr txBox="1"/>
          <p:nvPr/>
        </p:nvSpPr>
        <p:spPr>
          <a:xfrm>
            <a:off x="50276" y="59802"/>
            <a:ext cx="330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Most recent OLR</a:t>
            </a:r>
          </a:p>
        </p:txBody>
      </p:sp>
      <p:pic>
        <p:nvPicPr>
          <p:cNvPr id="5" name="Picture 4" descr="olra_c.gif">
            <a:extLst>
              <a:ext uri="{FF2B5EF4-FFF2-40B4-BE49-F238E27FC236}">
                <a16:creationId xmlns:a16="http://schemas.microsoft.com/office/drawing/2014/main" id="{09C666FC-AFF5-6E03-832D-D8CEB7638C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117"/>
          <a:stretch/>
        </p:blipFill>
        <p:spPr>
          <a:xfrm>
            <a:off x="2592438" y="140840"/>
            <a:ext cx="5914037" cy="6675120"/>
          </a:xfrm>
          <a:prstGeom prst="rect">
            <a:avLst/>
          </a:prstGeom>
        </p:spPr>
      </p:pic>
      <p:pic>
        <p:nvPicPr>
          <p:cNvPr id="6" name="Picture 5" descr="olra_c.gif">
            <a:extLst>
              <a:ext uri="{FF2B5EF4-FFF2-40B4-BE49-F238E27FC236}">
                <a16:creationId xmlns:a16="http://schemas.microsoft.com/office/drawing/2014/main" id="{45126CA3-8CC5-4A98-A5C0-D75E257835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117"/>
          <a:stretch/>
        </p:blipFill>
        <p:spPr>
          <a:xfrm>
            <a:off x="2575036" y="140840"/>
            <a:ext cx="6180081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8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AD2AF-42B3-027B-96B1-6C010A6CDDD5}"/>
              </a:ext>
            </a:extLst>
          </p:cNvPr>
          <p:cNvSpPr txBox="1">
            <a:spLocks/>
          </p:cNvSpPr>
          <p:nvPr/>
        </p:nvSpPr>
        <p:spPr>
          <a:xfrm>
            <a:off x="41560" y="123640"/>
            <a:ext cx="9102440" cy="721984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002060"/>
                </a:solidFill>
                <a:latin typeface="Roboto"/>
                <a:cs typeface="Roboto"/>
              </a:rPr>
              <a:t>Key Message: </a:t>
            </a:r>
            <a:r>
              <a:rPr lang="en-US" sz="2400" b="1" dirty="0">
                <a:solidFill>
                  <a:srgbClr val="7030A0"/>
                </a:solidFill>
                <a:latin typeface="Roboto"/>
                <a:cs typeface="Roboto"/>
              </a:rPr>
              <a:t>Ocean Seems Ready, but Atmosphere is still in Neutral Territory.</a:t>
            </a:r>
            <a:endParaRPr lang="en-US" sz="2400" b="1" dirty="0">
              <a:solidFill>
                <a:srgbClr val="FF0000"/>
              </a:solidFill>
              <a:latin typeface="Roboto"/>
              <a:cs typeface="Roboto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018873-389A-0B79-2DD0-CEE354B50727}"/>
              </a:ext>
            </a:extLst>
          </p:cNvPr>
          <p:cNvCxnSpPr/>
          <p:nvPr/>
        </p:nvCxnSpPr>
        <p:spPr>
          <a:xfrm>
            <a:off x="52505" y="877077"/>
            <a:ext cx="8709660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BC2A51E-79C8-FE44-179D-315FBBE591E2}"/>
              </a:ext>
            </a:extLst>
          </p:cNvPr>
          <p:cNvSpPr txBox="1"/>
          <p:nvPr/>
        </p:nvSpPr>
        <p:spPr>
          <a:xfrm>
            <a:off x="52506" y="1458612"/>
            <a:ext cx="5828975" cy="390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Consecutive WWBs (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Westerly Wind Bursts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in Spring and Early Summer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 up of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Ocean Heat Content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Equatorial Pacific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Easterly Wind Surge </a:t>
            </a:r>
            <a:r>
              <a:rPr 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(EWS)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DD1F8C-369D-1E53-8CB1-ECFD8DF1C22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307495" y="1581338"/>
            <a:ext cx="3771900" cy="102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D16076-7172-4721-97AF-D9246BA98BC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295278" y="3025055"/>
            <a:ext cx="3771900" cy="1028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35A1F7-E749-8FE2-FCA6-345EB1D47B2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271833" y="4552179"/>
            <a:ext cx="3771900" cy="10287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2889A74-C806-CFFD-4508-E5F2639E053C}"/>
              </a:ext>
            </a:extLst>
          </p:cNvPr>
          <p:cNvSpPr txBox="1">
            <a:spLocks/>
          </p:cNvSpPr>
          <p:nvPr/>
        </p:nvSpPr>
        <p:spPr>
          <a:xfrm>
            <a:off x="25797" y="5920075"/>
            <a:ext cx="9102440" cy="721984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Roboto"/>
                <a:cs typeface="Roboto"/>
              </a:rPr>
              <a:t>Impact on the Intensity!</a:t>
            </a:r>
          </a:p>
        </p:txBody>
      </p:sp>
    </p:spTree>
    <p:extLst>
      <p:ext uri="{BB962C8B-B14F-4D97-AF65-F5344CB8AC3E}">
        <p14:creationId xmlns:p14="http://schemas.microsoft.com/office/powerpoint/2010/main" val="76458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6228</TotalTime>
  <Words>986</Words>
  <Application>Microsoft Macintosh PowerPoint</Application>
  <PresentationFormat>On-screen Show (4:3)</PresentationFormat>
  <Paragraphs>164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American Typewriter Condensed L</vt:lpstr>
      <vt:lpstr>American Typewriter Light</vt:lpstr>
      <vt:lpstr>Arial</vt:lpstr>
      <vt:lpstr>Calibri</vt:lpstr>
      <vt:lpstr>Courier New</vt:lpstr>
      <vt:lpstr>Roboto</vt:lpstr>
      <vt:lpstr>Söhne</vt:lpstr>
      <vt:lpstr>Times New Roman</vt:lpstr>
      <vt:lpstr>To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Azhar Ehsan</cp:lastModifiedBy>
  <cp:revision>461</cp:revision>
  <dcterms:created xsi:type="dcterms:W3CDTF">2013-01-27T09:14:16Z</dcterms:created>
  <dcterms:modified xsi:type="dcterms:W3CDTF">2023-05-18T17:49:45Z</dcterms:modified>
  <cp:category/>
</cp:coreProperties>
</file>