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83" r:id="rId2"/>
    <p:sldId id="285" r:id="rId3"/>
    <p:sldId id="257" r:id="rId4"/>
    <p:sldId id="289" r:id="rId5"/>
    <p:sldId id="322" r:id="rId6"/>
    <p:sldId id="320" r:id="rId7"/>
    <p:sldId id="321" r:id="rId8"/>
    <p:sldId id="326" r:id="rId9"/>
    <p:sldId id="317" r:id="rId10"/>
    <p:sldId id="297" r:id="rId11"/>
    <p:sldId id="324" r:id="rId12"/>
    <p:sldId id="302" r:id="rId13"/>
    <p:sldId id="267" r:id="rId14"/>
    <p:sldId id="270" r:id="rId15"/>
    <p:sldId id="269" r:id="rId16"/>
    <p:sldId id="323" r:id="rId17"/>
    <p:sldId id="271" r:id="rId18"/>
    <p:sldId id="272" r:id="rId19"/>
    <p:sldId id="273" r:id="rId20"/>
    <p:sldId id="274" r:id="rId21"/>
    <p:sldId id="275" r:id="rId22"/>
    <p:sldId id="276" r:id="rId23"/>
    <p:sldId id="277" r:id="rId24"/>
    <p:sldId id="278" r:id="rId25"/>
    <p:sldId id="279" r:id="rId26"/>
    <p:sldId id="280" r:id="rId27"/>
    <p:sldId id="281" r:id="rId28"/>
    <p:sldId id="325" r:id="rId29"/>
    <p:sldId id="31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snapToObjects="1">
      <p:cViewPr varScale="1">
        <p:scale>
          <a:sx n="111" d="100"/>
          <a:sy n="111" d="100"/>
        </p:scale>
        <p:origin x="1680"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CE920-7FFE-134D-A8D6-DC7316E6CF23}" type="datetimeFigureOut">
              <a:rPr lang="en-US" smtClean="0"/>
              <a:t>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E272E-947B-C84D-BED1-45ED465B0233}" type="slidenum">
              <a:rPr lang="en-US" smtClean="0"/>
              <a:t>‹#›</a:t>
            </a:fld>
            <a:endParaRPr lang="en-US"/>
          </a:p>
        </p:txBody>
      </p:sp>
    </p:spTree>
    <p:extLst>
      <p:ext uri="{BB962C8B-B14F-4D97-AF65-F5344CB8AC3E}">
        <p14:creationId xmlns:p14="http://schemas.microsoft.com/office/powerpoint/2010/main" val="3289174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E272E-947B-C84D-BED1-45ED465B0233}" type="slidenum">
              <a:rPr lang="en-US" smtClean="0"/>
              <a:t>11</a:t>
            </a:fld>
            <a:endParaRPr lang="en-US"/>
          </a:p>
        </p:txBody>
      </p:sp>
    </p:spTree>
    <p:extLst>
      <p:ext uri="{BB962C8B-B14F-4D97-AF65-F5344CB8AC3E}">
        <p14:creationId xmlns:p14="http://schemas.microsoft.com/office/powerpoint/2010/main" val="1835759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 subsurface temperature anomalies prevail across the Pacific Ocean (160E to 110 W), and we see -</a:t>
            </a:r>
            <a:r>
              <a:rPr lang="en-US" dirty="0" err="1"/>
              <a:t>ve</a:t>
            </a:r>
            <a:r>
              <a:rPr lang="en-US" dirty="0"/>
              <a:t> temperature anomalies near the surface as well. Positive anomalies are now restricted to the western Pacific and mostly at the depth, slight positive anomalies are also evident in far eastern Pacific. </a:t>
            </a:r>
          </a:p>
          <a:p>
            <a:r>
              <a:rPr lang="en-US" dirty="0"/>
              <a:t>Central and Eastern Pacific upper-ocean heat content (0-300 meters) is negative, after a slight positive during the month of February.</a:t>
            </a:r>
          </a:p>
        </p:txBody>
      </p:sp>
      <p:sp>
        <p:nvSpPr>
          <p:cNvPr id="4" name="Slide Number Placeholder 3"/>
          <p:cNvSpPr>
            <a:spLocks noGrp="1"/>
          </p:cNvSpPr>
          <p:nvPr>
            <p:ph type="sldNum" sz="quarter" idx="5"/>
          </p:nvPr>
        </p:nvSpPr>
        <p:spPr/>
        <p:txBody>
          <a:bodyPr/>
          <a:lstStyle/>
          <a:p>
            <a:fld id="{FBDE272E-947B-C84D-BED1-45ED465B0233}" type="slidenum">
              <a:rPr lang="en-US" smtClean="0"/>
              <a:t>12</a:t>
            </a:fld>
            <a:endParaRPr lang="en-US"/>
          </a:p>
        </p:txBody>
      </p:sp>
    </p:spTree>
    <p:extLst>
      <p:ext uri="{BB962C8B-B14F-4D97-AF65-F5344CB8AC3E}">
        <p14:creationId xmlns:p14="http://schemas.microsoft.com/office/powerpoint/2010/main" val="2611452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image" Target="../media/image42.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7D42727-7D54-F041-A0CD-752663A2960C}"/>
              </a:ext>
            </a:extLst>
          </p:cNvPr>
          <p:cNvGrpSpPr/>
          <p:nvPr/>
        </p:nvGrpSpPr>
        <p:grpSpPr>
          <a:xfrm>
            <a:off x="0" y="0"/>
            <a:ext cx="9144000" cy="6858000"/>
            <a:chOff x="182880" y="182880"/>
            <a:chExt cx="8534400" cy="6400800"/>
          </a:xfrm>
        </p:grpSpPr>
        <p:pic>
          <p:nvPicPr>
            <p:cNvPr id="2" name="Picture 1" descr="IRITemplate_may2018.png"/>
            <p:cNvPicPr>
              <a:picLocks noChangeAspect="1"/>
            </p:cNvPicPr>
            <p:nvPr/>
          </p:nvPicPr>
          <p:blipFill>
            <a:blip r:embed="rId2"/>
            <a:stretch>
              <a:fillRect/>
            </a:stretch>
          </p:blipFill>
          <p:spPr>
            <a:xfrm>
              <a:off x="182880" y="182880"/>
              <a:ext cx="8534400" cy="6400800"/>
            </a:xfrm>
            <a:prstGeom prst="rect">
              <a:avLst/>
            </a:prstGeom>
          </p:spPr>
        </p:pic>
        <p:pic>
          <p:nvPicPr>
            <p:cNvPr id="4" name="Picture 3">
              <a:extLst>
                <a:ext uri="{FF2B5EF4-FFF2-40B4-BE49-F238E27FC236}">
                  <a16:creationId xmlns:a16="http://schemas.microsoft.com/office/drawing/2014/main" id="{D18C44B9-764F-014A-BFF7-FBDD1FAD95BE}"/>
                </a:ext>
              </a:extLst>
            </p:cNvPr>
            <p:cNvPicPr>
              <a:picLocks/>
            </p:cNvPicPr>
            <p:nvPr/>
          </p:nvPicPr>
          <p:blipFill>
            <a:blip r:embed="rId3"/>
            <a:stretch>
              <a:fillRect/>
            </a:stretch>
          </p:blipFill>
          <p:spPr>
            <a:xfrm>
              <a:off x="206801" y="5659831"/>
              <a:ext cx="3200400" cy="914400"/>
            </a:xfrm>
            <a:prstGeom prst="rect">
              <a:avLst/>
            </a:prstGeom>
          </p:spPr>
        </p:pic>
      </p:grpSp>
      <p:sp>
        <p:nvSpPr>
          <p:cNvPr id="6" name="Rectangle 5">
            <a:extLst>
              <a:ext uri="{FF2B5EF4-FFF2-40B4-BE49-F238E27FC236}">
                <a16:creationId xmlns:a16="http://schemas.microsoft.com/office/drawing/2014/main" id="{7DAEE038-9212-DB47-AD02-A8FC216A1F07}"/>
              </a:ext>
            </a:extLst>
          </p:cNvPr>
          <p:cNvSpPr/>
          <p:nvPr/>
        </p:nvSpPr>
        <p:spPr>
          <a:xfrm>
            <a:off x="259045" y="216665"/>
            <a:ext cx="8534400" cy="2677656"/>
          </a:xfrm>
          <a:prstGeom prst="rect">
            <a:avLst/>
          </a:prstGeom>
        </p:spPr>
        <p:txBody>
          <a:bodyPr wrap="square">
            <a:spAutoFit/>
          </a:bodyPr>
          <a:lstStyle/>
          <a:p>
            <a:pPr algn="ctr">
              <a:defRPr/>
            </a:pPr>
            <a:r>
              <a:rPr lang="en-US" sz="3600" b="1" spc="130" dirty="0">
                <a:solidFill>
                  <a:schemeClr val="accent2">
                    <a:lumMod val="40000"/>
                    <a:lumOff val="60000"/>
                  </a:schemeClr>
                </a:solidFill>
                <a:latin typeface="Times New Roman" panose="02020603050405020304" pitchFamily="18" charset="0"/>
                <a:ea typeface="ＭＳ Ｐゴシック" charset="0"/>
                <a:cs typeface="Times New Roman" panose="02020603050405020304" pitchFamily="18" charset="0"/>
                <a:sym typeface="Helvetica" charset="0"/>
              </a:rPr>
              <a:t>ENSO and Climate Outlook  </a:t>
            </a:r>
          </a:p>
          <a:p>
            <a:pPr algn="ctr">
              <a:defRPr/>
            </a:pPr>
            <a:r>
              <a:rPr lang="en-US" sz="3600" b="1" spc="130" dirty="0">
                <a:solidFill>
                  <a:schemeClr val="accent2">
                    <a:lumMod val="40000"/>
                    <a:lumOff val="60000"/>
                  </a:schemeClr>
                </a:solidFill>
                <a:latin typeface="Times New Roman" panose="02020603050405020304" pitchFamily="18" charset="0"/>
                <a:ea typeface="ＭＳ Ｐゴシック" charset="0"/>
                <a:cs typeface="Times New Roman" panose="02020603050405020304" pitchFamily="18" charset="0"/>
                <a:sym typeface="Helvetica" charset="0"/>
              </a:rPr>
              <a:t>in May 2022</a:t>
            </a:r>
            <a:endParaRPr lang="en-US" sz="3200" spc="130" dirty="0">
              <a:solidFill>
                <a:schemeClr val="bg1"/>
              </a:solidFill>
              <a:latin typeface="Times New Roman" panose="02020603050405020304" pitchFamily="18" charset="0"/>
              <a:ea typeface="ＭＳ Ｐゴシック" charset="0"/>
              <a:cs typeface="Times New Roman" panose="02020603050405020304" pitchFamily="18" charset="0"/>
              <a:sym typeface="Helvetica" charset="0"/>
            </a:endParaRPr>
          </a:p>
          <a:p>
            <a:pPr algn="ctr">
              <a:defRPr/>
            </a:pPr>
            <a:r>
              <a:rPr lang="en-US" sz="3200" b="1" spc="130" dirty="0">
                <a:solidFill>
                  <a:srgbClr val="0432FF"/>
                </a:solidFill>
                <a:highlight>
                  <a:srgbClr val="FFFF00"/>
                </a:highlight>
                <a:latin typeface="Times New Roman" panose="02020603050405020304" pitchFamily="18" charset="0"/>
                <a:ea typeface="ＭＳ Ｐゴシック" charset="0"/>
                <a:cs typeface="Times New Roman" panose="02020603050405020304" pitchFamily="18" charset="0"/>
                <a:sym typeface="Helvetica" charset="0"/>
              </a:rPr>
              <a:t>La Nina Continues,…</a:t>
            </a:r>
          </a:p>
          <a:p>
            <a:pPr algn="ctr">
              <a:defRPr/>
            </a:pPr>
            <a:r>
              <a:rPr lang="en-US" sz="3200" b="1" spc="130" dirty="0">
                <a:solidFill>
                  <a:srgbClr val="0432FF"/>
                </a:solidFill>
                <a:highlight>
                  <a:srgbClr val="FFFF00"/>
                </a:highlight>
                <a:latin typeface="Times New Roman" panose="02020603050405020304" pitchFamily="18" charset="0"/>
                <a:ea typeface="ＭＳ Ｐゴシック" charset="0"/>
                <a:cs typeface="Times New Roman" panose="02020603050405020304" pitchFamily="18" charset="0"/>
                <a:sym typeface="Helvetica" charset="0"/>
              </a:rPr>
              <a:t>And</a:t>
            </a:r>
          </a:p>
          <a:p>
            <a:pPr algn="ctr">
              <a:defRPr/>
            </a:pPr>
            <a:r>
              <a:rPr lang="en-US" sz="3200" b="1" spc="130" dirty="0">
                <a:solidFill>
                  <a:srgbClr val="0432FF"/>
                </a:solidFill>
                <a:highlight>
                  <a:srgbClr val="FFFF00"/>
                </a:highlight>
                <a:latin typeface="Times New Roman" panose="02020603050405020304" pitchFamily="18" charset="0"/>
                <a:ea typeface="ＭＳ Ｐゴシック" charset="0"/>
                <a:cs typeface="Times New Roman" panose="02020603050405020304" pitchFamily="18" charset="0"/>
                <a:sym typeface="Helvetica" charset="0"/>
              </a:rPr>
              <a:t>A Wetter Monsoon </a:t>
            </a:r>
            <a:r>
              <a:rPr lang="en-US" sz="3200" b="1" spc="130" dirty="0">
                <a:solidFill>
                  <a:srgbClr val="0432FF"/>
                </a:solidFill>
                <a:highlight>
                  <a:srgbClr val="FFFF00"/>
                </a:highlight>
                <a:latin typeface="Times New Roman" panose="02020603050405020304" pitchFamily="18" charset="0"/>
                <a:ea typeface="ＭＳ Ｐゴシック" charset="0"/>
                <a:cs typeface="Times New Roman" panose="02020603050405020304" pitchFamily="18" charset="0"/>
                <a:sym typeface="Wingdings" pitchFamily="2" charset="2"/>
              </a:rPr>
              <a:t></a:t>
            </a:r>
            <a:endParaRPr lang="en-US" sz="3200" b="1" spc="130" dirty="0">
              <a:solidFill>
                <a:srgbClr val="0432FF"/>
              </a:solidFill>
              <a:highlight>
                <a:srgbClr val="FFFF00"/>
              </a:highlight>
              <a:latin typeface="Times New Roman" panose="02020603050405020304" pitchFamily="18" charset="0"/>
              <a:ea typeface="ＭＳ Ｐゴシック" charset="0"/>
              <a:cs typeface="Times New Roman" panose="02020603050405020304" pitchFamily="18" charset="0"/>
              <a:sym typeface="Helvetica" charset="0"/>
            </a:endParaRPr>
          </a:p>
        </p:txBody>
      </p:sp>
      <p:sp>
        <p:nvSpPr>
          <p:cNvPr id="3" name="TextBox 2">
            <a:extLst>
              <a:ext uri="{FF2B5EF4-FFF2-40B4-BE49-F238E27FC236}">
                <a16:creationId xmlns:a16="http://schemas.microsoft.com/office/drawing/2014/main" id="{D520968D-3DB7-4450-698A-A62DAFF0BCAD}"/>
              </a:ext>
            </a:extLst>
          </p:cNvPr>
          <p:cNvSpPr txBox="1"/>
          <p:nvPr/>
        </p:nvSpPr>
        <p:spPr>
          <a:xfrm>
            <a:off x="21736" y="4869034"/>
            <a:ext cx="5210722" cy="954107"/>
          </a:xfrm>
          <a:prstGeom prst="rect">
            <a:avLst/>
          </a:prstGeom>
          <a:noFill/>
        </p:spPr>
        <p:txBody>
          <a:bodyPr wrap="none" rtlCol="0">
            <a:spAutoFit/>
          </a:bodyPr>
          <a:lstStyle/>
          <a:p>
            <a:r>
              <a:rPr lang="en-US" sz="1400" b="1" dirty="0">
                <a:solidFill>
                  <a:schemeClr val="bg2">
                    <a:lumMod val="90000"/>
                  </a:schemeClr>
                </a:solidFill>
              </a:rPr>
              <a:t>Jeffery </a:t>
            </a:r>
            <a:r>
              <a:rPr lang="en-US" sz="1400" b="1" dirty="0" err="1">
                <a:solidFill>
                  <a:schemeClr val="bg2">
                    <a:lumMod val="90000"/>
                  </a:schemeClr>
                </a:solidFill>
              </a:rPr>
              <a:t>Turmelle</a:t>
            </a:r>
            <a:r>
              <a:rPr lang="en-US" sz="1400" b="1" dirty="0">
                <a:solidFill>
                  <a:schemeClr val="bg2">
                    <a:lumMod val="90000"/>
                  </a:schemeClr>
                </a:solidFill>
              </a:rPr>
              <a:t> and Jing Yuan</a:t>
            </a:r>
            <a:r>
              <a:rPr lang="en-US" sz="1400" dirty="0">
                <a:solidFill>
                  <a:schemeClr val="bg2">
                    <a:lumMod val="90000"/>
                  </a:schemeClr>
                </a:solidFill>
              </a:rPr>
              <a:t>: forecast processing and web updates</a:t>
            </a:r>
          </a:p>
          <a:p>
            <a:r>
              <a:rPr lang="en-US" sz="1400" b="1" dirty="0" err="1">
                <a:solidFill>
                  <a:schemeClr val="bg2">
                    <a:lumMod val="90000"/>
                  </a:schemeClr>
                </a:solidFill>
              </a:rPr>
              <a:t>Cuihua</a:t>
            </a:r>
            <a:r>
              <a:rPr lang="en-US" sz="1400" b="1" dirty="0">
                <a:solidFill>
                  <a:schemeClr val="bg2">
                    <a:lumMod val="90000"/>
                  </a:schemeClr>
                </a:solidFill>
              </a:rPr>
              <a:t> Li</a:t>
            </a:r>
            <a:r>
              <a:rPr lang="en-US" sz="1400" dirty="0">
                <a:solidFill>
                  <a:schemeClr val="bg2">
                    <a:lumMod val="90000"/>
                  </a:schemeClr>
                </a:solidFill>
              </a:rPr>
              <a:t>: Draft PowerPoint development</a:t>
            </a:r>
          </a:p>
          <a:p>
            <a:r>
              <a:rPr lang="en-US" sz="1400" b="1" dirty="0">
                <a:solidFill>
                  <a:schemeClr val="bg2">
                    <a:lumMod val="90000"/>
                  </a:schemeClr>
                </a:solidFill>
              </a:rPr>
              <a:t>IRI’s Climate Group, led by Dr. Andrew Robertson</a:t>
            </a:r>
            <a:r>
              <a:rPr lang="en-US" sz="1400" dirty="0">
                <a:solidFill>
                  <a:schemeClr val="bg2">
                    <a:lumMod val="90000"/>
                  </a:schemeClr>
                </a:solidFill>
              </a:rPr>
              <a:t>: </a:t>
            </a:r>
            <a:br>
              <a:rPr lang="en-US" sz="1400" dirty="0">
                <a:solidFill>
                  <a:schemeClr val="bg2">
                    <a:lumMod val="90000"/>
                  </a:schemeClr>
                </a:solidFill>
              </a:rPr>
            </a:br>
            <a:r>
              <a:rPr lang="en-US" sz="1400" dirty="0">
                <a:solidFill>
                  <a:schemeClr val="bg2">
                    <a:lumMod val="90000"/>
                  </a:schemeClr>
                </a:solidFill>
              </a:rPr>
              <a:t>Forecast system development, ongoing innovation, and verification</a:t>
            </a:r>
          </a:p>
        </p:txBody>
      </p:sp>
      <p:sp>
        <p:nvSpPr>
          <p:cNvPr id="8" name="Subtitle 2">
            <a:extLst>
              <a:ext uri="{FF2B5EF4-FFF2-40B4-BE49-F238E27FC236}">
                <a16:creationId xmlns:a16="http://schemas.microsoft.com/office/drawing/2014/main" id="{E0EB5B23-0EE3-2216-8028-512579B0271A}"/>
              </a:ext>
            </a:extLst>
          </p:cNvPr>
          <p:cNvSpPr txBox="1">
            <a:spLocks/>
          </p:cNvSpPr>
          <p:nvPr/>
        </p:nvSpPr>
        <p:spPr>
          <a:xfrm>
            <a:off x="114333" y="3055717"/>
            <a:ext cx="4226173" cy="1640168"/>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9758">
              <a:spcBef>
                <a:spcPts val="300"/>
              </a:spcBef>
              <a:buNone/>
              <a:defRPr sz="3570" b="1">
                <a:solidFill>
                  <a:srgbClr val="000000"/>
                </a:solidFill>
                <a:latin typeface="To"/>
                <a:ea typeface="To"/>
                <a:cs typeface="To"/>
                <a:sym typeface="To"/>
              </a:defRPr>
            </a:pPr>
            <a:r>
              <a:rPr lang="en-US" sz="4000" b="1" dirty="0">
                <a:solidFill>
                  <a:schemeClr val="bg1"/>
                </a:solidFill>
                <a:latin typeface="To"/>
                <a:ea typeface="To"/>
                <a:cs typeface="To"/>
                <a:sym typeface="To"/>
              </a:rPr>
              <a:t>M. </a:t>
            </a:r>
            <a:r>
              <a:rPr lang="en-US" sz="4000" b="1" dirty="0" err="1">
                <a:solidFill>
                  <a:schemeClr val="bg1"/>
                </a:solidFill>
                <a:latin typeface="To"/>
                <a:ea typeface="To"/>
                <a:cs typeface="To"/>
                <a:sym typeface="To"/>
              </a:rPr>
              <a:t>Azhar</a:t>
            </a:r>
            <a:r>
              <a:rPr lang="en-US" sz="4000" b="1" dirty="0">
                <a:solidFill>
                  <a:schemeClr val="bg1"/>
                </a:solidFill>
                <a:latin typeface="To"/>
                <a:ea typeface="To"/>
                <a:cs typeface="To"/>
                <a:sym typeface="To"/>
              </a:rPr>
              <a:t> Ehsan</a:t>
            </a:r>
          </a:p>
          <a:p>
            <a:pPr marL="0" indent="0" defTabSz="349758">
              <a:spcBef>
                <a:spcPts val="300"/>
              </a:spcBef>
              <a:buNone/>
              <a:defRPr sz="3570" b="1">
                <a:solidFill>
                  <a:srgbClr val="000000"/>
                </a:solidFill>
                <a:latin typeface="To"/>
                <a:ea typeface="To"/>
                <a:cs typeface="To"/>
                <a:sym typeface="To"/>
              </a:defRPr>
            </a:pPr>
            <a:r>
              <a:rPr lang="en-US" sz="3570" b="1" dirty="0">
                <a:solidFill>
                  <a:schemeClr val="bg1"/>
                </a:solidFill>
                <a:latin typeface="To"/>
                <a:ea typeface="To"/>
                <a:cs typeface="To"/>
                <a:sym typeface="To"/>
              </a:rPr>
              <a:t> </a:t>
            </a:r>
            <a:r>
              <a:rPr lang="en-US" sz="1700" b="1" dirty="0">
                <a:solidFill>
                  <a:schemeClr val="bg1"/>
                </a:solidFill>
                <a:latin typeface="To"/>
                <a:ea typeface="To"/>
                <a:cs typeface="To"/>
                <a:sym typeface="To"/>
              </a:rPr>
              <a:t>(</a:t>
            </a:r>
            <a:r>
              <a:rPr lang="en-US" sz="1700" b="1" dirty="0" err="1">
                <a:solidFill>
                  <a:schemeClr val="bg1"/>
                </a:solidFill>
                <a:latin typeface="To"/>
                <a:ea typeface="To"/>
                <a:cs typeface="To"/>
                <a:sym typeface="To"/>
              </a:rPr>
              <a:t>azhar@iri.columbia.edu</a:t>
            </a:r>
            <a:r>
              <a:rPr lang="en-US" sz="1700" b="1" dirty="0">
                <a:solidFill>
                  <a:schemeClr val="bg1"/>
                </a:solidFill>
                <a:latin typeface="To"/>
                <a:ea typeface="To"/>
                <a:cs typeface="To"/>
                <a:sym typeface="To"/>
              </a:rPr>
              <a:t>)</a:t>
            </a:r>
          </a:p>
          <a:p>
            <a:pPr marL="0" indent="0" defTabSz="349758">
              <a:spcBef>
                <a:spcPts val="225"/>
              </a:spcBef>
              <a:buNone/>
              <a:defRPr sz="2550">
                <a:solidFill>
                  <a:srgbClr val="000000"/>
                </a:solidFill>
                <a:latin typeface="To"/>
                <a:ea typeface="To"/>
                <a:cs typeface="To"/>
                <a:sym typeface="To"/>
              </a:defRPr>
            </a:pPr>
            <a:r>
              <a:rPr lang="en-US" sz="2550" dirty="0">
                <a:solidFill>
                  <a:schemeClr val="bg1"/>
                </a:solidFill>
                <a:latin typeface="To"/>
                <a:ea typeface="To"/>
                <a:cs typeface="To"/>
                <a:sym typeface="To"/>
              </a:rPr>
              <a:t>Associate Research Scientist</a:t>
            </a:r>
          </a:p>
          <a:p>
            <a:pPr marL="0" indent="0" defTabSz="349758">
              <a:spcBef>
                <a:spcPts val="225"/>
              </a:spcBef>
              <a:buNone/>
              <a:defRPr sz="2550">
                <a:solidFill>
                  <a:srgbClr val="000000"/>
                </a:solidFill>
                <a:latin typeface="To"/>
                <a:ea typeface="To"/>
                <a:cs typeface="To"/>
                <a:sym typeface="To"/>
              </a:defRPr>
            </a:pPr>
            <a:r>
              <a:rPr lang="en-US" sz="2550" dirty="0">
                <a:solidFill>
                  <a:schemeClr val="bg1"/>
                </a:solidFill>
                <a:latin typeface="To"/>
                <a:ea typeface="To"/>
                <a:cs typeface="To"/>
                <a:sym typeface="To"/>
              </a:rPr>
              <a:t>IRI ENSO and Climate Forecast Lead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9ADBF6-B1C7-A798-CE3C-10918D507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0886"/>
            <a:ext cx="9144000" cy="463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D96FDF7-6486-34B3-866F-C34D9EF3E340}"/>
              </a:ext>
            </a:extLst>
          </p:cNvPr>
          <p:cNvSpPr txBox="1"/>
          <p:nvPr/>
        </p:nvSpPr>
        <p:spPr>
          <a:xfrm>
            <a:off x="1264356" y="0"/>
            <a:ext cx="2133600" cy="369332"/>
          </a:xfrm>
          <a:prstGeom prst="rect">
            <a:avLst/>
          </a:prstGeom>
          <a:noFill/>
        </p:spPr>
        <p:txBody>
          <a:bodyPr wrap="square" rtlCol="0">
            <a:spAutoFit/>
          </a:bodyPr>
          <a:lstStyle/>
          <a:p>
            <a:pPr algn="ctr"/>
            <a:r>
              <a:rPr lang="en-US" b="1" dirty="0"/>
              <a:t>TOGA/TAO</a:t>
            </a:r>
          </a:p>
        </p:txBody>
      </p:sp>
      <p:sp>
        <p:nvSpPr>
          <p:cNvPr id="13" name="TextBox 12">
            <a:extLst>
              <a:ext uri="{FF2B5EF4-FFF2-40B4-BE49-F238E27FC236}">
                <a16:creationId xmlns:a16="http://schemas.microsoft.com/office/drawing/2014/main" id="{9CD81914-20C0-ED89-24F4-36F9F8612650}"/>
              </a:ext>
            </a:extLst>
          </p:cNvPr>
          <p:cNvSpPr txBox="1"/>
          <p:nvPr/>
        </p:nvSpPr>
        <p:spPr>
          <a:xfrm>
            <a:off x="5774270" y="39511"/>
            <a:ext cx="2133600" cy="369332"/>
          </a:xfrm>
          <a:prstGeom prst="rect">
            <a:avLst/>
          </a:prstGeom>
          <a:noFill/>
        </p:spPr>
        <p:txBody>
          <a:bodyPr wrap="square" rtlCol="0">
            <a:spAutoFit/>
          </a:bodyPr>
          <a:lstStyle/>
          <a:p>
            <a:pPr algn="ctr"/>
            <a:r>
              <a:rPr lang="en-US" b="1" dirty="0"/>
              <a:t>GODAS</a:t>
            </a:r>
          </a:p>
        </p:txBody>
      </p:sp>
      <p:pic>
        <p:nvPicPr>
          <p:cNvPr id="16" name="Picture 15" descr="wkteq_xz.gif">
            <a:extLst>
              <a:ext uri="{FF2B5EF4-FFF2-40B4-BE49-F238E27FC236}">
                <a16:creationId xmlns:a16="http://schemas.microsoft.com/office/drawing/2014/main" id="{5FC4233D-C6AD-94FC-416E-0E47D24BD7D0}"/>
              </a:ext>
            </a:extLst>
          </p:cNvPr>
          <p:cNvPicPr>
            <a:picLocks noChangeAspect="1"/>
          </p:cNvPicPr>
          <p:nvPr/>
        </p:nvPicPr>
        <p:blipFill>
          <a:blip r:embed="rId3"/>
          <a:stretch>
            <a:fillRect/>
          </a:stretch>
        </p:blipFill>
        <p:spPr>
          <a:xfrm>
            <a:off x="4566352" y="686283"/>
            <a:ext cx="4486268" cy="4913112"/>
          </a:xfrm>
          <a:prstGeom prst="rect">
            <a:avLst/>
          </a:prstGeom>
        </p:spPr>
      </p:pic>
      <p:pic>
        <p:nvPicPr>
          <p:cNvPr id="1026" name="Picture 2">
            <a:extLst>
              <a:ext uri="{FF2B5EF4-FFF2-40B4-BE49-F238E27FC236}">
                <a16:creationId xmlns:a16="http://schemas.microsoft.com/office/drawing/2014/main" id="{975C3092-0302-C6FF-3DD8-DCDC72D3F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80" y="490582"/>
            <a:ext cx="4617154" cy="587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65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eat-last-year.gif">
            <a:extLst>
              <a:ext uri="{FF2B5EF4-FFF2-40B4-BE49-F238E27FC236}">
                <a16:creationId xmlns:a16="http://schemas.microsoft.com/office/drawing/2014/main" id="{77E63CF6-F759-3081-EEE8-B43093BBAC68}"/>
              </a:ext>
            </a:extLst>
          </p:cNvPr>
          <p:cNvPicPr>
            <a:picLocks noChangeAspect="1"/>
          </p:cNvPicPr>
          <p:nvPr/>
        </p:nvPicPr>
        <p:blipFill rotWithShape="1">
          <a:blip r:embed="rId3"/>
          <a:srcRect l="6581" t="6096" r="10309" b="60182"/>
          <a:stretch/>
        </p:blipFill>
        <p:spPr>
          <a:xfrm>
            <a:off x="164703" y="752358"/>
            <a:ext cx="8846956" cy="5706318"/>
          </a:xfrm>
          <a:prstGeom prst="rect">
            <a:avLst/>
          </a:prstGeom>
        </p:spPr>
      </p:pic>
    </p:spTree>
    <p:extLst>
      <p:ext uri="{BB962C8B-B14F-4D97-AF65-F5344CB8AC3E}">
        <p14:creationId xmlns:p14="http://schemas.microsoft.com/office/powerpoint/2010/main" val="23760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no34.rescaling.NMME.png">
            <a:extLst>
              <a:ext uri="{FF2B5EF4-FFF2-40B4-BE49-F238E27FC236}">
                <a16:creationId xmlns:a16="http://schemas.microsoft.com/office/drawing/2014/main" id="{57065F72-BC7C-B7B2-2B52-94A1ECB6F24D}"/>
              </a:ext>
            </a:extLst>
          </p:cNvPr>
          <p:cNvPicPr>
            <a:picLocks noChangeAspect="1"/>
          </p:cNvPicPr>
          <p:nvPr/>
        </p:nvPicPr>
        <p:blipFill>
          <a:blip r:embed="rId2"/>
          <a:stretch>
            <a:fillRect/>
          </a:stretch>
        </p:blipFill>
        <p:spPr>
          <a:xfrm>
            <a:off x="457200" y="182880"/>
            <a:ext cx="8008112" cy="6400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8782074-8A31-6549-CAF6-0C320335D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188"/>
            <a:ext cx="9144000" cy="6650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725144-CA3A-04DA-7EB7-088E32ADD844}"/>
              </a:ext>
            </a:extLst>
          </p:cNvPr>
          <p:cNvPicPr>
            <a:picLocks noChangeAspect="1"/>
          </p:cNvPicPr>
          <p:nvPr/>
        </p:nvPicPr>
        <p:blipFill>
          <a:blip r:embed="rId2"/>
          <a:stretch>
            <a:fillRect/>
          </a:stretch>
        </p:blipFill>
        <p:spPr>
          <a:xfrm>
            <a:off x="0" y="4171341"/>
            <a:ext cx="4421529" cy="2686659"/>
          </a:xfrm>
          <a:prstGeom prst="rect">
            <a:avLst/>
          </a:prstGeom>
        </p:spPr>
      </p:pic>
      <p:pic>
        <p:nvPicPr>
          <p:cNvPr id="5" name="Picture 4">
            <a:extLst>
              <a:ext uri="{FF2B5EF4-FFF2-40B4-BE49-F238E27FC236}">
                <a16:creationId xmlns:a16="http://schemas.microsoft.com/office/drawing/2014/main" id="{141FE87A-1F98-BB8B-FFCD-699B0E346172}"/>
              </a:ext>
            </a:extLst>
          </p:cNvPr>
          <p:cNvPicPr>
            <a:picLocks noChangeAspect="1"/>
          </p:cNvPicPr>
          <p:nvPr/>
        </p:nvPicPr>
        <p:blipFill>
          <a:blip r:embed="rId3"/>
          <a:stretch>
            <a:fillRect/>
          </a:stretch>
        </p:blipFill>
        <p:spPr>
          <a:xfrm>
            <a:off x="509285" y="57871"/>
            <a:ext cx="8262398" cy="4064506"/>
          </a:xfrm>
          <a:prstGeom prst="rect">
            <a:avLst/>
          </a:prstGeom>
        </p:spPr>
      </p:pic>
      <p:pic>
        <p:nvPicPr>
          <p:cNvPr id="7" name="Picture 6">
            <a:extLst>
              <a:ext uri="{FF2B5EF4-FFF2-40B4-BE49-F238E27FC236}">
                <a16:creationId xmlns:a16="http://schemas.microsoft.com/office/drawing/2014/main" id="{0B3DEA88-F1D8-5C52-D62F-2571B850EA8D}"/>
              </a:ext>
            </a:extLst>
          </p:cNvPr>
          <p:cNvPicPr>
            <a:picLocks noChangeAspect="1"/>
          </p:cNvPicPr>
          <p:nvPr/>
        </p:nvPicPr>
        <p:blipFill>
          <a:blip r:embed="rId4"/>
          <a:stretch>
            <a:fillRect/>
          </a:stretch>
        </p:blipFill>
        <p:spPr>
          <a:xfrm>
            <a:off x="4872945" y="4232625"/>
            <a:ext cx="4190033" cy="2583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ME_ensemble_tmpsfc_season1.png"/>
          <p:cNvPicPr>
            <a:picLocks noChangeAspect="1"/>
          </p:cNvPicPr>
          <p:nvPr/>
        </p:nvPicPr>
        <p:blipFill>
          <a:blip r:embed="rId2"/>
          <a:stretch>
            <a:fillRect/>
          </a:stretch>
        </p:blipFill>
        <p:spPr>
          <a:xfrm>
            <a:off x="457200" y="182880"/>
            <a:ext cx="8285825" cy="6400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ME_ensemble_tmpsfc_season2.png"/>
          <p:cNvPicPr>
            <a:picLocks noChangeAspect="1"/>
          </p:cNvPicPr>
          <p:nvPr/>
        </p:nvPicPr>
        <p:blipFill>
          <a:blip r:embed="rId2"/>
          <a:stretch>
            <a:fillRect/>
          </a:stretch>
        </p:blipFill>
        <p:spPr>
          <a:xfrm>
            <a:off x="457200" y="182880"/>
            <a:ext cx="8285825" cy="6400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ME_ensemble_tmpsfc_season3.png"/>
          <p:cNvPicPr>
            <a:picLocks noChangeAspect="1"/>
          </p:cNvPicPr>
          <p:nvPr/>
        </p:nvPicPr>
        <p:blipFill>
          <a:blip r:embed="rId2"/>
          <a:stretch>
            <a:fillRect/>
          </a:stretch>
        </p:blipFill>
        <p:spPr>
          <a:xfrm>
            <a:off x="457200" y="182880"/>
            <a:ext cx="8285825" cy="6400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ME_ensemble_tmpsfc_season4.png"/>
          <p:cNvPicPr>
            <a:picLocks noChangeAspect="1"/>
          </p:cNvPicPr>
          <p:nvPr/>
        </p:nvPicPr>
        <p:blipFill>
          <a:blip r:embed="rId2"/>
          <a:stretch>
            <a:fillRect/>
          </a:stretch>
        </p:blipFill>
        <p:spPr>
          <a:xfrm>
            <a:off x="457200" y="182880"/>
            <a:ext cx="8285825" cy="6400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02E59-375E-DF48-AD09-4AB1E1A60217}"/>
              </a:ext>
            </a:extLst>
          </p:cNvPr>
          <p:cNvSpPr txBox="1"/>
          <p:nvPr/>
        </p:nvSpPr>
        <p:spPr>
          <a:xfrm>
            <a:off x="1339850" y="228600"/>
            <a:ext cx="6464300" cy="646331"/>
          </a:xfrm>
          <a:prstGeom prst="rect">
            <a:avLst/>
          </a:prstGeom>
          <a:noFill/>
        </p:spPr>
        <p:txBody>
          <a:bodyPr wrap="square" rtlCol="0">
            <a:spAutoFit/>
          </a:bodyPr>
          <a:lstStyle/>
          <a:p>
            <a:pPr algn="ctr"/>
            <a:r>
              <a:rPr lang="en-US" sz="3600" b="1" dirty="0"/>
              <a:t>Outline</a:t>
            </a:r>
          </a:p>
        </p:txBody>
      </p:sp>
      <p:sp>
        <p:nvSpPr>
          <p:cNvPr id="3" name="TextBox 2">
            <a:extLst>
              <a:ext uri="{FF2B5EF4-FFF2-40B4-BE49-F238E27FC236}">
                <a16:creationId xmlns:a16="http://schemas.microsoft.com/office/drawing/2014/main" id="{3935456E-3798-B145-9AFE-209D59391BCA}"/>
              </a:ext>
            </a:extLst>
          </p:cNvPr>
          <p:cNvSpPr txBox="1"/>
          <p:nvPr/>
        </p:nvSpPr>
        <p:spPr>
          <a:xfrm>
            <a:off x="622300" y="1206500"/>
            <a:ext cx="8166100" cy="4893647"/>
          </a:xfrm>
          <a:prstGeom prst="rect">
            <a:avLst/>
          </a:prstGeom>
          <a:noFill/>
        </p:spPr>
        <p:txBody>
          <a:bodyPr wrap="square" rtlCol="0">
            <a:spAutoFit/>
          </a:bodyPr>
          <a:lstStyle/>
          <a:p>
            <a:pPr marL="285750" indent="-285750">
              <a:buFont typeface="Wingdings" pitchFamily="2" charset="2"/>
              <a:buChar char="q"/>
            </a:pPr>
            <a:r>
              <a:rPr lang="en-US" sz="2400" b="1" dirty="0">
                <a:solidFill>
                  <a:srgbClr val="0432FF"/>
                </a:solidFill>
              </a:rPr>
              <a:t>Observed Oceanic and Atmospheric Conditions in</a:t>
            </a:r>
          </a:p>
          <a:p>
            <a:pPr marL="285750" indent="-285750">
              <a:buFont typeface="Courier New" panose="02070309020205020404" pitchFamily="49" charset="0"/>
              <a:buChar char="o"/>
            </a:pPr>
            <a:r>
              <a:rPr lang="en-US" sz="2400" dirty="0"/>
              <a:t>Tropical Pacific</a:t>
            </a:r>
          </a:p>
          <a:p>
            <a:pPr marL="285750" indent="-285750">
              <a:buFont typeface="Courier New" panose="02070309020205020404" pitchFamily="49" charset="0"/>
              <a:buChar char="o"/>
            </a:pPr>
            <a:r>
              <a:rPr lang="en-US" sz="2400" dirty="0"/>
              <a:t>Across the Globe</a:t>
            </a:r>
          </a:p>
          <a:p>
            <a:endParaRPr lang="en-US" sz="2400" dirty="0"/>
          </a:p>
          <a:p>
            <a:pPr marL="285750" indent="-285750">
              <a:buFont typeface="Wingdings" pitchFamily="2" charset="2"/>
              <a:buChar char="q"/>
            </a:pPr>
            <a:r>
              <a:rPr lang="en-US" sz="2400" b="1" dirty="0">
                <a:solidFill>
                  <a:srgbClr val="0432FF"/>
                </a:solidFill>
              </a:rPr>
              <a:t>ENSO Plume in</a:t>
            </a:r>
          </a:p>
          <a:p>
            <a:pPr marL="285750" indent="-285750">
              <a:buFont typeface="Courier New" panose="02070309020205020404" pitchFamily="49" charset="0"/>
              <a:buChar char="o"/>
            </a:pPr>
            <a:r>
              <a:rPr lang="en-US" sz="2400" dirty="0"/>
              <a:t>NMME </a:t>
            </a:r>
          </a:p>
          <a:p>
            <a:pPr marL="285750" indent="-285750">
              <a:buFont typeface="Courier New" panose="02070309020205020404" pitchFamily="49" charset="0"/>
              <a:buChar char="o"/>
            </a:pPr>
            <a:r>
              <a:rPr lang="en-US" sz="2400" dirty="0"/>
              <a:t>IRI ENSO Plume and Probabilistic Forecast</a:t>
            </a:r>
          </a:p>
          <a:p>
            <a:endParaRPr lang="en-US" sz="2400" dirty="0"/>
          </a:p>
          <a:p>
            <a:pPr marL="285750" indent="-285750">
              <a:buFont typeface="Wingdings" pitchFamily="2" charset="2"/>
              <a:buChar char="q"/>
            </a:pPr>
            <a:r>
              <a:rPr lang="en-US" sz="2400" b="1" dirty="0">
                <a:solidFill>
                  <a:srgbClr val="0432FF"/>
                </a:solidFill>
              </a:rPr>
              <a:t>Seasons Outlook of</a:t>
            </a:r>
          </a:p>
          <a:p>
            <a:pPr marL="285750" indent="-285750">
              <a:buFont typeface="Courier New" panose="02070309020205020404" pitchFamily="49" charset="0"/>
              <a:buChar char="o"/>
            </a:pPr>
            <a:r>
              <a:rPr lang="en-US" sz="2400" dirty="0"/>
              <a:t>SST</a:t>
            </a:r>
          </a:p>
          <a:p>
            <a:pPr marL="285750" indent="-285750">
              <a:buFont typeface="Courier New" panose="02070309020205020404" pitchFamily="49" charset="0"/>
              <a:buChar char="o"/>
            </a:pPr>
            <a:r>
              <a:rPr lang="en-US" sz="2400" dirty="0"/>
              <a:t>Precipitation and Temperature</a:t>
            </a:r>
          </a:p>
          <a:p>
            <a:endParaRPr lang="en-US" sz="2400" dirty="0"/>
          </a:p>
          <a:p>
            <a:pPr marL="285750" indent="-285750">
              <a:buFont typeface="Wingdings" pitchFamily="2" charset="2"/>
              <a:buChar char="q"/>
            </a:pPr>
            <a:r>
              <a:rPr lang="en-US" sz="2400" b="1" dirty="0">
                <a:solidFill>
                  <a:srgbClr val="0432FF"/>
                </a:solidFill>
              </a:rPr>
              <a:t>Summary</a:t>
            </a:r>
          </a:p>
        </p:txBody>
      </p:sp>
    </p:spTree>
    <p:extLst>
      <p:ext uri="{BB962C8B-B14F-4D97-AF65-F5344CB8AC3E}">
        <p14:creationId xmlns:p14="http://schemas.microsoft.com/office/powerpoint/2010/main" val="39040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JA22_World_pcp.gif"/>
          <p:cNvPicPr>
            <a:picLocks noChangeAspect="1"/>
          </p:cNvPicPr>
          <p:nvPr/>
        </p:nvPicPr>
        <p:blipFill>
          <a:blip r:embed="rId2"/>
          <a:stretch>
            <a:fillRect/>
          </a:stretch>
        </p:blipFill>
        <p:spPr>
          <a:xfrm>
            <a:off x="182880" y="182880"/>
            <a:ext cx="8511379" cy="5943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S22_World_pcp.gif"/>
          <p:cNvPicPr>
            <a:picLocks noChangeAspect="1"/>
          </p:cNvPicPr>
          <p:nvPr/>
        </p:nvPicPr>
        <p:blipFill>
          <a:blip r:embed="rId2"/>
          <a:stretch>
            <a:fillRect/>
          </a:stretch>
        </p:blipFill>
        <p:spPr>
          <a:xfrm>
            <a:off x="182880" y="182880"/>
            <a:ext cx="8565248" cy="5943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O22_World_pcp.gif"/>
          <p:cNvPicPr>
            <a:picLocks noChangeAspect="1"/>
          </p:cNvPicPr>
          <p:nvPr/>
        </p:nvPicPr>
        <p:blipFill>
          <a:blip r:embed="rId2"/>
          <a:stretch>
            <a:fillRect/>
          </a:stretch>
        </p:blipFill>
        <p:spPr>
          <a:xfrm>
            <a:off x="182880" y="182880"/>
            <a:ext cx="8565248" cy="5943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N22_World_pcp.gif"/>
          <p:cNvPicPr>
            <a:picLocks noChangeAspect="1"/>
          </p:cNvPicPr>
          <p:nvPr/>
        </p:nvPicPr>
        <p:blipFill>
          <a:blip r:embed="rId2"/>
          <a:stretch>
            <a:fillRect/>
          </a:stretch>
        </p:blipFill>
        <p:spPr>
          <a:xfrm>
            <a:off x="182880" y="182880"/>
            <a:ext cx="8565248" cy="5943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JA22_World_tmp.gif"/>
          <p:cNvPicPr>
            <a:picLocks noChangeAspect="1"/>
          </p:cNvPicPr>
          <p:nvPr/>
        </p:nvPicPr>
        <p:blipFill>
          <a:blip r:embed="rId2"/>
          <a:stretch>
            <a:fillRect/>
          </a:stretch>
        </p:blipFill>
        <p:spPr>
          <a:xfrm>
            <a:off x="182880" y="182880"/>
            <a:ext cx="8565248" cy="5943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S22_World_tmp.gif"/>
          <p:cNvPicPr>
            <a:picLocks noChangeAspect="1"/>
          </p:cNvPicPr>
          <p:nvPr/>
        </p:nvPicPr>
        <p:blipFill>
          <a:blip r:embed="rId2"/>
          <a:stretch>
            <a:fillRect/>
          </a:stretch>
        </p:blipFill>
        <p:spPr>
          <a:xfrm>
            <a:off x="182880" y="182880"/>
            <a:ext cx="8565248" cy="5943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O22_World_tmp.gif"/>
          <p:cNvPicPr>
            <a:picLocks noChangeAspect="1"/>
          </p:cNvPicPr>
          <p:nvPr/>
        </p:nvPicPr>
        <p:blipFill>
          <a:blip r:embed="rId2"/>
          <a:stretch>
            <a:fillRect/>
          </a:stretch>
        </p:blipFill>
        <p:spPr>
          <a:xfrm>
            <a:off x="182880" y="182880"/>
            <a:ext cx="8565248" cy="5943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N22_World_tmp.gif"/>
          <p:cNvPicPr>
            <a:picLocks noChangeAspect="1"/>
          </p:cNvPicPr>
          <p:nvPr/>
        </p:nvPicPr>
        <p:blipFill>
          <a:blip r:embed="rId2"/>
          <a:stretch>
            <a:fillRect/>
          </a:stretch>
        </p:blipFill>
        <p:spPr>
          <a:xfrm>
            <a:off x="182880" y="182880"/>
            <a:ext cx="8565248" cy="5943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0A1C87-C4F9-DC29-F649-98492565ED40}"/>
              </a:ext>
            </a:extLst>
          </p:cNvPr>
          <p:cNvPicPr>
            <a:picLocks/>
          </p:cNvPicPr>
          <p:nvPr/>
        </p:nvPicPr>
        <p:blipFill>
          <a:blip r:embed="rId2"/>
          <a:stretch>
            <a:fillRect/>
          </a:stretch>
        </p:blipFill>
        <p:spPr>
          <a:xfrm>
            <a:off x="5428530" y="2874501"/>
            <a:ext cx="3657600" cy="3657600"/>
          </a:xfrm>
          <a:prstGeom prst="rect">
            <a:avLst/>
          </a:prstGeom>
        </p:spPr>
      </p:pic>
      <p:pic>
        <p:nvPicPr>
          <p:cNvPr id="5" name="Picture 4">
            <a:extLst>
              <a:ext uri="{FF2B5EF4-FFF2-40B4-BE49-F238E27FC236}">
                <a16:creationId xmlns:a16="http://schemas.microsoft.com/office/drawing/2014/main" id="{4D031422-F29F-F95A-7565-9AEBCBCBE3EC}"/>
              </a:ext>
            </a:extLst>
          </p:cNvPr>
          <p:cNvPicPr>
            <a:picLocks/>
          </p:cNvPicPr>
          <p:nvPr/>
        </p:nvPicPr>
        <p:blipFill rotWithShape="1">
          <a:blip r:embed="rId3"/>
          <a:srcRect l="16423" r="12962"/>
          <a:stretch/>
        </p:blipFill>
        <p:spPr>
          <a:xfrm>
            <a:off x="57870" y="2920800"/>
            <a:ext cx="3657600" cy="3657600"/>
          </a:xfrm>
          <a:prstGeom prst="rect">
            <a:avLst/>
          </a:prstGeom>
        </p:spPr>
      </p:pic>
      <p:sp>
        <p:nvSpPr>
          <p:cNvPr id="7" name="TextBox 6">
            <a:extLst>
              <a:ext uri="{FF2B5EF4-FFF2-40B4-BE49-F238E27FC236}">
                <a16:creationId xmlns:a16="http://schemas.microsoft.com/office/drawing/2014/main" id="{A351D0D9-8BA9-6062-A16E-16E8001773BE}"/>
              </a:ext>
            </a:extLst>
          </p:cNvPr>
          <p:cNvSpPr txBox="1"/>
          <p:nvPr/>
        </p:nvSpPr>
        <p:spPr>
          <a:xfrm>
            <a:off x="-11580" y="6558118"/>
            <a:ext cx="4589362" cy="307777"/>
          </a:xfrm>
          <a:prstGeom prst="rect">
            <a:avLst/>
          </a:prstGeom>
          <a:noFill/>
        </p:spPr>
        <p:txBody>
          <a:bodyPr wrap="square">
            <a:spAutoFit/>
          </a:bodyPr>
          <a:lstStyle/>
          <a:p>
            <a:r>
              <a:rPr lang="en-US" sz="1400" dirty="0"/>
              <a:t>https://</a:t>
            </a:r>
            <a:r>
              <a:rPr lang="en-US" sz="1400" dirty="0" err="1"/>
              <a:t>www.icpac.net</a:t>
            </a:r>
            <a:r>
              <a:rPr lang="en-US" sz="1400" dirty="0"/>
              <a:t>/events/ghacof-61/</a:t>
            </a:r>
          </a:p>
        </p:txBody>
      </p:sp>
      <p:sp>
        <p:nvSpPr>
          <p:cNvPr id="9" name="TextBox 8">
            <a:extLst>
              <a:ext uri="{FF2B5EF4-FFF2-40B4-BE49-F238E27FC236}">
                <a16:creationId xmlns:a16="http://schemas.microsoft.com/office/drawing/2014/main" id="{8BCA7AC1-CD95-B3EB-2A7A-810E31FEA774}"/>
              </a:ext>
            </a:extLst>
          </p:cNvPr>
          <p:cNvSpPr txBox="1"/>
          <p:nvPr/>
        </p:nvSpPr>
        <p:spPr>
          <a:xfrm>
            <a:off x="5636872" y="6558118"/>
            <a:ext cx="2997843" cy="276999"/>
          </a:xfrm>
          <a:prstGeom prst="rect">
            <a:avLst/>
          </a:prstGeom>
          <a:noFill/>
        </p:spPr>
        <p:txBody>
          <a:bodyPr wrap="square">
            <a:spAutoFit/>
          </a:bodyPr>
          <a:lstStyle/>
          <a:p>
            <a:r>
              <a:rPr lang="en-US" sz="1200" dirty="0"/>
              <a:t>http://</a:t>
            </a:r>
            <a:r>
              <a:rPr lang="en-US" sz="1200" dirty="0" err="1"/>
              <a:t>rcc.imdpune.gov.in</a:t>
            </a:r>
            <a:r>
              <a:rPr lang="en-US" sz="1200" dirty="0"/>
              <a:t>/</a:t>
            </a:r>
            <a:r>
              <a:rPr lang="en-US" sz="1200" dirty="0" err="1"/>
              <a:t>Sascof.html</a:t>
            </a:r>
            <a:endParaRPr lang="en-US" sz="1200" dirty="0"/>
          </a:p>
        </p:txBody>
      </p:sp>
      <p:pic>
        <p:nvPicPr>
          <p:cNvPr id="1026" name="Picture 2" descr="image">
            <a:extLst>
              <a:ext uri="{FF2B5EF4-FFF2-40B4-BE49-F238E27FC236}">
                <a16:creationId xmlns:a16="http://schemas.microsoft.com/office/drawing/2014/main" id="{DA2C4C7F-747D-2AA7-E405-819C5D899CC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6872" y="339650"/>
            <a:ext cx="3200400" cy="2560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31B2BEED-6FDD-2FE2-1A25-AEA5C1F4011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832" y="385949"/>
            <a:ext cx="3200400" cy="2560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FF3C319-32A1-E7AF-F02C-80A6BCD074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8504" y="2954217"/>
            <a:ext cx="2397850" cy="38268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95447FF4-9B76-2E2A-ECB3-CAF698269AAC}"/>
              </a:ext>
            </a:extLst>
          </p:cNvPr>
          <p:cNvGrpSpPr/>
          <p:nvPr/>
        </p:nvGrpSpPr>
        <p:grpSpPr>
          <a:xfrm>
            <a:off x="3252486" y="15554"/>
            <a:ext cx="2523283" cy="1800374"/>
            <a:chOff x="3252486" y="15554"/>
            <a:chExt cx="2523283" cy="1800374"/>
          </a:xfrm>
        </p:grpSpPr>
        <p:sp>
          <p:nvSpPr>
            <p:cNvPr id="10" name="TextBox 9">
              <a:extLst>
                <a:ext uri="{FF2B5EF4-FFF2-40B4-BE49-F238E27FC236}">
                  <a16:creationId xmlns:a16="http://schemas.microsoft.com/office/drawing/2014/main" id="{F20A1052-D020-46C0-E97F-D0778CF413F4}"/>
                </a:ext>
              </a:extLst>
            </p:cNvPr>
            <p:cNvSpPr txBox="1"/>
            <p:nvPr/>
          </p:nvSpPr>
          <p:spPr>
            <a:xfrm>
              <a:off x="3252486" y="15554"/>
              <a:ext cx="2523283" cy="954107"/>
            </a:xfrm>
            <a:prstGeom prst="rect">
              <a:avLst/>
            </a:prstGeom>
            <a:noFill/>
          </p:spPr>
          <p:txBody>
            <a:bodyPr wrap="square" rtlCol="0">
              <a:spAutoFit/>
            </a:bodyPr>
            <a:lstStyle/>
            <a:p>
              <a:pPr algn="ctr"/>
              <a:r>
                <a:rPr lang="en-US" sz="2800" b="1" dirty="0"/>
                <a:t>Monsoon 2022</a:t>
              </a:r>
            </a:p>
            <a:p>
              <a:pPr algn="ctr"/>
              <a:endParaRPr lang="en-US" sz="2800" b="1" dirty="0"/>
            </a:p>
          </p:txBody>
        </p:sp>
        <p:pic>
          <p:nvPicPr>
            <p:cNvPr id="1032" name="Picture 8" descr="Monsoon - Wikipedia">
              <a:extLst>
                <a:ext uri="{FF2B5EF4-FFF2-40B4-BE49-F238E27FC236}">
                  <a16:creationId xmlns:a16="http://schemas.microsoft.com/office/drawing/2014/main" id="{A052E390-00DE-4A05-B4DB-5C65DFE6CB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6532" y="463544"/>
              <a:ext cx="1562582" cy="1171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E786F7C-D987-1220-471F-FE8090B95574}"/>
                </a:ext>
              </a:extLst>
            </p:cNvPr>
            <p:cNvSpPr txBox="1"/>
            <p:nvPr/>
          </p:nvSpPr>
          <p:spPr>
            <a:xfrm>
              <a:off x="3556324" y="1600484"/>
              <a:ext cx="1883780" cy="215444"/>
            </a:xfrm>
            <a:prstGeom prst="rect">
              <a:avLst/>
            </a:prstGeom>
            <a:noFill/>
          </p:spPr>
          <p:txBody>
            <a:bodyPr wrap="square">
              <a:spAutoFit/>
            </a:bodyPr>
            <a:lstStyle/>
            <a:p>
              <a:r>
                <a:rPr lang="en-US" sz="800" dirty="0"/>
                <a:t>https://</a:t>
              </a:r>
              <a:r>
                <a:rPr lang="en-US" sz="800" dirty="0" err="1"/>
                <a:t>en.wikipedia.org</a:t>
              </a:r>
              <a:r>
                <a:rPr lang="en-US" sz="800" dirty="0"/>
                <a:t>/wiki/Monsoon</a:t>
              </a:r>
            </a:p>
          </p:txBody>
        </p:sp>
      </p:grpSp>
      <p:sp>
        <p:nvSpPr>
          <p:cNvPr id="14" name="TextBox 13">
            <a:extLst>
              <a:ext uri="{FF2B5EF4-FFF2-40B4-BE49-F238E27FC236}">
                <a16:creationId xmlns:a16="http://schemas.microsoft.com/office/drawing/2014/main" id="{B3BF80E1-929D-E0F4-B0C8-635F1749BF15}"/>
              </a:ext>
            </a:extLst>
          </p:cNvPr>
          <p:cNvSpPr txBox="1"/>
          <p:nvPr/>
        </p:nvSpPr>
        <p:spPr>
          <a:xfrm>
            <a:off x="6285052" y="15554"/>
            <a:ext cx="2482769" cy="369332"/>
          </a:xfrm>
          <a:prstGeom prst="rect">
            <a:avLst/>
          </a:prstGeom>
          <a:noFill/>
        </p:spPr>
        <p:txBody>
          <a:bodyPr wrap="square" rtlCol="0">
            <a:spAutoFit/>
          </a:bodyPr>
          <a:lstStyle/>
          <a:p>
            <a:r>
              <a:rPr lang="en-US" dirty="0"/>
              <a:t>South Asian Monsoon</a:t>
            </a:r>
          </a:p>
        </p:txBody>
      </p:sp>
      <p:sp>
        <p:nvSpPr>
          <p:cNvPr id="15" name="TextBox 14">
            <a:extLst>
              <a:ext uri="{FF2B5EF4-FFF2-40B4-BE49-F238E27FC236}">
                <a16:creationId xmlns:a16="http://schemas.microsoft.com/office/drawing/2014/main" id="{3EA0DDC9-F1B5-6283-A34D-665E0538F77D}"/>
              </a:ext>
            </a:extLst>
          </p:cNvPr>
          <p:cNvSpPr txBox="1"/>
          <p:nvPr/>
        </p:nvSpPr>
        <p:spPr>
          <a:xfrm>
            <a:off x="494821" y="15554"/>
            <a:ext cx="2812645" cy="369332"/>
          </a:xfrm>
          <a:prstGeom prst="rect">
            <a:avLst/>
          </a:prstGeom>
          <a:noFill/>
        </p:spPr>
        <p:txBody>
          <a:bodyPr wrap="square" rtlCol="0">
            <a:spAutoFit/>
          </a:bodyPr>
          <a:lstStyle/>
          <a:p>
            <a:r>
              <a:rPr lang="en-US" dirty="0"/>
              <a:t>North EastAfrican Monsoon</a:t>
            </a:r>
          </a:p>
        </p:txBody>
      </p:sp>
      <p:sp>
        <p:nvSpPr>
          <p:cNvPr id="22" name="TextBox 21">
            <a:extLst>
              <a:ext uri="{FF2B5EF4-FFF2-40B4-BE49-F238E27FC236}">
                <a16:creationId xmlns:a16="http://schemas.microsoft.com/office/drawing/2014/main" id="{00F109B0-75C9-C7C0-550E-A523C33B24E5}"/>
              </a:ext>
            </a:extLst>
          </p:cNvPr>
          <p:cNvSpPr txBox="1"/>
          <p:nvPr/>
        </p:nvSpPr>
        <p:spPr>
          <a:xfrm>
            <a:off x="3405847" y="2368653"/>
            <a:ext cx="2401753" cy="584775"/>
          </a:xfrm>
          <a:prstGeom prst="rect">
            <a:avLst/>
          </a:prstGeom>
          <a:noFill/>
        </p:spPr>
        <p:txBody>
          <a:bodyPr wrap="square">
            <a:spAutoFit/>
          </a:bodyPr>
          <a:lstStyle/>
          <a:p>
            <a:r>
              <a:rPr lang="en-US" sz="800" dirty="0"/>
              <a:t>http://</a:t>
            </a:r>
            <a:r>
              <a:rPr lang="en-US" sz="800" dirty="0" err="1"/>
              <a:t>iridl.ldeo.columbia.edu</a:t>
            </a:r>
            <a:r>
              <a:rPr lang="en-US" sz="800" dirty="0"/>
              <a:t>/home/.</a:t>
            </a:r>
            <a:r>
              <a:rPr lang="en-US" sz="800" dirty="0" err="1"/>
              <a:t>jingyuan</a:t>
            </a:r>
            <a:r>
              <a:rPr lang="en-US" sz="800" dirty="0"/>
              <a:t>/.NMME_4months_forecast/.Precipitation_5models_ELR/.dominant/</a:t>
            </a:r>
            <a:r>
              <a:rPr lang="en-US" sz="800" dirty="0" err="1"/>
              <a:t>figviewer.html?map.url</a:t>
            </a:r>
            <a:r>
              <a:rPr lang="en-US" sz="800" dirty="0"/>
              <a:t>=</a:t>
            </a:r>
            <a:r>
              <a:rPr lang="en-US" sz="800" dirty="0" err="1"/>
              <a:t>X+Y+fig</a:t>
            </a:r>
            <a:r>
              <a:rPr lang="en-US" sz="800" dirty="0"/>
              <a:t>-+</a:t>
            </a:r>
            <a:r>
              <a:rPr lang="en-US" sz="800" dirty="0" err="1"/>
              <a:t>colors+coasts+lakes</a:t>
            </a:r>
            <a:r>
              <a:rPr lang="en-US" sz="800" dirty="0"/>
              <a:t>+-fig</a:t>
            </a:r>
          </a:p>
        </p:txBody>
      </p:sp>
    </p:spTree>
    <p:extLst>
      <p:ext uri="{BB962C8B-B14F-4D97-AF65-F5344CB8AC3E}">
        <p14:creationId xmlns:p14="http://schemas.microsoft.com/office/powerpoint/2010/main" val="114674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dissolve">
                                      <p:cBhvr>
                                        <p:cTn id="11" dur="500"/>
                                        <p:tgtEl>
                                          <p:spTgt spid="1028"/>
                                        </p:tgtEl>
                                      </p:cBhvr>
                                    </p:animEffect>
                                  </p:childTnLst>
                                </p:cTn>
                              </p:par>
                              <p:par>
                                <p:cTn id="12" presetID="9"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dissolve">
                                      <p:cBhvr>
                                        <p:cTn id="14" dur="500"/>
                                        <p:tgtEl>
                                          <p:spTgt spid="102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9"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dissolve">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linds(horizont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par>
                                <p:cTn id="34" presetID="5" presetClass="entr" presetSubtype="1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heckerboard(across)">
                                      <p:cBhvr>
                                        <p:cTn id="36" dur="500"/>
                                        <p:tgtEl>
                                          <p:spTgt spid="3"/>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heckerboard(across)">
                                      <p:cBhvr>
                                        <p:cTn id="39" dur="500"/>
                                        <p:tgtEl>
                                          <p:spTgt spid="9"/>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heckerboard(across)">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5"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A40E6E-B255-6B81-4A8D-49C978B03331}"/>
              </a:ext>
            </a:extLst>
          </p:cNvPr>
          <p:cNvSpPr txBox="1"/>
          <p:nvPr/>
        </p:nvSpPr>
        <p:spPr>
          <a:xfrm>
            <a:off x="1851378" y="203200"/>
            <a:ext cx="5441244" cy="584775"/>
          </a:xfrm>
          <a:prstGeom prst="rect">
            <a:avLst/>
          </a:prstGeom>
          <a:noFill/>
        </p:spPr>
        <p:txBody>
          <a:bodyPr wrap="square" rtlCol="0">
            <a:spAutoFit/>
          </a:bodyPr>
          <a:lstStyle/>
          <a:p>
            <a:pPr algn="ctr"/>
            <a:r>
              <a:rPr lang="en-US" sz="3200" b="1" dirty="0"/>
              <a:t>Summary</a:t>
            </a:r>
          </a:p>
        </p:txBody>
      </p:sp>
      <p:sp>
        <p:nvSpPr>
          <p:cNvPr id="3" name="Text Box 20">
            <a:extLst>
              <a:ext uri="{FF2B5EF4-FFF2-40B4-BE49-F238E27FC236}">
                <a16:creationId xmlns:a16="http://schemas.microsoft.com/office/drawing/2014/main" id="{C2551516-E1D8-3E09-2056-50FCE1CF8F84}"/>
              </a:ext>
            </a:extLst>
          </p:cNvPr>
          <p:cNvSpPr txBox="1">
            <a:spLocks noChangeArrowheads="1"/>
          </p:cNvSpPr>
          <p:nvPr/>
        </p:nvSpPr>
        <p:spPr bwMode="auto">
          <a:xfrm>
            <a:off x="206022" y="781753"/>
            <a:ext cx="8763000" cy="530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50000"/>
              </a:spcBef>
            </a:pPr>
            <a:r>
              <a:rPr lang="en-US" altLang="en-US" sz="1800" dirty="0">
                <a:solidFill>
                  <a:srgbClr val="0432FF"/>
                </a:solidFill>
                <a:latin typeface="Trebuchet MS" panose="020B0703020202090204" pitchFamily="34" charset="0"/>
              </a:rPr>
              <a:t>La Niña </a:t>
            </a:r>
            <a:r>
              <a:rPr lang="en-US" altLang="en-US" sz="1800" dirty="0">
                <a:latin typeface="Trebuchet MS" panose="020B0703020202090204" pitchFamily="34" charset="0"/>
              </a:rPr>
              <a:t>is still there, because; current atmosphere-ocean conditions are consistent for La Nina, i.e.,</a:t>
            </a:r>
            <a:endParaRPr lang="en-US" altLang="en-US" sz="1800" dirty="0">
              <a:latin typeface="Trebuchet MS" panose="020B0703020202090204" pitchFamily="34" charset="0"/>
              <a:cs typeface="Arial" panose="020B0604020202020204" pitchFamily="34" charset="0"/>
            </a:endParaRPr>
          </a:p>
          <a:p>
            <a:pPr marL="285750" indent="-285750" eaLnBrk="1" hangingPunct="1">
              <a:lnSpc>
                <a:spcPct val="150000"/>
              </a:lnSpc>
              <a:spcBef>
                <a:spcPct val="50000"/>
              </a:spcBef>
              <a:buFont typeface="Wingdings" pitchFamily="2" charset="2"/>
              <a:buChar char="ü"/>
            </a:pPr>
            <a:r>
              <a:rPr lang="en-US" altLang="en-US" sz="1800" dirty="0">
                <a:latin typeface="Trebuchet MS" panose="020B0703020202090204" pitchFamily="34" charset="0"/>
                <a:cs typeface="Arial" panose="020B0604020202020204" pitchFamily="34" charset="0"/>
              </a:rPr>
              <a:t>Sea surface temperatures (SSTs) are below average across the equatorial Pacific Ocean.</a:t>
            </a:r>
          </a:p>
          <a:p>
            <a:pPr marL="285750" indent="-285750" eaLnBrk="1" hangingPunct="1">
              <a:lnSpc>
                <a:spcPct val="150000"/>
              </a:lnSpc>
              <a:spcBef>
                <a:spcPct val="50000"/>
              </a:spcBef>
              <a:buFont typeface="Wingdings" pitchFamily="2" charset="2"/>
              <a:buChar char="ü"/>
            </a:pPr>
            <a:r>
              <a:rPr lang="en-US" altLang="en-US" sz="1800" dirty="0">
                <a:latin typeface="Trebuchet MS" panose="020B0703020202090204" pitchFamily="34" charset="0"/>
                <a:cs typeface="Arial" panose="020B0604020202020204" pitchFamily="34" charset="0"/>
              </a:rPr>
              <a:t>SOI is positive, above-average trade winds, reduced cloudiness over central Pacific.</a:t>
            </a:r>
          </a:p>
          <a:p>
            <a:pPr marL="285750" indent="-285750">
              <a:lnSpc>
                <a:spcPct val="150000"/>
              </a:lnSpc>
              <a:spcBef>
                <a:spcPct val="50000"/>
              </a:spcBef>
              <a:buFont typeface="Wingdings" pitchFamily="2" charset="2"/>
              <a:buChar char="ü"/>
            </a:pPr>
            <a:r>
              <a:rPr lang="en-US" altLang="en-US" sz="1800" dirty="0">
                <a:latin typeface="Trebuchet MS" panose="020B0703020202090204" pitchFamily="34" charset="0"/>
              </a:rPr>
              <a:t>La Niña is favored to continue with high chances during Jun-Jul-Aug, (62%), while probabilities for La Niña decrease to 50s% in rest of the forecast period, but remain dominant as compared to ENSO-Neutral. </a:t>
            </a:r>
          </a:p>
          <a:p>
            <a:pPr marL="285750" indent="-285750">
              <a:lnSpc>
                <a:spcPct val="150000"/>
              </a:lnSpc>
              <a:spcBef>
                <a:spcPct val="50000"/>
              </a:spcBef>
              <a:buFont typeface="Wingdings" pitchFamily="2" charset="2"/>
              <a:buChar char="ü"/>
            </a:pPr>
            <a:r>
              <a:rPr lang="en-US" altLang="en-US" sz="1800" dirty="0">
                <a:latin typeface="Trebuchet MS" panose="020B0703020202090204" pitchFamily="34" charset="0"/>
              </a:rPr>
              <a:t>Chances of El Nino are very low during this time. </a:t>
            </a:r>
          </a:p>
          <a:p>
            <a:pPr marL="285750" indent="-285750">
              <a:lnSpc>
                <a:spcPct val="150000"/>
              </a:lnSpc>
              <a:spcBef>
                <a:spcPct val="50000"/>
              </a:spcBef>
              <a:buFont typeface="Wingdings" pitchFamily="2" charset="2"/>
              <a:buChar char="ü"/>
            </a:pPr>
            <a:r>
              <a:rPr lang="en-US" altLang="en-US" sz="1800" dirty="0">
                <a:solidFill>
                  <a:srgbClr val="0432FF"/>
                </a:solidFill>
                <a:latin typeface="Trebuchet MS" panose="020B0703020202090204" pitchFamily="34" charset="0"/>
              </a:rPr>
              <a:t>A wetter Monsoon in Asia and Africa.</a:t>
            </a:r>
            <a:r>
              <a:rPr lang="en-US" altLang="en-US" sz="1800" dirty="0">
                <a:latin typeface="Trebuchet MS" panose="020B0703020202090204" pitchFamily="34" charset="0"/>
              </a:rPr>
              <a:t> </a:t>
            </a:r>
          </a:p>
        </p:txBody>
      </p:sp>
    </p:spTree>
    <p:extLst>
      <p:ext uri="{BB962C8B-B14F-4D97-AF65-F5344CB8AC3E}">
        <p14:creationId xmlns:p14="http://schemas.microsoft.com/office/powerpoint/2010/main" val="265288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477B700-93E3-C2BC-A667-BB1C2534F17D}"/>
              </a:ext>
            </a:extLst>
          </p:cNvPr>
          <p:cNvSpPr txBox="1"/>
          <p:nvPr/>
        </p:nvSpPr>
        <p:spPr>
          <a:xfrm>
            <a:off x="1064872" y="5402233"/>
            <a:ext cx="7465670" cy="646331"/>
          </a:xfrm>
          <a:prstGeom prst="rect">
            <a:avLst/>
          </a:prstGeom>
          <a:noFill/>
        </p:spPr>
        <p:txBody>
          <a:bodyPr wrap="square">
            <a:spAutoFit/>
          </a:bodyPr>
          <a:lstStyle/>
          <a:p>
            <a:pPr eaLnBrk="1" hangingPunct="1">
              <a:spcBef>
                <a:spcPct val="50000"/>
              </a:spcBef>
              <a:buClr>
                <a:schemeClr val="accent1"/>
              </a:buClr>
              <a:buSzPct val="80000"/>
              <a:buFont typeface="Wingdings 2" pitchFamily="2" charset="2"/>
              <a:buNone/>
            </a:pPr>
            <a:r>
              <a:rPr lang="en-US" altLang="en-US" sz="1800" dirty="0">
                <a:latin typeface="Trebuchet MS" panose="020B0703020202090204" pitchFamily="34" charset="0"/>
                <a:cs typeface="Times New Roman" panose="02020603050405020304" pitchFamily="18" charset="0"/>
              </a:rPr>
              <a:t>Below-average SSTs persisted across the central to eastern equatorial Pacific Ocean.</a:t>
            </a:r>
          </a:p>
        </p:txBody>
      </p:sp>
      <p:sp>
        <p:nvSpPr>
          <p:cNvPr id="11" name="TextBox 10">
            <a:extLst>
              <a:ext uri="{FF2B5EF4-FFF2-40B4-BE49-F238E27FC236}">
                <a16:creationId xmlns:a16="http://schemas.microsoft.com/office/drawing/2014/main" id="{66B80F31-963E-D2B4-FB11-BEBE2DD5883E}"/>
              </a:ext>
            </a:extLst>
          </p:cNvPr>
          <p:cNvSpPr txBox="1"/>
          <p:nvPr/>
        </p:nvSpPr>
        <p:spPr>
          <a:xfrm>
            <a:off x="237269" y="80739"/>
            <a:ext cx="8658375" cy="646331"/>
          </a:xfrm>
          <a:prstGeom prst="rect">
            <a:avLst/>
          </a:prstGeom>
          <a:solidFill>
            <a:schemeClr val="bg1"/>
          </a:solidFill>
        </p:spPr>
        <p:txBody>
          <a:bodyPr wrap="square" rtlCol="0">
            <a:spAutoFit/>
          </a:bodyPr>
          <a:lstStyle/>
          <a:p>
            <a:pPr algn="ctr"/>
            <a:r>
              <a:rPr lang="en-US" b="1" dirty="0">
                <a:latin typeface="Arial" panose="020B0604020202020204" pitchFamily="34" charset="0"/>
                <a:cs typeface="Arial" panose="020B0604020202020204" pitchFamily="34" charset="0"/>
              </a:rPr>
              <a:t>Evolution of EQ. Pacific SST Departures in Weekly OISST Data </a:t>
            </a:r>
          </a:p>
          <a:p>
            <a:pPr algn="ctr"/>
            <a:r>
              <a:rPr lang="en-US" b="1" dirty="0">
                <a:latin typeface="Arial" panose="020B0604020202020204" pitchFamily="34" charset="0"/>
                <a:cs typeface="Arial" panose="020B0604020202020204" pitchFamily="34" charset="0"/>
              </a:rPr>
              <a:t>(11 May, 2022)</a:t>
            </a:r>
          </a:p>
        </p:txBody>
      </p:sp>
      <p:pic>
        <p:nvPicPr>
          <p:cNvPr id="7" name="Picture 6" descr="ssta.gif">
            <a:extLst>
              <a:ext uri="{FF2B5EF4-FFF2-40B4-BE49-F238E27FC236}">
                <a16:creationId xmlns:a16="http://schemas.microsoft.com/office/drawing/2014/main" id="{6CD657FE-912F-2BC4-B31E-B317A39E9B79}"/>
              </a:ext>
            </a:extLst>
          </p:cNvPr>
          <p:cNvPicPr>
            <a:picLocks/>
          </p:cNvPicPr>
          <p:nvPr/>
        </p:nvPicPr>
        <p:blipFill>
          <a:blip r:embed="rId2"/>
          <a:stretch>
            <a:fillRect/>
          </a:stretch>
        </p:blipFill>
        <p:spPr>
          <a:xfrm>
            <a:off x="554429" y="1030148"/>
            <a:ext cx="7772400" cy="4114800"/>
          </a:xfrm>
          <a:prstGeom prst="rect">
            <a:avLst/>
          </a:prstGeom>
        </p:spPr>
      </p:pic>
    </p:spTree>
    <p:extLst>
      <p:ext uri="{BB962C8B-B14F-4D97-AF65-F5344CB8AC3E}">
        <p14:creationId xmlns:p14="http://schemas.microsoft.com/office/powerpoint/2010/main" val="261886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331B0D-4A36-8C20-7EEC-1B67A1DA0C5E}"/>
              </a:ext>
            </a:extLst>
          </p:cNvPr>
          <p:cNvGrpSpPr/>
          <p:nvPr/>
        </p:nvGrpSpPr>
        <p:grpSpPr>
          <a:xfrm>
            <a:off x="6062137" y="2339616"/>
            <a:ext cx="2320925" cy="1201737"/>
            <a:chOff x="6062137" y="2667000"/>
            <a:chExt cx="2320925" cy="1201737"/>
          </a:xfrm>
        </p:grpSpPr>
        <p:grpSp>
          <p:nvGrpSpPr>
            <p:cNvPr id="7" name="Group 4">
              <a:extLst>
                <a:ext uri="{FF2B5EF4-FFF2-40B4-BE49-F238E27FC236}">
                  <a16:creationId xmlns:a16="http://schemas.microsoft.com/office/drawing/2014/main" id="{07BFD19E-98CB-2A87-69FC-66A8EFB3FF61}"/>
                </a:ext>
              </a:extLst>
            </p:cNvPr>
            <p:cNvGrpSpPr>
              <a:grpSpLocks/>
            </p:cNvGrpSpPr>
            <p:nvPr/>
          </p:nvGrpSpPr>
          <p:grpSpPr bwMode="auto">
            <a:xfrm>
              <a:off x="6103412" y="2667000"/>
              <a:ext cx="2262188" cy="339725"/>
              <a:chOff x="712075" y="4129086"/>
              <a:chExt cx="2261793" cy="338556"/>
            </a:xfrm>
          </p:grpSpPr>
          <p:sp>
            <p:nvSpPr>
              <p:cNvPr id="8" name="Rectangle 3">
                <a:extLst>
                  <a:ext uri="{FF2B5EF4-FFF2-40B4-BE49-F238E27FC236}">
                    <a16:creationId xmlns:a16="http://schemas.microsoft.com/office/drawing/2014/main" id="{EB777701-2DE9-7ABB-5707-A1D9DB0007DF}"/>
                  </a:ext>
                </a:extLst>
              </p:cNvPr>
              <p:cNvSpPr>
                <a:spLocks noChangeArrowheads="1"/>
              </p:cNvSpPr>
              <p:nvPr/>
            </p:nvSpPr>
            <p:spPr bwMode="auto">
              <a:xfrm>
                <a:off x="712075" y="4129088"/>
                <a:ext cx="9627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b="1" dirty="0">
                    <a:latin typeface="Trebuchet MS" panose="020B0703020202090204" pitchFamily="34" charset="0"/>
                    <a:cs typeface="Times New Roman" panose="02020603050405020304" pitchFamily="18" charset="0"/>
                  </a:rPr>
                  <a:t>Niño 4</a:t>
                </a:r>
                <a:endParaRPr lang="en-US" altLang="en-US" sz="1600" dirty="0">
                  <a:cs typeface="Arial" panose="020B0604020202020204" pitchFamily="34" charset="0"/>
                </a:endParaRPr>
              </a:p>
            </p:txBody>
          </p:sp>
          <p:sp>
            <p:nvSpPr>
              <p:cNvPr id="9" name="Rectangle 7">
                <a:extLst>
                  <a:ext uri="{FF2B5EF4-FFF2-40B4-BE49-F238E27FC236}">
                    <a16:creationId xmlns:a16="http://schemas.microsoft.com/office/drawing/2014/main" id="{E89DC3CB-43DF-EBD5-7CE3-31CAA4C8715C}"/>
                  </a:ext>
                </a:extLst>
              </p:cNvPr>
              <p:cNvSpPr>
                <a:spLocks noChangeArrowheads="1"/>
              </p:cNvSpPr>
              <p:nvPr/>
            </p:nvSpPr>
            <p:spPr bwMode="auto">
              <a:xfrm>
                <a:off x="2118450" y="4129086"/>
                <a:ext cx="855418" cy="33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en-US" altLang="en-US" sz="1600" b="1" dirty="0">
                    <a:latin typeface="Trebuchet MS" panose="020B0703020202090204" pitchFamily="34" charset="0"/>
                    <a:cs typeface="Times New Roman" panose="02020603050405020304" pitchFamily="18" charset="0"/>
                  </a:rPr>
                  <a:t> -1.0ºC</a:t>
                </a:r>
              </a:p>
            </p:txBody>
          </p:sp>
        </p:grpSp>
        <p:grpSp>
          <p:nvGrpSpPr>
            <p:cNvPr id="10" name="Group 3">
              <a:extLst>
                <a:ext uri="{FF2B5EF4-FFF2-40B4-BE49-F238E27FC236}">
                  <a16:creationId xmlns:a16="http://schemas.microsoft.com/office/drawing/2014/main" id="{E0826703-A1AA-EAAB-5086-359E8F172462}"/>
                </a:ext>
              </a:extLst>
            </p:cNvPr>
            <p:cNvGrpSpPr>
              <a:grpSpLocks/>
            </p:cNvGrpSpPr>
            <p:nvPr/>
          </p:nvGrpSpPr>
          <p:grpSpPr bwMode="auto">
            <a:xfrm>
              <a:off x="6062137" y="2906713"/>
              <a:ext cx="2306638" cy="339725"/>
              <a:chOff x="687474" y="4510087"/>
              <a:chExt cx="2306393" cy="338555"/>
            </a:xfrm>
          </p:grpSpPr>
          <p:sp>
            <p:nvSpPr>
              <p:cNvPr id="11" name="Rectangle 4">
                <a:extLst>
                  <a:ext uri="{FF2B5EF4-FFF2-40B4-BE49-F238E27FC236}">
                    <a16:creationId xmlns:a16="http://schemas.microsoft.com/office/drawing/2014/main" id="{C9146DEF-38BE-3931-D677-413F87373509}"/>
                  </a:ext>
                </a:extLst>
              </p:cNvPr>
              <p:cNvSpPr>
                <a:spLocks noChangeArrowheads="1"/>
              </p:cNvSpPr>
              <p:nvPr/>
            </p:nvSpPr>
            <p:spPr bwMode="auto">
              <a:xfrm>
                <a:off x="687474" y="4510088"/>
                <a:ext cx="1203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b="1" dirty="0">
                    <a:latin typeface="Trebuchet MS" panose="020B0703020202090204" pitchFamily="34" charset="0"/>
                    <a:cs typeface="Times New Roman" panose="02020603050405020304" pitchFamily="18" charset="0"/>
                  </a:rPr>
                  <a:t> </a:t>
                </a:r>
                <a:r>
                  <a:rPr lang="en-US" altLang="en-US" sz="1600" b="1" dirty="0">
                    <a:solidFill>
                      <a:srgbClr val="0432FF"/>
                    </a:solidFill>
                    <a:latin typeface="Trebuchet MS" panose="020B0703020202090204" pitchFamily="34" charset="0"/>
                    <a:cs typeface="Times New Roman" panose="02020603050405020304" pitchFamily="18" charset="0"/>
                  </a:rPr>
                  <a:t>Niño 3.4</a:t>
                </a:r>
                <a:endParaRPr lang="en-US" altLang="en-US" sz="1600" dirty="0">
                  <a:solidFill>
                    <a:srgbClr val="0432FF"/>
                  </a:solidFill>
                  <a:cs typeface="Arial" panose="020B0604020202020204" pitchFamily="34" charset="0"/>
                </a:endParaRPr>
              </a:p>
            </p:txBody>
          </p:sp>
          <p:sp>
            <p:nvSpPr>
              <p:cNvPr id="12" name="Rectangle 9">
                <a:extLst>
                  <a:ext uri="{FF2B5EF4-FFF2-40B4-BE49-F238E27FC236}">
                    <a16:creationId xmlns:a16="http://schemas.microsoft.com/office/drawing/2014/main" id="{9D190FAB-998A-8A6D-AD11-4154EFDF756A}"/>
                  </a:ext>
                </a:extLst>
              </p:cNvPr>
              <p:cNvSpPr>
                <a:spLocks noChangeArrowheads="1"/>
              </p:cNvSpPr>
              <p:nvPr/>
            </p:nvSpPr>
            <p:spPr bwMode="auto">
              <a:xfrm>
                <a:off x="2138449" y="4510087"/>
                <a:ext cx="855418" cy="33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en-US" altLang="en-US" sz="1600" b="1" dirty="0">
                    <a:latin typeface="Trebuchet MS" panose="020B0703020202090204" pitchFamily="34" charset="0"/>
                    <a:cs typeface="Times New Roman" panose="02020603050405020304" pitchFamily="18" charset="0"/>
                  </a:rPr>
                  <a:t> </a:t>
                </a:r>
                <a:r>
                  <a:rPr lang="en-US" altLang="en-US" sz="1600" b="1" dirty="0">
                    <a:solidFill>
                      <a:srgbClr val="0432FF"/>
                    </a:solidFill>
                    <a:latin typeface="Trebuchet MS" panose="020B0703020202090204" pitchFamily="34" charset="0"/>
                    <a:cs typeface="Times New Roman" panose="02020603050405020304" pitchFamily="18" charset="0"/>
                  </a:rPr>
                  <a:t>-1.1ºC</a:t>
                </a:r>
              </a:p>
            </p:txBody>
          </p:sp>
        </p:grpSp>
        <p:grpSp>
          <p:nvGrpSpPr>
            <p:cNvPr id="13" name="Group 2">
              <a:extLst>
                <a:ext uri="{FF2B5EF4-FFF2-40B4-BE49-F238E27FC236}">
                  <a16:creationId xmlns:a16="http://schemas.microsoft.com/office/drawing/2014/main" id="{B0C04E7B-3DA3-EB21-5F19-DBEE60870F44}"/>
                </a:ext>
              </a:extLst>
            </p:cNvPr>
            <p:cNvGrpSpPr>
              <a:grpSpLocks/>
            </p:cNvGrpSpPr>
            <p:nvPr/>
          </p:nvGrpSpPr>
          <p:grpSpPr bwMode="auto">
            <a:xfrm>
              <a:off x="6103412" y="3167063"/>
              <a:ext cx="2279650" cy="363537"/>
              <a:chOff x="712075" y="4884678"/>
              <a:chExt cx="2278612" cy="364014"/>
            </a:xfrm>
          </p:grpSpPr>
          <p:sp>
            <p:nvSpPr>
              <p:cNvPr id="14" name="Rectangle 5">
                <a:extLst>
                  <a:ext uri="{FF2B5EF4-FFF2-40B4-BE49-F238E27FC236}">
                    <a16:creationId xmlns:a16="http://schemas.microsoft.com/office/drawing/2014/main" id="{973D61D1-2D55-7CB7-5AF4-EDF25941A309}"/>
                  </a:ext>
                </a:extLst>
              </p:cNvPr>
              <p:cNvSpPr>
                <a:spLocks noChangeArrowheads="1"/>
              </p:cNvSpPr>
              <p:nvPr/>
            </p:nvSpPr>
            <p:spPr bwMode="auto">
              <a:xfrm>
                <a:off x="712075" y="4910138"/>
                <a:ext cx="9627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b="1" dirty="0">
                    <a:latin typeface="Trebuchet MS" panose="020B0703020202090204" pitchFamily="34" charset="0"/>
                    <a:cs typeface="Times New Roman" panose="02020603050405020304" pitchFamily="18" charset="0"/>
                  </a:rPr>
                  <a:t>Niño 3</a:t>
                </a:r>
                <a:endParaRPr lang="en-US" altLang="en-US" sz="1600" dirty="0">
                  <a:cs typeface="Arial" panose="020B0604020202020204" pitchFamily="34" charset="0"/>
                </a:endParaRPr>
              </a:p>
            </p:txBody>
          </p:sp>
          <p:sp>
            <p:nvSpPr>
              <p:cNvPr id="15" name="Rectangle 11">
                <a:extLst>
                  <a:ext uri="{FF2B5EF4-FFF2-40B4-BE49-F238E27FC236}">
                    <a16:creationId xmlns:a16="http://schemas.microsoft.com/office/drawing/2014/main" id="{25C4B4D6-2A5E-9662-E262-6300F3269FFC}"/>
                  </a:ext>
                </a:extLst>
              </p:cNvPr>
              <p:cNvSpPr>
                <a:spLocks noChangeArrowheads="1"/>
              </p:cNvSpPr>
              <p:nvPr/>
            </p:nvSpPr>
            <p:spPr bwMode="auto">
              <a:xfrm>
                <a:off x="2042022" y="4884678"/>
                <a:ext cx="9486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en-US" altLang="en-US" sz="1600" b="1">
                    <a:latin typeface="Trebuchet MS" panose="020B0703020202090204" pitchFamily="34" charset="0"/>
                    <a:cs typeface="Times New Roman" panose="02020603050405020304" pitchFamily="18" charset="0"/>
                  </a:rPr>
                  <a:t>-0.9ºC</a:t>
                </a:r>
              </a:p>
            </p:txBody>
          </p:sp>
        </p:grpSp>
        <p:grpSp>
          <p:nvGrpSpPr>
            <p:cNvPr id="16" name="Group 1">
              <a:extLst>
                <a:ext uri="{FF2B5EF4-FFF2-40B4-BE49-F238E27FC236}">
                  <a16:creationId xmlns:a16="http://schemas.microsoft.com/office/drawing/2014/main" id="{07A0AF95-AB81-9A8D-65CD-F70ABC6D7526}"/>
                </a:ext>
              </a:extLst>
            </p:cNvPr>
            <p:cNvGrpSpPr>
              <a:grpSpLocks/>
            </p:cNvGrpSpPr>
            <p:nvPr/>
          </p:nvGrpSpPr>
          <p:grpSpPr bwMode="auto">
            <a:xfrm>
              <a:off x="6103412" y="3506787"/>
              <a:ext cx="2279650" cy="361950"/>
              <a:chOff x="685800" y="5265665"/>
              <a:chExt cx="2278612" cy="364027"/>
            </a:xfrm>
          </p:grpSpPr>
          <p:sp>
            <p:nvSpPr>
              <p:cNvPr id="17" name="Rectangle 6">
                <a:extLst>
                  <a:ext uri="{FF2B5EF4-FFF2-40B4-BE49-F238E27FC236}">
                    <a16:creationId xmlns:a16="http://schemas.microsoft.com/office/drawing/2014/main" id="{41404E7F-0AB2-7FB6-AA82-0DE8002AF723}"/>
                  </a:ext>
                </a:extLst>
              </p:cNvPr>
              <p:cNvSpPr>
                <a:spLocks noChangeArrowheads="1"/>
              </p:cNvSpPr>
              <p:nvPr/>
            </p:nvSpPr>
            <p:spPr bwMode="auto">
              <a:xfrm>
                <a:off x="685800" y="5291138"/>
                <a:ext cx="12583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b="1">
                    <a:latin typeface="Trebuchet MS" panose="020B0703020202090204" pitchFamily="34" charset="0"/>
                    <a:cs typeface="Times New Roman" panose="02020603050405020304" pitchFamily="18" charset="0"/>
                  </a:rPr>
                  <a:t>Niño 1+2</a:t>
                </a:r>
                <a:endParaRPr lang="en-US" altLang="en-US" sz="1600">
                  <a:cs typeface="Arial" panose="020B0604020202020204" pitchFamily="34" charset="0"/>
                </a:endParaRPr>
              </a:p>
            </p:txBody>
          </p:sp>
          <p:sp>
            <p:nvSpPr>
              <p:cNvPr id="18" name="Rectangle 12">
                <a:extLst>
                  <a:ext uri="{FF2B5EF4-FFF2-40B4-BE49-F238E27FC236}">
                    <a16:creationId xmlns:a16="http://schemas.microsoft.com/office/drawing/2014/main" id="{003E1907-C8EB-41EA-8519-D36A410BE5E3}"/>
                  </a:ext>
                </a:extLst>
              </p:cNvPr>
              <p:cNvSpPr>
                <a:spLocks noChangeArrowheads="1"/>
              </p:cNvSpPr>
              <p:nvPr/>
            </p:nvSpPr>
            <p:spPr bwMode="auto">
              <a:xfrm>
                <a:off x="2015747" y="5265665"/>
                <a:ext cx="948665" cy="34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en-US" altLang="en-US" sz="1600" b="1" dirty="0">
                    <a:latin typeface="Trebuchet MS" panose="020B0703020202090204" pitchFamily="34" charset="0"/>
                    <a:cs typeface="Times New Roman" panose="02020603050405020304" pitchFamily="18" charset="0"/>
                  </a:rPr>
                  <a:t> -1.4ºC</a:t>
                </a:r>
              </a:p>
            </p:txBody>
          </p:sp>
        </p:grpSp>
      </p:grpSp>
      <p:pic>
        <p:nvPicPr>
          <p:cNvPr id="20" name="Picture 19">
            <a:extLst>
              <a:ext uri="{FF2B5EF4-FFF2-40B4-BE49-F238E27FC236}">
                <a16:creationId xmlns:a16="http://schemas.microsoft.com/office/drawing/2014/main" id="{2BFADA0E-4826-080A-B457-42EE9C1D5A28}"/>
              </a:ext>
            </a:extLst>
          </p:cNvPr>
          <p:cNvPicPr>
            <a:picLocks noChangeAspect="1"/>
          </p:cNvPicPr>
          <p:nvPr/>
        </p:nvPicPr>
        <p:blipFill>
          <a:blip r:embed="rId2"/>
          <a:stretch>
            <a:fillRect/>
          </a:stretch>
        </p:blipFill>
        <p:spPr>
          <a:xfrm>
            <a:off x="5560007" y="3728862"/>
            <a:ext cx="3536950" cy="1534903"/>
          </a:xfrm>
          <a:prstGeom prst="rect">
            <a:avLst/>
          </a:prstGeom>
        </p:spPr>
      </p:pic>
      <p:sp>
        <p:nvSpPr>
          <p:cNvPr id="21" name="TextBox 20">
            <a:extLst>
              <a:ext uri="{FF2B5EF4-FFF2-40B4-BE49-F238E27FC236}">
                <a16:creationId xmlns:a16="http://schemas.microsoft.com/office/drawing/2014/main" id="{0EC471AC-864E-8AA4-933E-C6930CB388B2}"/>
              </a:ext>
            </a:extLst>
          </p:cNvPr>
          <p:cNvSpPr txBox="1"/>
          <p:nvPr/>
        </p:nvSpPr>
        <p:spPr>
          <a:xfrm>
            <a:off x="5915377" y="1083736"/>
            <a:ext cx="3070579" cy="1200329"/>
          </a:xfrm>
          <a:prstGeom prst="rect">
            <a:avLst/>
          </a:prstGeom>
          <a:noFill/>
        </p:spPr>
        <p:txBody>
          <a:bodyPr wrap="square" rtlCol="0">
            <a:spAutoFit/>
          </a:bodyPr>
          <a:lstStyle/>
          <a:p>
            <a:r>
              <a:rPr lang="en-US" dirty="0"/>
              <a:t>Most Recent SST Departures in different NINO regions  (</a:t>
            </a:r>
            <a:r>
              <a:rPr lang="en-US" b="1" dirty="0">
                <a:solidFill>
                  <a:srgbClr val="0432FF"/>
                </a:solidFill>
              </a:rPr>
              <a:t>All cooler than the long-term avg, (1991-2020)</a:t>
            </a:r>
            <a:r>
              <a:rPr lang="en-US" dirty="0"/>
              <a:t>)</a:t>
            </a:r>
          </a:p>
        </p:txBody>
      </p:sp>
      <p:pic>
        <p:nvPicPr>
          <p:cNvPr id="5" name="Picture 4">
            <a:extLst>
              <a:ext uri="{FF2B5EF4-FFF2-40B4-BE49-F238E27FC236}">
                <a16:creationId xmlns:a16="http://schemas.microsoft.com/office/drawing/2014/main" id="{4B05B4AD-3E6D-1883-6DC4-855385EAE713}"/>
              </a:ext>
            </a:extLst>
          </p:cNvPr>
          <p:cNvPicPr>
            <a:picLocks/>
          </p:cNvPicPr>
          <p:nvPr/>
        </p:nvPicPr>
        <p:blipFill rotWithShape="1">
          <a:blip r:embed="rId3"/>
          <a:srcRect l="2876" t="2443" r="5745" b="1796"/>
          <a:stretch/>
        </p:blipFill>
        <p:spPr>
          <a:xfrm>
            <a:off x="219916" y="300940"/>
            <a:ext cx="5029200" cy="6400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ra_c.gif">
            <a:extLst>
              <a:ext uri="{FF2B5EF4-FFF2-40B4-BE49-F238E27FC236}">
                <a16:creationId xmlns:a16="http://schemas.microsoft.com/office/drawing/2014/main" id="{5C346DCC-428C-CD35-86E0-78C71BECF6DB}"/>
              </a:ext>
            </a:extLst>
          </p:cNvPr>
          <p:cNvPicPr>
            <a:picLocks noChangeAspect="1"/>
          </p:cNvPicPr>
          <p:nvPr/>
        </p:nvPicPr>
        <p:blipFill rotWithShape="1">
          <a:blip r:embed="rId2"/>
          <a:srcRect b="14117"/>
          <a:stretch/>
        </p:blipFill>
        <p:spPr>
          <a:xfrm>
            <a:off x="1203767" y="125005"/>
            <a:ext cx="5914037" cy="6675120"/>
          </a:xfrm>
          <a:prstGeom prst="rect">
            <a:avLst/>
          </a:prstGeom>
        </p:spPr>
      </p:pic>
      <p:sp>
        <p:nvSpPr>
          <p:cNvPr id="4" name="Right Brace 3">
            <a:extLst>
              <a:ext uri="{FF2B5EF4-FFF2-40B4-BE49-F238E27FC236}">
                <a16:creationId xmlns:a16="http://schemas.microsoft.com/office/drawing/2014/main" id="{BC87B888-8C5E-80F6-E97C-09D96C2C519E}"/>
              </a:ext>
            </a:extLst>
          </p:cNvPr>
          <p:cNvSpPr/>
          <p:nvPr/>
        </p:nvSpPr>
        <p:spPr>
          <a:xfrm>
            <a:off x="4128729" y="1250066"/>
            <a:ext cx="982134" cy="4735763"/>
          </a:xfrm>
          <a:prstGeom prst="rightBrace">
            <a:avLst>
              <a:gd name="adj1" fmla="val 8333"/>
              <a:gd name="adj2" fmla="val 50531"/>
            </a:avLst>
          </a:prstGeom>
          <a:ln>
            <a:solidFill>
              <a:srgbClr val="0432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51FDF8F6-60FB-BC83-A391-5A5940E1C1EC}"/>
              </a:ext>
            </a:extLst>
          </p:cNvPr>
          <p:cNvSpPr txBox="1"/>
          <p:nvPr/>
        </p:nvSpPr>
        <p:spPr>
          <a:xfrm>
            <a:off x="4406383" y="1054298"/>
            <a:ext cx="2040716" cy="307777"/>
          </a:xfrm>
          <a:prstGeom prst="rect">
            <a:avLst/>
          </a:prstGeom>
          <a:noFill/>
        </p:spPr>
        <p:txBody>
          <a:bodyPr wrap="square" rtlCol="0">
            <a:spAutoFit/>
          </a:bodyPr>
          <a:lstStyle/>
          <a:p>
            <a:r>
              <a:rPr lang="en-US" sz="1400" b="1" dirty="0">
                <a:solidFill>
                  <a:schemeClr val="accent6"/>
                </a:solidFill>
              </a:rPr>
              <a:t>Suppressed convection</a:t>
            </a:r>
          </a:p>
        </p:txBody>
      </p:sp>
    </p:spTree>
    <p:extLst>
      <p:ext uri="{BB962C8B-B14F-4D97-AF65-F5344CB8AC3E}">
        <p14:creationId xmlns:p14="http://schemas.microsoft.com/office/powerpoint/2010/main" val="129834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i30.png">
            <a:extLst>
              <a:ext uri="{FF2B5EF4-FFF2-40B4-BE49-F238E27FC236}">
                <a16:creationId xmlns:a16="http://schemas.microsoft.com/office/drawing/2014/main" id="{C169800A-C2DD-17A3-AD1E-512F53EB2D29}"/>
              </a:ext>
            </a:extLst>
          </p:cNvPr>
          <p:cNvPicPr>
            <a:picLocks/>
          </p:cNvPicPr>
          <p:nvPr/>
        </p:nvPicPr>
        <p:blipFill>
          <a:blip r:embed="rId2"/>
          <a:stretch>
            <a:fillRect/>
          </a:stretch>
        </p:blipFill>
        <p:spPr>
          <a:xfrm>
            <a:off x="820645" y="738466"/>
            <a:ext cx="7315200" cy="5029200"/>
          </a:xfrm>
          <a:prstGeom prst="rect">
            <a:avLst/>
          </a:prstGeom>
        </p:spPr>
      </p:pic>
      <p:grpSp>
        <p:nvGrpSpPr>
          <p:cNvPr id="3" name="Group 2">
            <a:extLst>
              <a:ext uri="{FF2B5EF4-FFF2-40B4-BE49-F238E27FC236}">
                <a16:creationId xmlns:a16="http://schemas.microsoft.com/office/drawing/2014/main" id="{A71E53DB-0BC5-5AD9-6ABC-8D23B884F178}"/>
              </a:ext>
            </a:extLst>
          </p:cNvPr>
          <p:cNvGrpSpPr/>
          <p:nvPr/>
        </p:nvGrpSpPr>
        <p:grpSpPr>
          <a:xfrm>
            <a:off x="705980" y="1306280"/>
            <a:ext cx="9504807" cy="4289531"/>
            <a:chOff x="798580" y="1155805"/>
            <a:chExt cx="9504807" cy="4289531"/>
          </a:xfrm>
        </p:grpSpPr>
        <p:sp>
          <p:nvSpPr>
            <p:cNvPr id="4" name="TextBox 3">
              <a:extLst>
                <a:ext uri="{FF2B5EF4-FFF2-40B4-BE49-F238E27FC236}">
                  <a16:creationId xmlns:a16="http://schemas.microsoft.com/office/drawing/2014/main" id="{D0D56B8C-D4F3-AE8D-9609-D8377179516E}"/>
                </a:ext>
              </a:extLst>
            </p:cNvPr>
            <p:cNvSpPr txBox="1"/>
            <p:nvPr/>
          </p:nvSpPr>
          <p:spPr>
            <a:xfrm>
              <a:off x="798580" y="1205331"/>
              <a:ext cx="4030132" cy="369332"/>
            </a:xfrm>
            <a:prstGeom prst="rect">
              <a:avLst/>
            </a:prstGeom>
            <a:noFill/>
          </p:spPr>
          <p:txBody>
            <a:bodyPr wrap="square" rtlCol="0">
              <a:spAutoFit/>
            </a:bodyPr>
            <a:lstStyle/>
            <a:p>
              <a:pPr algn="ctr"/>
              <a:r>
                <a:rPr lang="en-US" dirty="0" err="1">
                  <a:solidFill>
                    <a:srgbClr val="0432FF"/>
                  </a:solidFill>
                  <a:latin typeface="Songti TC" panose="02010600040101010101" pitchFamily="2" charset="-120"/>
                  <a:ea typeface="Songti TC" panose="02010600040101010101" pitchFamily="2" charset="-120"/>
                </a:rPr>
                <a:t>Tahiti</a:t>
              </a:r>
              <a:r>
                <a:rPr lang="en-US" baseline="-25000" dirty="0" err="1">
                  <a:solidFill>
                    <a:srgbClr val="0432FF"/>
                  </a:solidFill>
                  <a:latin typeface="Songti TC" panose="02010600040101010101" pitchFamily="2" charset="-120"/>
                  <a:ea typeface="Songti TC" panose="02010600040101010101" pitchFamily="2" charset="-120"/>
                </a:rPr>
                <a:t>SLP</a:t>
              </a:r>
              <a:r>
                <a:rPr lang="en-US" baseline="-25000" dirty="0">
                  <a:solidFill>
                    <a:srgbClr val="0432FF"/>
                  </a:solidFill>
                  <a:latin typeface="Songti TC" panose="02010600040101010101" pitchFamily="2" charset="-120"/>
                  <a:ea typeface="Songti TC" panose="02010600040101010101" pitchFamily="2" charset="-120"/>
                </a:rPr>
                <a:t> </a:t>
              </a:r>
              <a:r>
                <a:rPr lang="en-US" dirty="0">
                  <a:solidFill>
                    <a:srgbClr val="0432FF"/>
                  </a:solidFill>
                  <a:latin typeface="Songti TC" panose="02010600040101010101" pitchFamily="2" charset="-120"/>
                  <a:ea typeface="Songti TC" panose="02010600040101010101" pitchFamily="2" charset="-120"/>
                </a:rPr>
                <a:t>– </a:t>
              </a:r>
              <a:r>
                <a:rPr lang="en-US" dirty="0" err="1">
                  <a:solidFill>
                    <a:srgbClr val="0432FF"/>
                  </a:solidFill>
                  <a:latin typeface="Songti TC" panose="02010600040101010101" pitchFamily="2" charset="-120"/>
                  <a:ea typeface="Songti TC" panose="02010600040101010101" pitchFamily="2" charset="-120"/>
                </a:rPr>
                <a:t>Darwin</a:t>
              </a:r>
              <a:r>
                <a:rPr lang="en-US" baseline="-25000" dirty="0" err="1">
                  <a:solidFill>
                    <a:srgbClr val="0432FF"/>
                  </a:solidFill>
                  <a:latin typeface="Songti TC" panose="02010600040101010101" pitchFamily="2" charset="-120"/>
                  <a:ea typeface="Songti TC" panose="02010600040101010101" pitchFamily="2" charset="-120"/>
                </a:rPr>
                <a:t>SLP</a:t>
              </a:r>
              <a:r>
                <a:rPr lang="en-US" baseline="-25000" dirty="0">
                  <a:solidFill>
                    <a:srgbClr val="0432FF"/>
                  </a:solidFill>
                  <a:latin typeface="Songti TC" panose="02010600040101010101" pitchFamily="2" charset="-120"/>
                  <a:ea typeface="Songti TC" panose="02010600040101010101" pitchFamily="2" charset="-120"/>
                </a:rPr>
                <a:t> </a:t>
              </a:r>
            </a:p>
          </p:txBody>
        </p:sp>
        <p:sp>
          <p:nvSpPr>
            <p:cNvPr id="5" name="5-Point Star 4">
              <a:extLst>
                <a:ext uri="{FF2B5EF4-FFF2-40B4-BE49-F238E27FC236}">
                  <a16:creationId xmlns:a16="http://schemas.microsoft.com/office/drawing/2014/main" id="{C80FE536-87B2-D889-E423-3C2685A8F855}"/>
                </a:ext>
              </a:extLst>
            </p:cNvPr>
            <p:cNvSpPr/>
            <p:nvPr/>
          </p:nvSpPr>
          <p:spPr>
            <a:xfrm>
              <a:off x="5042467" y="5165087"/>
              <a:ext cx="274320" cy="27432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7694F6-8202-30C3-50B4-8DEDAF9C1185}"/>
                </a:ext>
              </a:extLst>
            </p:cNvPr>
            <p:cNvSpPr/>
            <p:nvPr/>
          </p:nvSpPr>
          <p:spPr>
            <a:xfrm>
              <a:off x="4834428" y="2897461"/>
              <a:ext cx="711200" cy="1035147"/>
            </a:xfrm>
            <a:prstGeom prst="rect">
              <a:avLst/>
            </a:prstGeom>
            <a:noFill/>
            <a:ln w="38100">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7CBC9C-5A57-8ED8-62A6-57B29967DD8F}"/>
                </a:ext>
              </a:extLst>
            </p:cNvPr>
            <p:cNvSpPr/>
            <p:nvPr/>
          </p:nvSpPr>
          <p:spPr>
            <a:xfrm>
              <a:off x="2250253" y="3321697"/>
              <a:ext cx="711200" cy="1035147"/>
            </a:xfrm>
            <a:prstGeom prst="rect">
              <a:avLst/>
            </a:prstGeom>
            <a:noFill/>
            <a:ln w="38100">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34B93A5F-0499-B273-6EDD-B1968EB588BE}"/>
                </a:ext>
              </a:extLst>
            </p:cNvPr>
            <p:cNvSpPr/>
            <p:nvPr/>
          </p:nvSpPr>
          <p:spPr>
            <a:xfrm>
              <a:off x="2503356" y="5171016"/>
              <a:ext cx="274320" cy="27432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224563-7340-CA90-C34A-DE2900228E27}"/>
                </a:ext>
              </a:extLst>
            </p:cNvPr>
            <p:cNvSpPr txBox="1"/>
            <p:nvPr/>
          </p:nvSpPr>
          <p:spPr>
            <a:xfrm>
              <a:off x="4758878" y="1472526"/>
              <a:ext cx="4030132" cy="369332"/>
            </a:xfrm>
            <a:prstGeom prst="rect">
              <a:avLst/>
            </a:prstGeom>
            <a:noFill/>
          </p:spPr>
          <p:txBody>
            <a:bodyPr wrap="square" rtlCol="0">
              <a:spAutoFit/>
            </a:bodyPr>
            <a:lstStyle/>
            <a:p>
              <a:pPr algn="ctr"/>
              <a:r>
                <a:rPr lang="en-US" dirty="0">
                  <a:solidFill>
                    <a:srgbClr val="0432FF"/>
                  </a:solidFill>
                  <a:latin typeface="Songti TC" panose="02010600040101010101" pitchFamily="2" charset="-120"/>
                  <a:ea typeface="Songti TC" panose="02010600040101010101" pitchFamily="2" charset="-120"/>
                </a:rPr>
                <a:t>ticked Up and sustained.</a:t>
              </a:r>
            </a:p>
          </p:txBody>
        </p:sp>
        <p:cxnSp>
          <p:nvCxnSpPr>
            <p:cNvPr id="10" name="Straight Arrow Connector 9">
              <a:extLst>
                <a:ext uri="{FF2B5EF4-FFF2-40B4-BE49-F238E27FC236}">
                  <a16:creationId xmlns:a16="http://schemas.microsoft.com/office/drawing/2014/main" id="{6FCC26A2-2239-8D2F-E4E0-101086F63AA6}"/>
                </a:ext>
              </a:extLst>
            </p:cNvPr>
            <p:cNvCxnSpPr>
              <a:cxnSpLocks/>
            </p:cNvCxnSpPr>
            <p:nvPr/>
          </p:nvCxnSpPr>
          <p:spPr>
            <a:xfrm flipV="1">
              <a:off x="5558154" y="1292965"/>
              <a:ext cx="2057990" cy="2229478"/>
            </a:xfrm>
            <a:prstGeom prst="straightConnector1">
              <a:avLst/>
            </a:prstGeom>
            <a:ln>
              <a:solidFill>
                <a:srgbClr val="0432FF"/>
              </a:solidFill>
              <a:tailEnd type="triangle"/>
            </a:ln>
          </p:spPr>
          <p:style>
            <a:lnRef idx="2">
              <a:schemeClr val="accent1"/>
            </a:lnRef>
            <a:fillRef idx="0">
              <a:schemeClr val="accent1"/>
            </a:fillRef>
            <a:effectRef idx="1">
              <a:schemeClr val="accent1"/>
            </a:effectRef>
            <a:fontRef idx="minor">
              <a:schemeClr val="tx1"/>
            </a:fontRef>
          </p:style>
        </p:cxnSp>
        <p:sp>
          <p:nvSpPr>
            <p:cNvPr id="11" name="5-Point Star 10">
              <a:extLst>
                <a:ext uri="{FF2B5EF4-FFF2-40B4-BE49-F238E27FC236}">
                  <a16:creationId xmlns:a16="http://schemas.microsoft.com/office/drawing/2014/main" id="{9442677C-43EA-0058-47C4-4093B09C3A25}"/>
                </a:ext>
              </a:extLst>
            </p:cNvPr>
            <p:cNvSpPr/>
            <p:nvPr/>
          </p:nvSpPr>
          <p:spPr>
            <a:xfrm>
              <a:off x="8003407" y="1155805"/>
              <a:ext cx="274320" cy="274320"/>
            </a:xfrm>
            <a:prstGeom prst="star5">
              <a:avLst/>
            </a:prstGeom>
            <a:solidFill>
              <a:schemeClr val="bg1"/>
            </a:solidFill>
            <a:ln w="38100">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9283717-EAFD-E672-D855-1213FED37C88}"/>
                </a:ext>
              </a:extLst>
            </p:cNvPr>
            <p:cNvSpPr txBox="1"/>
            <p:nvPr/>
          </p:nvSpPr>
          <p:spPr>
            <a:xfrm>
              <a:off x="5489520" y="3638468"/>
              <a:ext cx="4813867"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0" i="0" dirty="0">
                  <a:solidFill>
                    <a:srgbClr val="222222"/>
                  </a:solidFill>
                  <a:effectLst/>
                  <a:latin typeface="Arial" panose="020B0604020202020204" pitchFamily="34" charset="0"/>
                </a:rPr>
                <a:t>+7 and −7 generally indicate </a:t>
              </a:r>
              <a:r>
                <a:rPr lang="en-US" sz="1100" dirty="0">
                  <a:solidFill>
                    <a:srgbClr val="222222"/>
                  </a:solidFill>
                  <a:latin typeface="Arial" panose="020B0604020202020204" pitchFamily="34" charset="0"/>
                </a:rPr>
                <a:t>N</a:t>
              </a:r>
              <a:r>
                <a:rPr lang="en-US" sz="1100" b="0" i="0" dirty="0">
                  <a:solidFill>
                    <a:srgbClr val="222222"/>
                  </a:solidFill>
                  <a:effectLst/>
                  <a:latin typeface="Arial" panose="020B0604020202020204" pitchFamily="34" charset="0"/>
                </a:rPr>
                <a:t>eutral</a:t>
              </a:r>
              <a:endParaRPr lang="en-US" sz="1100" dirty="0"/>
            </a:p>
          </p:txBody>
        </p:sp>
        <p:sp>
          <p:nvSpPr>
            <p:cNvPr id="13" name="TextBox 12">
              <a:extLst>
                <a:ext uri="{FF2B5EF4-FFF2-40B4-BE49-F238E27FC236}">
                  <a16:creationId xmlns:a16="http://schemas.microsoft.com/office/drawing/2014/main" id="{B8250E2A-E60E-FD48-8508-4AE0C594B5C8}"/>
                </a:ext>
              </a:extLst>
            </p:cNvPr>
            <p:cNvSpPr txBox="1"/>
            <p:nvPr/>
          </p:nvSpPr>
          <p:spPr>
            <a:xfrm>
              <a:off x="1433837" y="2631578"/>
              <a:ext cx="356314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solidFill>
                    <a:srgbClr val="0432FF"/>
                  </a:solidFill>
                  <a:latin typeface="Arial" panose="020B0604020202020204" pitchFamily="34" charset="0"/>
                </a:rPr>
                <a:t>+7 typically indicate La Niña </a:t>
              </a:r>
            </a:p>
            <a:p>
              <a:pPr marL="0" marR="0" indent="0" algn="l"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432FF"/>
                </a:solidFill>
                <a:effectLst/>
                <a:uFillTx/>
                <a:latin typeface="+mj-lt"/>
                <a:ea typeface="+mj-ea"/>
                <a:cs typeface="+mj-cs"/>
                <a:sym typeface="Calibri"/>
              </a:endParaRPr>
            </a:p>
          </p:txBody>
        </p:sp>
        <p:sp>
          <p:nvSpPr>
            <p:cNvPr id="14" name="TextBox 13">
              <a:extLst>
                <a:ext uri="{FF2B5EF4-FFF2-40B4-BE49-F238E27FC236}">
                  <a16:creationId xmlns:a16="http://schemas.microsoft.com/office/drawing/2014/main" id="{A802087C-3529-829D-3281-90107C253FDA}"/>
                </a:ext>
              </a:extLst>
            </p:cNvPr>
            <p:cNvSpPr txBox="1"/>
            <p:nvPr/>
          </p:nvSpPr>
          <p:spPr>
            <a:xfrm>
              <a:off x="3019753" y="4258711"/>
              <a:ext cx="356314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solidFill>
                    <a:srgbClr val="FF0000"/>
                  </a:solidFill>
                  <a:latin typeface="Arial" panose="020B0604020202020204" pitchFamily="34" charset="0"/>
                </a:rPr>
                <a:t>-7 typically indicate El Niño </a:t>
              </a:r>
            </a:p>
            <a:p>
              <a:pPr marL="0" marR="0" indent="0" algn="l"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FF0000"/>
                </a:solidFill>
                <a:effectLst/>
                <a:uFillTx/>
                <a:latin typeface="+mj-lt"/>
                <a:ea typeface="+mj-ea"/>
                <a:cs typeface="+mj-cs"/>
                <a:sym typeface="Calibri"/>
              </a:endParaRPr>
            </a:p>
          </p:txBody>
        </p:sp>
      </p:grpSp>
      <p:pic>
        <p:nvPicPr>
          <p:cNvPr id="17" name="Picture 16">
            <a:extLst>
              <a:ext uri="{FF2B5EF4-FFF2-40B4-BE49-F238E27FC236}">
                <a16:creationId xmlns:a16="http://schemas.microsoft.com/office/drawing/2014/main" id="{1BDEFF16-D368-BB16-47E3-A2D6E2319DDF}"/>
              </a:ext>
            </a:extLst>
          </p:cNvPr>
          <p:cNvPicPr>
            <a:picLocks/>
          </p:cNvPicPr>
          <p:nvPr/>
        </p:nvPicPr>
        <p:blipFill>
          <a:blip r:embed="rId3"/>
          <a:stretch>
            <a:fillRect/>
          </a:stretch>
        </p:blipFill>
        <p:spPr>
          <a:xfrm>
            <a:off x="0" y="856512"/>
            <a:ext cx="9144000" cy="5029200"/>
          </a:xfrm>
          <a:prstGeom prst="rect">
            <a:avLst/>
          </a:prstGeom>
        </p:spPr>
      </p:pic>
      <p:sp>
        <p:nvSpPr>
          <p:cNvPr id="18" name="Oval 17">
            <a:extLst>
              <a:ext uri="{FF2B5EF4-FFF2-40B4-BE49-F238E27FC236}">
                <a16:creationId xmlns:a16="http://schemas.microsoft.com/office/drawing/2014/main" id="{C0A8B02E-99F2-B986-C9CF-6DF4E73EF33F}"/>
              </a:ext>
            </a:extLst>
          </p:cNvPr>
          <p:cNvSpPr/>
          <p:nvPr/>
        </p:nvSpPr>
        <p:spPr>
          <a:xfrm>
            <a:off x="3831220" y="1623001"/>
            <a:ext cx="740780" cy="807683"/>
          </a:xfrm>
          <a:prstGeom prst="ellipse">
            <a:avLst/>
          </a:prstGeom>
          <a:noFill/>
          <a:ln w="57150">
            <a:solidFill>
              <a:srgbClr val="C00000"/>
            </a:solidFill>
            <a:prstDash val="sysDot"/>
            <a:extLst>
              <a:ext uri="{C807C97D-BFC1-408E-A445-0C87EB9F89A2}">
                <ask:lineSketchStyleProps xmlns:ask="http://schemas.microsoft.com/office/drawing/2018/sketchyshapes">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13680C5-349C-BE5C-9AB7-2336FCCE7E34}"/>
              </a:ext>
            </a:extLst>
          </p:cNvPr>
          <p:cNvSpPr txBox="1"/>
          <p:nvPr/>
        </p:nvSpPr>
        <p:spPr>
          <a:xfrm>
            <a:off x="2619745" y="5018779"/>
            <a:ext cx="5104434" cy="369332"/>
          </a:xfrm>
          <a:prstGeom prst="rect">
            <a:avLst/>
          </a:prstGeom>
          <a:noFill/>
        </p:spPr>
        <p:txBody>
          <a:bodyPr wrap="square">
            <a:spAutoFit/>
          </a:bodyPr>
          <a:lstStyle/>
          <a:p>
            <a:r>
              <a:rPr lang="en-US" dirty="0"/>
              <a:t>http://</a:t>
            </a:r>
            <a:r>
              <a:rPr lang="en-US" dirty="0" err="1"/>
              <a:t>www.bom.gov.au</a:t>
            </a:r>
            <a:r>
              <a:rPr lang="en-US" dirty="0"/>
              <a:t>/climate/</a:t>
            </a:r>
            <a:r>
              <a:rPr lang="en-US" dirty="0" err="1"/>
              <a:t>enso</a:t>
            </a:r>
            <a:r>
              <a:rPr lang="en-US" dirty="0"/>
              <a:t>/soi/</a:t>
            </a:r>
          </a:p>
        </p:txBody>
      </p:sp>
    </p:spTree>
    <p:extLst>
      <p:ext uri="{BB962C8B-B14F-4D97-AF65-F5344CB8AC3E}">
        <p14:creationId xmlns:p14="http://schemas.microsoft.com/office/powerpoint/2010/main" val="8059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par>
                                <p:cTn id="13" presetID="5" presetClass="entr" presetSubtype="10" fill="hold" grpId="0" nodeType="with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heckerboard(across)">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FB1E5A-DB03-D0B4-0E65-90EAC5EE61A3}"/>
              </a:ext>
            </a:extLst>
          </p:cNvPr>
          <p:cNvPicPr>
            <a:picLocks/>
          </p:cNvPicPr>
          <p:nvPr/>
        </p:nvPicPr>
        <p:blipFill>
          <a:blip r:embed="rId2"/>
          <a:stretch>
            <a:fillRect/>
          </a:stretch>
        </p:blipFill>
        <p:spPr>
          <a:xfrm>
            <a:off x="228600" y="550607"/>
            <a:ext cx="8686800" cy="5029200"/>
          </a:xfrm>
          <a:prstGeom prst="rect">
            <a:avLst/>
          </a:prstGeom>
        </p:spPr>
      </p:pic>
      <p:sp>
        <p:nvSpPr>
          <p:cNvPr id="4" name="TextBox 3">
            <a:extLst>
              <a:ext uri="{FF2B5EF4-FFF2-40B4-BE49-F238E27FC236}">
                <a16:creationId xmlns:a16="http://schemas.microsoft.com/office/drawing/2014/main" id="{03E92979-4315-E03B-D292-0925E4B48892}"/>
              </a:ext>
            </a:extLst>
          </p:cNvPr>
          <p:cNvSpPr txBox="1"/>
          <p:nvPr/>
        </p:nvSpPr>
        <p:spPr>
          <a:xfrm>
            <a:off x="0" y="6501039"/>
            <a:ext cx="9144000" cy="338554"/>
          </a:xfrm>
          <a:prstGeom prst="rect">
            <a:avLst/>
          </a:prstGeom>
          <a:noFill/>
        </p:spPr>
        <p:txBody>
          <a:bodyPr wrap="square">
            <a:spAutoFit/>
          </a:bodyPr>
          <a:lstStyle/>
          <a:p>
            <a:r>
              <a:rPr lang="en-US" sz="1600" dirty="0"/>
              <a:t>https://</a:t>
            </a:r>
            <a:r>
              <a:rPr lang="en-US" sz="1600" dirty="0" err="1"/>
              <a:t>www.cpc.ncep.noaa.gov</a:t>
            </a:r>
            <a:r>
              <a:rPr lang="en-US" sz="1600" dirty="0"/>
              <a:t>/products/</a:t>
            </a:r>
            <a:r>
              <a:rPr lang="en-US" sz="1600" dirty="0" err="1"/>
              <a:t>analysis_monitoring</a:t>
            </a:r>
            <a:r>
              <a:rPr lang="en-US" sz="1600" dirty="0"/>
              <a:t>/</a:t>
            </a:r>
            <a:r>
              <a:rPr lang="en-US" sz="1600" dirty="0" err="1"/>
              <a:t>ensostuff</a:t>
            </a:r>
            <a:r>
              <a:rPr lang="en-US" sz="1600" dirty="0"/>
              <a:t>/detrend.nino34.ascii.txt</a:t>
            </a:r>
          </a:p>
        </p:txBody>
      </p:sp>
    </p:spTree>
    <p:extLst>
      <p:ext uri="{BB962C8B-B14F-4D97-AF65-F5344CB8AC3E}">
        <p14:creationId xmlns:p14="http://schemas.microsoft.com/office/powerpoint/2010/main" val="3619251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3F6ABD-A182-D445-C12C-73A1CF813DDC}"/>
              </a:ext>
            </a:extLst>
          </p:cNvPr>
          <p:cNvPicPr>
            <a:picLocks noChangeAspect="1"/>
          </p:cNvPicPr>
          <p:nvPr/>
        </p:nvPicPr>
        <p:blipFill>
          <a:blip r:embed="rId2"/>
          <a:stretch>
            <a:fillRect/>
          </a:stretch>
        </p:blipFill>
        <p:spPr>
          <a:xfrm>
            <a:off x="0" y="1075446"/>
            <a:ext cx="3841239" cy="2570579"/>
          </a:xfrm>
          <a:prstGeom prst="rect">
            <a:avLst/>
          </a:prstGeom>
        </p:spPr>
      </p:pic>
      <p:pic>
        <p:nvPicPr>
          <p:cNvPr id="5" name="Picture 4">
            <a:extLst>
              <a:ext uri="{FF2B5EF4-FFF2-40B4-BE49-F238E27FC236}">
                <a16:creationId xmlns:a16="http://schemas.microsoft.com/office/drawing/2014/main" id="{C1CADA74-6DEB-332A-81BA-B9FB31C90B33}"/>
              </a:ext>
            </a:extLst>
          </p:cNvPr>
          <p:cNvPicPr>
            <a:picLocks noChangeAspect="1"/>
          </p:cNvPicPr>
          <p:nvPr/>
        </p:nvPicPr>
        <p:blipFill>
          <a:blip r:embed="rId3"/>
          <a:stretch>
            <a:fillRect/>
          </a:stretch>
        </p:blipFill>
        <p:spPr>
          <a:xfrm>
            <a:off x="0" y="0"/>
            <a:ext cx="4039565" cy="1189791"/>
          </a:xfrm>
          <a:prstGeom prst="rect">
            <a:avLst/>
          </a:prstGeom>
        </p:spPr>
      </p:pic>
      <p:pic>
        <p:nvPicPr>
          <p:cNvPr id="7" name="Picture 6">
            <a:extLst>
              <a:ext uri="{FF2B5EF4-FFF2-40B4-BE49-F238E27FC236}">
                <a16:creationId xmlns:a16="http://schemas.microsoft.com/office/drawing/2014/main" id="{30FF45E8-D1F3-92E7-BEA0-68D6F5AF10ED}"/>
              </a:ext>
            </a:extLst>
          </p:cNvPr>
          <p:cNvPicPr>
            <a:picLocks noChangeAspect="1"/>
          </p:cNvPicPr>
          <p:nvPr/>
        </p:nvPicPr>
        <p:blipFill>
          <a:blip r:embed="rId4"/>
          <a:stretch>
            <a:fillRect/>
          </a:stretch>
        </p:blipFill>
        <p:spPr>
          <a:xfrm>
            <a:off x="0" y="3721647"/>
            <a:ext cx="5839552" cy="999824"/>
          </a:xfrm>
          <a:prstGeom prst="rect">
            <a:avLst/>
          </a:prstGeom>
        </p:spPr>
      </p:pic>
      <p:pic>
        <p:nvPicPr>
          <p:cNvPr id="9" name="Picture 8">
            <a:extLst>
              <a:ext uri="{FF2B5EF4-FFF2-40B4-BE49-F238E27FC236}">
                <a16:creationId xmlns:a16="http://schemas.microsoft.com/office/drawing/2014/main" id="{7923BB3D-2E05-5FB0-DC51-7450A44AACBC}"/>
              </a:ext>
            </a:extLst>
          </p:cNvPr>
          <p:cNvPicPr>
            <a:picLocks noChangeAspect="1"/>
          </p:cNvPicPr>
          <p:nvPr/>
        </p:nvPicPr>
        <p:blipFill>
          <a:blip r:embed="rId5"/>
          <a:stretch>
            <a:fillRect/>
          </a:stretch>
        </p:blipFill>
        <p:spPr>
          <a:xfrm>
            <a:off x="8742" y="4797094"/>
            <a:ext cx="5729468" cy="1210168"/>
          </a:xfrm>
          <a:prstGeom prst="rect">
            <a:avLst/>
          </a:prstGeom>
        </p:spPr>
      </p:pic>
      <p:pic>
        <p:nvPicPr>
          <p:cNvPr id="11" name="Picture 10">
            <a:extLst>
              <a:ext uri="{FF2B5EF4-FFF2-40B4-BE49-F238E27FC236}">
                <a16:creationId xmlns:a16="http://schemas.microsoft.com/office/drawing/2014/main" id="{157212E3-AA65-3C8F-1BA8-3ACA84BE242B}"/>
              </a:ext>
            </a:extLst>
          </p:cNvPr>
          <p:cNvPicPr>
            <a:picLocks noChangeAspect="1"/>
          </p:cNvPicPr>
          <p:nvPr/>
        </p:nvPicPr>
        <p:blipFill>
          <a:blip r:embed="rId6"/>
          <a:stretch>
            <a:fillRect/>
          </a:stretch>
        </p:blipFill>
        <p:spPr>
          <a:xfrm>
            <a:off x="8742" y="5707514"/>
            <a:ext cx="5839552" cy="1150486"/>
          </a:xfrm>
          <a:prstGeom prst="rect">
            <a:avLst/>
          </a:prstGeom>
        </p:spPr>
      </p:pic>
      <p:pic>
        <p:nvPicPr>
          <p:cNvPr id="13" name="Picture 12">
            <a:extLst>
              <a:ext uri="{FF2B5EF4-FFF2-40B4-BE49-F238E27FC236}">
                <a16:creationId xmlns:a16="http://schemas.microsoft.com/office/drawing/2014/main" id="{547CE7EE-5A40-6BAF-0DD1-E7D5B7FD3098}"/>
              </a:ext>
            </a:extLst>
          </p:cNvPr>
          <p:cNvPicPr>
            <a:picLocks noChangeAspect="1"/>
          </p:cNvPicPr>
          <p:nvPr/>
        </p:nvPicPr>
        <p:blipFill>
          <a:blip r:embed="rId7"/>
          <a:stretch>
            <a:fillRect/>
          </a:stretch>
        </p:blipFill>
        <p:spPr>
          <a:xfrm>
            <a:off x="3611301" y="1173677"/>
            <a:ext cx="5532699" cy="1309825"/>
          </a:xfrm>
          <a:prstGeom prst="rect">
            <a:avLst/>
          </a:prstGeom>
        </p:spPr>
      </p:pic>
      <p:pic>
        <p:nvPicPr>
          <p:cNvPr id="15" name="Picture 14">
            <a:extLst>
              <a:ext uri="{FF2B5EF4-FFF2-40B4-BE49-F238E27FC236}">
                <a16:creationId xmlns:a16="http://schemas.microsoft.com/office/drawing/2014/main" id="{79E37D0E-8DFF-4897-AD80-87608C511032}"/>
              </a:ext>
            </a:extLst>
          </p:cNvPr>
          <p:cNvPicPr>
            <a:picLocks noChangeAspect="1"/>
          </p:cNvPicPr>
          <p:nvPr/>
        </p:nvPicPr>
        <p:blipFill>
          <a:blip r:embed="rId8"/>
          <a:stretch>
            <a:fillRect/>
          </a:stretch>
        </p:blipFill>
        <p:spPr>
          <a:xfrm>
            <a:off x="4039564" y="2383306"/>
            <a:ext cx="5034987" cy="1415129"/>
          </a:xfrm>
          <a:prstGeom prst="rect">
            <a:avLst/>
          </a:prstGeom>
        </p:spPr>
      </p:pic>
      <p:pic>
        <p:nvPicPr>
          <p:cNvPr id="17" name="Picture 16">
            <a:extLst>
              <a:ext uri="{FF2B5EF4-FFF2-40B4-BE49-F238E27FC236}">
                <a16:creationId xmlns:a16="http://schemas.microsoft.com/office/drawing/2014/main" id="{CCF19F54-7A83-4C94-EE59-6B5DDEE34F85}"/>
              </a:ext>
            </a:extLst>
          </p:cNvPr>
          <p:cNvPicPr>
            <a:picLocks noChangeAspect="1"/>
          </p:cNvPicPr>
          <p:nvPr/>
        </p:nvPicPr>
        <p:blipFill>
          <a:blip r:embed="rId9"/>
          <a:stretch>
            <a:fillRect/>
          </a:stretch>
        </p:blipFill>
        <p:spPr>
          <a:xfrm>
            <a:off x="4572000" y="155928"/>
            <a:ext cx="4120587" cy="979938"/>
          </a:xfrm>
          <a:prstGeom prst="rect">
            <a:avLst/>
          </a:prstGeom>
        </p:spPr>
      </p:pic>
    </p:spTree>
    <p:extLst>
      <p:ext uri="{BB962C8B-B14F-4D97-AF65-F5344CB8AC3E}">
        <p14:creationId xmlns:p14="http://schemas.microsoft.com/office/powerpoint/2010/main" val="153495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heckerboard(across)">
                                      <p:cBhvr>
                                        <p:cTn id="29" dur="500"/>
                                        <p:tgtEl>
                                          <p:spTgt spid="17"/>
                                        </p:tgtEl>
                                      </p:cBhvr>
                                    </p:animEffect>
                                  </p:childTnLst>
                                </p:cTn>
                              </p:par>
                              <p:par>
                                <p:cTn id="30" presetID="5" presetClass="entr" presetSubtype="1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par>
                                <p:cTn id="33" presetID="5" presetClass="entr" presetSubtype="1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heckerboard(across)">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uwnd_sst_iso20_anom.gif">
            <a:extLst>
              <a:ext uri="{FF2B5EF4-FFF2-40B4-BE49-F238E27FC236}">
                <a16:creationId xmlns:a16="http://schemas.microsoft.com/office/drawing/2014/main" id="{72FABF1B-7B27-3CDA-035B-288476638385}"/>
              </a:ext>
            </a:extLst>
          </p:cNvPr>
          <p:cNvPicPr>
            <a:picLocks/>
          </p:cNvPicPr>
          <p:nvPr/>
        </p:nvPicPr>
        <p:blipFill>
          <a:blip r:embed="rId2"/>
          <a:stretch>
            <a:fillRect/>
          </a:stretch>
        </p:blipFill>
        <p:spPr>
          <a:xfrm>
            <a:off x="182882" y="219919"/>
            <a:ext cx="8686800" cy="5819750"/>
          </a:xfrm>
          <a:prstGeom prst="rect">
            <a:avLst/>
          </a:prstGeom>
        </p:spPr>
      </p:pic>
    </p:spTree>
    <p:extLst>
      <p:ext uri="{BB962C8B-B14F-4D97-AF65-F5344CB8AC3E}">
        <p14:creationId xmlns:p14="http://schemas.microsoft.com/office/powerpoint/2010/main" val="3902824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2415</TotalTime>
  <Words>534</Words>
  <Application>Microsoft Macintosh PowerPoint</Application>
  <PresentationFormat>On-screen Show (4:3)</PresentationFormat>
  <Paragraphs>66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Songti TC</vt:lpstr>
      <vt:lpstr>Arial</vt:lpstr>
      <vt:lpstr>Calibri</vt:lpstr>
      <vt:lpstr>Courier New</vt:lpstr>
      <vt:lpstr>Times New Roman</vt:lpstr>
      <vt:lpstr>To</vt:lpstr>
      <vt:lpstr>Trebuchet MS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generated using python-pptx</dc:description>
  <cp:lastModifiedBy>Microsoft Office User</cp:lastModifiedBy>
  <cp:revision>177</cp:revision>
  <dcterms:created xsi:type="dcterms:W3CDTF">2013-01-27T09:14:16Z</dcterms:created>
  <dcterms:modified xsi:type="dcterms:W3CDTF">2022-10-21T02:33:18Z</dcterms:modified>
  <cp:category/>
</cp:coreProperties>
</file>