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3" r:id="rId2"/>
    <p:sldId id="285" r:id="rId3"/>
    <p:sldId id="358" r:id="rId4"/>
    <p:sldId id="289" r:id="rId5"/>
    <p:sldId id="260" r:id="rId6"/>
    <p:sldId id="259" r:id="rId7"/>
    <p:sldId id="261" r:id="rId8"/>
    <p:sldId id="355" r:id="rId9"/>
    <p:sldId id="267" r:id="rId10"/>
    <p:sldId id="270" r:id="rId11"/>
    <p:sldId id="271" r:id="rId12"/>
    <p:sldId id="272" r:id="rId13"/>
    <p:sldId id="273" r:id="rId14"/>
    <p:sldId id="331" r:id="rId15"/>
    <p:sldId id="359" r:id="rId16"/>
    <p:sldId id="36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1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20-7FFE-134D-A8D6-DC7316E6CF23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272E-947B-C84D-BED1-45ED465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l.noaa.gov/map/clim/sst.s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6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7550" y="314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March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21736" y="4579671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21736" y="2407534"/>
            <a:ext cx="3635864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E72BB6-7F0A-87F1-B559-B769CE6A707A}"/>
              </a:ext>
            </a:extLst>
          </p:cNvPr>
          <p:cNvSpPr/>
          <p:nvPr/>
        </p:nvSpPr>
        <p:spPr>
          <a:xfrm>
            <a:off x="-3980" y="1111630"/>
            <a:ext cx="9144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Good bye La Nina </a:t>
            </a:r>
            <a:r>
              <a:rPr lang="en-US" sz="3600" b="1" spc="13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pitchFamily="2" charset="2"/>
              </a:rPr>
              <a:t></a:t>
            </a:r>
            <a:endParaRPr lang="en-US" sz="3600" b="1" spc="130" dirty="0">
              <a:solidFill>
                <a:srgbClr val="00B0F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A44F38-3084-9FAE-64C3-D9C4ECC00AD9}"/>
              </a:ext>
            </a:extLst>
          </p:cNvPr>
          <p:cNvSpPr/>
          <p:nvPr/>
        </p:nvSpPr>
        <p:spPr>
          <a:xfrm>
            <a:off x="11789" y="1116880"/>
            <a:ext cx="9144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A Transition from ENSO-neutral to </a:t>
            </a:r>
          </a:p>
          <a:p>
            <a:pPr algn="ctr">
              <a:defRPr/>
            </a:pPr>
            <a:r>
              <a:rPr lang="en-US" sz="3600" b="1" spc="13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El Nino</a:t>
            </a:r>
            <a:r>
              <a:rPr lang="en-US" sz="3600" b="1" spc="13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pitchFamily="2" charset="2"/>
              </a:rPr>
              <a:t>!</a:t>
            </a:r>
            <a:endParaRPr lang="en-US" sz="3600" b="1" spc="130" dirty="0">
              <a:solidFill>
                <a:srgbClr val="FF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35877-85D6-CDF5-10F8-7E0B4F8A851B}"/>
              </a:ext>
            </a:extLst>
          </p:cNvPr>
          <p:cNvSpPr txBox="1"/>
          <p:nvPr/>
        </p:nvSpPr>
        <p:spPr>
          <a:xfrm>
            <a:off x="61851" y="25075"/>
            <a:ext cx="631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IRI’s ENSO Forecast </a:t>
            </a:r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</a:rPr>
              <a:t>(March, 2023)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F8749-0C66-CE46-7017-B249E535536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72305" y="3428999"/>
            <a:ext cx="4771694" cy="340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A6A2D-37E6-9B54-C430-93D8C183EEA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5537"/>
            <a:ext cx="4572000" cy="3200400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7279FD99-FC9F-53C8-5552-7691ADC55C15}"/>
              </a:ext>
            </a:extLst>
          </p:cNvPr>
          <p:cNvSpPr/>
          <p:nvPr/>
        </p:nvSpPr>
        <p:spPr>
          <a:xfrm rot="10800000" flipH="1">
            <a:off x="6204257" y="5082797"/>
            <a:ext cx="274320" cy="640080"/>
          </a:xfrm>
          <a:prstGeom prst="rightBrace">
            <a:avLst/>
          </a:prstGeom>
          <a:ln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0FF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A7B4CE3-C3E5-0679-BFB7-889CF51D1AAB}"/>
              </a:ext>
            </a:extLst>
          </p:cNvPr>
          <p:cNvSpPr/>
          <p:nvPr/>
        </p:nvSpPr>
        <p:spPr>
          <a:xfrm rot="10800000" flipH="1">
            <a:off x="6682476" y="4711785"/>
            <a:ext cx="274320" cy="1005840"/>
          </a:xfrm>
          <a:prstGeom prst="rightBrace">
            <a:avLst/>
          </a:prstGeom>
          <a:ln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4EC8C-EC23-6D42-420B-4C864B64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31" y="2561267"/>
            <a:ext cx="7323082" cy="420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0039D2-5333-9CED-0099-D7FB0C8C9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65" y="39795"/>
            <a:ext cx="7772400" cy="24978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FE3B39-8809-FE57-3111-DC71E059A7EF}"/>
              </a:ext>
            </a:extLst>
          </p:cNvPr>
          <p:cNvSpPr/>
          <p:nvPr/>
        </p:nvSpPr>
        <p:spPr>
          <a:xfrm>
            <a:off x="4950373" y="2186152"/>
            <a:ext cx="493986" cy="3514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4A7BA-2C10-3ECF-575C-FD69D7917EA5}"/>
              </a:ext>
            </a:extLst>
          </p:cNvPr>
          <p:cNvSpPr txBox="1"/>
          <p:nvPr/>
        </p:nvSpPr>
        <p:spPr>
          <a:xfrm>
            <a:off x="7375635" y="2038716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But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No Watch!</a:t>
            </a:r>
          </a:p>
        </p:txBody>
      </p:sp>
    </p:spTree>
    <p:extLst>
      <p:ext uri="{BB962C8B-B14F-4D97-AF65-F5344CB8AC3E}">
        <p14:creationId xmlns:p14="http://schemas.microsoft.com/office/powerpoint/2010/main" val="9637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D61BD9-8784-EE1B-F603-932F404E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579028" cy="3762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16D5F-282E-883C-8BAA-F23D14BC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3" y="1504578"/>
            <a:ext cx="8522804" cy="4875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9C5E99-9C61-E63F-A64D-F7D860EAFB2E}"/>
              </a:ext>
            </a:extLst>
          </p:cNvPr>
          <p:cNvSpPr txBox="1"/>
          <p:nvPr/>
        </p:nvSpPr>
        <p:spPr>
          <a:xfrm>
            <a:off x="6631578" y="6463864"/>
            <a:ext cx="228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</a:rPr>
              <a:t>ENSO-team, Mar 2023</a:t>
            </a:r>
          </a:p>
        </p:txBody>
      </p:sp>
    </p:spTree>
    <p:extLst>
      <p:ext uri="{BB962C8B-B14F-4D97-AF65-F5344CB8AC3E}">
        <p14:creationId xmlns:p14="http://schemas.microsoft.com/office/powerpoint/2010/main" val="22890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Across the Globe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Forecast Tool (Deterministic and Probabilistic)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1851378" y="203200"/>
            <a:ext cx="544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2551516-E1D8-3E09-2056-50FCE1CF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2" y="781753"/>
            <a:ext cx="8763000" cy="50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432FF"/>
                </a:solidFill>
                <a:latin typeface="Trebuchet MS" panose="020B0703020202090204" pitchFamily="34" charset="0"/>
              </a:rPr>
              <a:t>La Niña is over.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Both Oceanic and Atmospheric conditions show ENSO-neutral state e.g.,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Sea surface temperatures (SSTs) are in ENSO-neutral range across the central equatorial Pacific Ocean.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SOI is in ENSO-neutral range (+5 as of Mar, 16), near-normal/weak trade winds, even some westerlies  in central and western Pacific.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Warm Sub-Surface across the Pacific, cold sub-surface is weak and patchy near the easter Pacific. Therefore, 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>
                <a:solidFill>
                  <a:schemeClr val="accent6"/>
                </a:solidFill>
                <a:latin typeface="Trebuchet MS" panose="020B0703020202090204" pitchFamily="34" charset="0"/>
              </a:rPr>
              <a:t>Pacific is in ENSO-neutral</a:t>
            </a:r>
            <a:r>
              <a:rPr lang="en-US" altLang="en-US" sz="1800" dirty="0">
                <a:latin typeface="Trebuchet MS" panose="020B0703020202090204" pitchFamily="34" charset="0"/>
              </a:rPr>
              <a:t> state and favored for Apr-Jun, 2023.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</a:rPr>
              <a:t>El-Nino </a:t>
            </a:r>
            <a:r>
              <a:rPr lang="en-US" altLang="en-US" sz="1800" dirty="0">
                <a:latin typeface="Trebuchet MS" panose="020B0703020202090204" pitchFamily="34" charset="0"/>
              </a:rPr>
              <a:t>is most favorable starting from May-Jul 2023 onwards.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4F0DC-3146-F93A-1A6F-00955D9CD3A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756455"/>
            <a:ext cx="82296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A100E5-DCA3-3064-6CFC-D7559D8AE528}"/>
              </a:ext>
            </a:extLst>
          </p:cNvPr>
          <p:cNvSpPr txBox="1"/>
          <p:nvPr/>
        </p:nvSpPr>
        <p:spPr>
          <a:xfrm>
            <a:off x="237269" y="296127"/>
            <a:ext cx="8658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Evolution of EQ. Pacific SST Departures in Weekly OISST Data </a:t>
            </a:r>
            <a:endParaRPr lang="en-US" sz="2000" b="1" dirty="0">
              <a:solidFill>
                <a:schemeClr val="bg1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DE65B-F258-8A7C-E8D5-C8E802A206B2}"/>
              </a:ext>
            </a:extLst>
          </p:cNvPr>
          <p:cNvSpPr txBox="1"/>
          <p:nvPr/>
        </p:nvSpPr>
        <p:spPr>
          <a:xfrm>
            <a:off x="4682359" y="637720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https://psl.noaa.gov/map/clim/sst.shtml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8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331B0D-4A36-8C20-7EEC-1B67A1DA0C5E}"/>
              </a:ext>
            </a:extLst>
          </p:cNvPr>
          <p:cNvGrpSpPr/>
          <p:nvPr/>
        </p:nvGrpSpPr>
        <p:grpSpPr>
          <a:xfrm>
            <a:off x="5830644" y="1714583"/>
            <a:ext cx="2320925" cy="1201737"/>
            <a:chOff x="6062137" y="2667000"/>
            <a:chExt cx="2320925" cy="120173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7BFD19E-98CB-2A87-69FC-66A8EFB3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2667000"/>
              <a:ext cx="2262188" cy="339725"/>
              <a:chOff x="712075" y="4129086"/>
              <a:chExt cx="2261793" cy="33855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EB777701-2DE9-7ABB-5707-A1D9DB000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12908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89DC3CB-43DF-EBD5-7CE3-31CAA4C8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450" y="4129086"/>
                <a:ext cx="855418" cy="33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-0.2ºC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0826703-A1AA-EAAB-5086-359E8F172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2137" y="2906713"/>
              <a:ext cx="2306638" cy="339725"/>
              <a:chOff x="687474" y="4510087"/>
              <a:chExt cx="2306393" cy="338555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C9146DEF-38BE-3931-D677-413F87373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474" y="4510088"/>
                <a:ext cx="12037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Niño 3.4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9D190FAB-998A-8A6D-AD11-4154EFD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49" y="4510087"/>
                <a:ext cx="855418" cy="33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-0.1ºC</a:t>
                </a:r>
              </a:p>
            </p:txBody>
          </p:sp>
        </p:grp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0C04E7B-3DA3-EB21-5F19-DBEE60870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167063"/>
              <a:ext cx="2279650" cy="363537"/>
              <a:chOff x="712075" y="4884678"/>
              <a:chExt cx="2278612" cy="364014"/>
            </a:xfrm>
          </p:grpSpPr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73D61D1-2D55-7CB7-5AF4-EDF25941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C4B4D6-2A5E-9662-E262-6300F326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022" y="4884678"/>
                <a:ext cx="9486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0.4ºC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7A0AF95-AB81-9A8D-65CD-F70ABC6D7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506787"/>
              <a:ext cx="2279650" cy="361950"/>
              <a:chOff x="685800" y="5265665"/>
              <a:chExt cx="2278612" cy="364027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41404E7F-0AB2-7FB6-AA82-0DE8002A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5291138"/>
                <a:ext cx="12583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1+2</a:t>
                </a:r>
                <a:endParaRPr lang="en-US" altLang="en-US" sz="160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003E1907-C8EB-41EA-8519-D36A410B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747" y="5265665"/>
                <a:ext cx="948665" cy="34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1.5ºC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ADA0E-4826-080A-B457-42EE9C1D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83" y="3103829"/>
            <a:ext cx="3536950" cy="1534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471AC-864E-8AA4-933E-C6930CB388B2}"/>
              </a:ext>
            </a:extLst>
          </p:cNvPr>
          <p:cNvSpPr txBox="1"/>
          <p:nvPr/>
        </p:nvSpPr>
        <p:spPr>
          <a:xfrm>
            <a:off x="5515920" y="551310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Recent (</a:t>
            </a:r>
            <a:r>
              <a:rPr lang="en-US" b="1" dirty="0">
                <a:solidFill>
                  <a:srgbClr val="FF0000"/>
                </a:solidFill>
              </a:rPr>
              <a:t>08 Mar, 2023</a:t>
            </a:r>
            <a:r>
              <a:rPr lang="en-US" dirty="0"/>
              <a:t>) SST Departures in different NINO regions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38FF-7E29-6AC1-AD70-97EB8ED7CA5C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SST </a:t>
            </a:r>
            <a:r>
              <a:rPr lang="en-US" sz="2400" b="1" dirty="0" err="1">
                <a:solidFill>
                  <a:srgbClr val="0432FF"/>
                </a:solidFill>
              </a:rPr>
              <a:t>Anom</a:t>
            </a:r>
            <a:r>
              <a:rPr lang="en-US" sz="2400" b="1" dirty="0">
                <a:solidFill>
                  <a:srgbClr val="0432FF"/>
                </a:solidFill>
              </a:rPr>
              <a:t>.</a:t>
            </a:r>
          </a:p>
        </p:txBody>
      </p:sp>
      <p:pic>
        <p:nvPicPr>
          <p:cNvPr id="4" name="Picture 3" descr="ssta_c.gif">
            <a:extLst>
              <a:ext uri="{FF2B5EF4-FFF2-40B4-BE49-F238E27FC236}">
                <a16:creationId xmlns:a16="http://schemas.microsoft.com/office/drawing/2014/main" id="{16F470C8-7107-F5CA-78FD-244376DA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7" y="562300"/>
            <a:ext cx="5166880" cy="59436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2A6BCF-8533-1791-B523-3EB8167FB732}"/>
              </a:ext>
            </a:extLst>
          </p:cNvPr>
          <p:cNvCxnSpPr/>
          <p:nvPr/>
        </p:nvCxnSpPr>
        <p:spPr>
          <a:xfrm flipV="1">
            <a:off x="4346027" y="2892924"/>
            <a:ext cx="630620" cy="3692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9A1D5F-6F48-58B9-4D93-C187CE01E7D1}"/>
              </a:ext>
            </a:extLst>
          </p:cNvPr>
          <p:cNvCxnSpPr/>
          <p:nvPr/>
        </p:nvCxnSpPr>
        <p:spPr>
          <a:xfrm flipV="1">
            <a:off x="4346027" y="4257695"/>
            <a:ext cx="630620" cy="3692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8E2996-971A-29B3-6BE3-96A01FF53DC0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OLR</a:t>
            </a:r>
          </a:p>
        </p:txBody>
      </p:sp>
      <p:pic>
        <p:nvPicPr>
          <p:cNvPr id="3" name="Picture 2" descr="olra_c.gif">
            <a:extLst>
              <a:ext uri="{FF2B5EF4-FFF2-40B4-BE49-F238E27FC236}">
                <a16:creationId xmlns:a16="http://schemas.microsoft.com/office/drawing/2014/main" id="{791CF792-2B17-B7B6-CB15-5E9B0785D1A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4117"/>
          <a:stretch/>
        </p:blipFill>
        <p:spPr>
          <a:xfrm>
            <a:off x="2627590" y="91440"/>
            <a:ext cx="6400800" cy="6675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94CD8-825F-D1C2-4995-C05951C87E46}"/>
              </a:ext>
            </a:extLst>
          </p:cNvPr>
          <p:cNvSpPr txBox="1"/>
          <p:nvPr/>
        </p:nvSpPr>
        <p:spPr>
          <a:xfrm>
            <a:off x="2343875" y="609175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Sustained positive values of the SOI above </a:t>
            </a:r>
            <a:r>
              <a:rPr lang="en-US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B0F97-E751-3D8C-D0EA-612E6F47D4B8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SOI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7A9C83-F04A-F1C4-9F07-621EB93ED7C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6454" y="568168"/>
            <a:ext cx="7772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213025-D2CA-D4B3-F85A-7195B61E8118}"/>
              </a:ext>
            </a:extLst>
          </p:cNvPr>
          <p:cNvSpPr txBox="1"/>
          <p:nvPr/>
        </p:nvSpPr>
        <p:spPr>
          <a:xfrm>
            <a:off x="27126" y="25077"/>
            <a:ext cx="3306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Lower-Level Winds</a:t>
            </a:r>
          </a:p>
        </p:txBody>
      </p:sp>
      <p:pic>
        <p:nvPicPr>
          <p:cNvPr id="3" name="Picture 2" descr="sst_wind_5day_drupal.png">
            <a:extLst>
              <a:ext uri="{FF2B5EF4-FFF2-40B4-BE49-F238E27FC236}">
                <a16:creationId xmlns:a16="http://schemas.microsoft.com/office/drawing/2014/main" id="{0DB06FFB-20C2-4B05-FF9A-ABAD8894AD3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10" y="756750"/>
            <a:ext cx="9144000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2EA6A-B110-7853-CE15-9E6DC20C52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91765" y="1334818"/>
            <a:ext cx="594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23147" y="11569"/>
            <a:ext cx="912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32FF"/>
                </a:solidFill>
              </a:rPr>
              <a:t>Subsurface Temperature Evolution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 descr="heat-last-year.gif">
            <a:extLst>
              <a:ext uri="{FF2B5EF4-FFF2-40B4-BE49-F238E27FC236}">
                <a16:creationId xmlns:a16="http://schemas.microsoft.com/office/drawing/2014/main" id="{5C72ABBB-3161-9665-E22A-00E224F9DEE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856" t="5940" r="10415" b="60037"/>
          <a:stretch/>
        </p:blipFill>
        <p:spPr>
          <a:xfrm>
            <a:off x="4508940" y="3641117"/>
            <a:ext cx="4572000" cy="3200400"/>
          </a:xfrm>
          <a:prstGeom prst="rect">
            <a:avLst/>
          </a:prstGeom>
        </p:spPr>
      </p:pic>
      <p:pic>
        <p:nvPicPr>
          <p:cNvPr id="5" name="Picture 4" descr="wkteq_xz.gif">
            <a:extLst>
              <a:ext uri="{FF2B5EF4-FFF2-40B4-BE49-F238E27FC236}">
                <a16:creationId xmlns:a16="http://schemas.microsoft.com/office/drawing/2014/main" id="{287288E3-613B-58FF-E835-77BF82B22B3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5282" r="4843" b="47685"/>
          <a:stretch/>
        </p:blipFill>
        <p:spPr>
          <a:xfrm>
            <a:off x="23148" y="777764"/>
            <a:ext cx="46634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95F2A-7CDC-0659-E49D-1E1B52673CB9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NMME’s ENSO Forecast</a:t>
            </a:r>
          </a:p>
        </p:txBody>
      </p:sp>
      <p:pic>
        <p:nvPicPr>
          <p:cNvPr id="4" name="Picture 3" descr="nino34.rescaling.NMME.png">
            <a:extLst>
              <a:ext uri="{FF2B5EF4-FFF2-40B4-BE49-F238E27FC236}">
                <a16:creationId xmlns:a16="http://schemas.microsoft.com/office/drawing/2014/main" id="{0D900925-EC19-9C4B-E8A1-4A4404412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75" y="413591"/>
            <a:ext cx="8045669" cy="6436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326</Words>
  <Application>Microsoft Macintosh PowerPoint</Application>
  <PresentationFormat>On-screen Show (4:3)</PresentationFormat>
  <Paragraphs>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Times New Roman</vt:lpstr>
      <vt:lpstr>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Azhar Ehsan</cp:lastModifiedBy>
  <cp:revision>425</cp:revision>
  <dcterms:created xsi:type="dcterms:W3CDTF">2013-01-27T09:14:16Z</dcterms:created>
  <dcterms:modified xsi:type="dcterms:W3CDTF">2023-03-16T14:48:40Z</dcterms:modified>
  <cp:category/>
</cp:coreProperties>
</file>