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86" r:id="rId8"/>
    <p:sldId id="262" r:id="rId9"/>
    <p:sldId id="264" r:id="rId10"/>
    <p:sldId id="265" r:id="rId11"/>
    <p:sldId id="287" r:id="rId12"/>
    <p:sldId id="263" r:id="rId13"/>
    <p:sldId id="266" r:id="rId14"/>
    <p:sldId id="267" r:id="rId15"/>
    <p:sldId id="268" r:id="rId16"/>
    <p:sldId id="283" r:id="rId17"/>
    <p:sldId id="269" r:id="rId18"/>
    <p:sldId id="288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364"/>
    <p:restoredTop sz="94656"/>
  </p:normalViewPr>
  <p:slideViewPr>
    <p:cSldViewPr snapToGrid="0" snapToObjects="1">
      <p:cViewPr varScale="1">
        <p:scale>
          <a:sx n="107" d="100"/>
          <a:sy n="107" d="100"/>
        </p:scale>
        <p:origin x="424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3/17/21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3/17/21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3/17/21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RITemplate_may201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337259"/>
            <a:ext cx="8534400" cy="6400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AD0DA7A-2919-2945-87C6-0AFC8D6646D4}"/>
              </a:ext>
            </a:extLst>
          </p:cNvPr>
          <p:cNvSpPr/>
          <p:nvPr/>
        </p:nvSpPr>
        <p:spPr>
          <a:xfrm>
            <a:off x="182880" y="662940"/>
            <a:ext cx="85344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spc="130" dirty="0">
                <a:solidFill>
                  <a:srgbClr val="FFFFFF"/>
                </a:solidFill>
                <a:latin typeface="Gill Sans MT"/>
                <a:ea typeface="ＭＳ Ｐゴシック" charset="0"/>
                <a:cs typeface="Gill Sans MT"/>
                <a:sym typeface="Helvetica" charset="0"/>
              </a:rPr>
              <a:t>ENSO and Climate Outlook  </a:t>
            </a:r>
          </a:p>
          <a:p>
            <a:pPr algn="ctr">
              <a:defRPr/>
            </a:pPr>
            <a:r>
              <a:rPr lang="en-US" sz="3200" b="1" spc="130" dirty="0">
                <a:solidFill>
                  <a:srgbClr val="FFFFFF"/>
                </a:solidFill>
                <a:latin typeface="Gill Sans MT"/>
                <a:ea typeface="ＭＳ Ｐゴシック" charset="0"/>
                <a:cs typeface="Gill Sans MT"/>
                <a:sym typeface="Helvetica" charset="0"/>
              </a:rPr>
              <a:t>March 2021:</a:t>
            </a:r>
          </a:p>
          <a:p>
            <a:pPr algn="ctr">
              <a:defRPr/>
            </a:pPr>
            <a:r>
              <a:rPr lang="en-US" sz="3200" b="1" spc="130" dirty="0">
                <a:solidFill>
                  <a:srgbClr val="B4FFFF"/>
                </a:solidFill>
                <a:latin typeface="Gill Sans MT"/>
                <a:ea typeface="ＭＳ Ｐゴシック" charset="0"/>
                <a:cs typeface="Gill Sans MT"/>
                <a:sym typeface="Helvetica" charset="0"/>
              </a:rPr>
              <a:t>La Niña Starting to Wrap Up</a:t>
            </a:r>
            <a:br>
              <a:rPr lang="en-US" sz="3200" b="1" spc="130" dirty="0">
                <a:solidFill>
                  <a:srgbClr val="B4FFFF"/>
                </a:solidFill>
                <a:latin typeface="Gill Sans MT"/>
                <a:ea typeface="ＭＳ Ｐゴシック" charset="0"/>
                <a:cs typeface="Gill Sans MT"/>
                <a:sym typeface="Helvetica" charset="0"/>
              </a:rPr>
            </a:br>
            <a:r>
              <a:rPr lang="en-US" sz="3200" b="1" spc="130" dirty="0">
                <a:solidFill>
                  <a:srgbClr val="B4FFFF"/>
                </a:solidFill>
                <a:latin typeface="Gill Sans MT"/>
                <a:ea typeface="ＭＳ Ｐゴシック" charset="0"/>
                <a:cs typeface="Gill Sans MT"/>
                <a:sym typeface="Helvetica" charset="0"/>
              </a:rPr>
              <a:t>(for now?)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645CF1-C249-1544-BD7C-C224CA36C4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150" y="323850"/>
            <a:ext cx="4965700" cy="62103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89AFFE-45B4-874A-BFA1-2931F4990804}"/>
              </a:ext>
            </a:extLst>
          </p:cNvPr>
          <p:cNvSpPr txBox="1"/>
          <p:nvPr/>
        </p:nvSpPr>
        <p:spPr>
          <a:xfrm>
            <a:off x="880110" y="1771650"/>
            <a:ext cx="761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TOTAL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1C4E82-2E46-7245-B625-118C0623C21F}"/>
              </a:ext>
            </a:extLst>
          </p:cNvPr>
          <p:cNvSpPr txBox="1"/>
          <p:nvPr/>
        </p:nvSpPr>
        <p:spPr>
          <a:xfrm>
            <a:off x="880110" y="4107180"/>
            <a:ext cx="1140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ANOMALY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B0B299-9DC5-C448-A872-B0E2AF647BBB}"/>
              </a:ext>
            </a:extLst>
          </p:cNvPr>
          <p:cNvSpPr txBox="1"/>
          <p:nvPr/>
        </p:nvSpPr>
        <p:spPr>
          <a:xfrm>
            <a:off x="6900471" y="760020"/>
            <a:ext cx="2247667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Analysis directly</a:t>
            </a:r>
            <a:br>
              <a:rPr lang="en-US" dirty="0"/>
            </a:br>
            <a:r>
              <a:rPr lang="en-US" dirty="0"/>
              <a:t>from TOGA-TAO buoy </a:t>
            </a:r>
            <a:br>
              <a:rPr lang="en-US" dirty="0"/>
            </a:br>
            <a:r>
              <a:rPr lang="en-US" dirty="0"/>
              <a:t>measurements.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645CF1-C249-1544-BD7C-C224CA36C4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214"/>
          <a:stretch/>
        </p:blipFill>
        <p:spPr>
          <a:xfrm>
            <a:off x="2089150" y="310552"/>
            <a:ext cx="4965700" cy="622359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F4702AB-B64B-B741-BE32-DA9D9558FA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7217" b="3333"/>
          <a:stretch/>
        </p:blipFill>
        <p:spPr>
          <a:xfrm>
            <a:off x="2089561" y="1207698"/>
            <a:ext cx="4965700" cy="24499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875E978-FCC6-A648-B862-735711F0F4A5}"/>
              </a:ext>
            </a:extLst>
          </p:cNvPr>
          <p:cNvSpPr txBox="1"/>
          <p:nvPr/>
        </p:nvSpPr>
        <p:spPr>
          <a:xfrm>
            <a:off x="6900471" y="760020"/>
            <a:ext cx="2247667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Analysis directly</a:t>
            </a:r>
            <a:br>
              <a:rPr lang="en-US" dirty="0"/>
            </a:br>
            <a:r>
              <a:rPr lang="en-US" dirty="0"/>
              <a:t>from TOGA-TAO buoy </a:t>
            </a:r>
            <a:br>
              <a:rPr lang="en-US" dirty="0"/>
            </a:br>
            <a:r>
              <a:rPr lang="en-US" dirty="0"/>
              <a:t>measurements.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234672-B849-E74B-A19C-EB3CBD79F3EF}"/>
              </a:ext>
            </a:extLst>
          </p:cNvPr>
          <p:cNvSpPr txBox="1"/>
          <p:nvPr/>
        </p:nvSpPr>
        <p:spPr>
          <a:xfrm>
            <a:off x="880110" y="1771650"/>
            <a:ext cx="10100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Last 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Month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(Feb ‘21)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69F98D-EB76-D94A-A60E-A4FAFA174270}"/>
              </a:ext>
            </a:extLst>
          </p:cNvPr>
          <p:cNvSpPr txBox="1"/>
          <p:nvPr/>
        </p:nvSpPr>
        <p:spPr>
          <a:xfrm>
            <a:off x="880110" y="4107180"/>
            <a:ext cx="7954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Last 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5 Days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159D43-DD80-A245-B3AC-6F7A68948F9D}"/>
              </a:ext>
            </a:extLst>
          </p:cNvPr>
          <p:cNvSpPr/>
          <p:nvPr/>
        </p:nvSpPr>
        <p:spPr>
          <a:xfrm>
            <a:off x="2018671" y="730957"/>
            <a:ext cx="2684962" cy="17495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27A7D6-2EB8-B440-875A-C9968C091339}"/>
              </a:ext>
            </a:extLst>
          </p:cNvPr>
          <p:cNvSpPr txBox="1"/>
          <p:nvPr/>
        </p:nvSpPr>
        <p:spPr>
          <a:xfrm>
            <a:off x="2353240" y="315637"/>
            <a:ext cx="406893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    TAO/TRITON Temperature Anomalies    </a:t>
            </a:r>
          </a:p>
        </p:txBody>
      </p:sp>
    </p:spTree>
    <p:extLst>
      <p:ext uri="{BB962C8B-B14F-4D97-AF65-F5344CB8AC3E}">
        <p14:creationId xmlns:p14="http://schemas.microsoft.com/office/powerpoint/2010/main" val="4098983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at-last-year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182880"/>
            <a:ext cx="8829675" cy="11430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wnd_sst_iso20_anom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182880"/>
            <a:ext cx="8945267" cy="5943600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FAB382CD-DF24-DC45-B026-A0EF6D227B6B}"/>
              </a:ext>
            </a:extLst>
          </p:cNvPr>
          <p:cNvCxnSpPr>
            <a:cxnSpLocks/>
          </p:cNvCxnSpPr>
          <p:nvPr/>
        </p:nvCxnSpPr>
        <p:spPr>
          <a:xfrm flipH="1">
            <a:off x="1401290" y="4826920"/>
            <a:ext cx="570015" cy="0"/>
          </a:xfrm>
          <a:prstGeom prst="straightConnector1">
            <a:avLst/>
          </a:prstGeom>
          <a:ln w="38100">
            <a:solidFill>
              <a:schemeClr val="bg1"/>
            </a:solidFill>
            <a:headEnd type="none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BCFEEC6-A64E-4C41-9AA4-3F896E08EE4E}"/>
              </a:ext>
            </a:extLst>
          </p:cNvPr>
          <p:cNvCxnSpPr>
            <a:cxnSpLocks/>
          </p:cNvCxnSpPr>
          <p:nvPr/>
        </p:nvCxnSpPr>
        <p:spPr>
          <a:xfrm>
            <a:off x="2289958" y="4826920"/>
            <a:ext cx="417614" cy="0"/>
          </a:xfrm>
          <a:prstGeom prst="straightConnector1">
            <a:avLst/>
          </a:prstGeom>
          <a:ln w="38100">
            <a:solidFill>
              <a:schemeClr val="bg1"/>
            </a:solidFill>
            <a:headEnd type="none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ino34.rescaling.NMM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82880"/>
            <a:ext cx="8008112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73FD65-F329-C243-93CE-F2A1A8A9A0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909"/>
            <a:ext cx="9144000" cy="665018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ED0B9C-17FD-8B4B-9DC3-A3313DDA14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877" y="181100"/>
            <a:ext cx="88011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8202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41F85A-0BDB-AD4A-A444-7BF8A5D242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0197"/>
            <a:ext cx="9144000" cy="6024642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54D23F-6365-8C4F-B0A6-FC30A683A7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054" y="465824"/>
            <a:ext cx="9144000" cy="6101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2389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MME_ensemble_tmpsfc_season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82880"/>
            <a:ext cx="8285825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sta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" y="1828800"/>
            <a:ext cx="8303741" cy="36576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8A0DD9C-0C74-6647-9D4A-0C4CA82AD635}"/>
              </a:ext>
            </a:extLst>
          </p:cNvPr>
          <p:cNvSpPr/>
          <p:nvPr/>
        </p:nvSpPr>
        <p:spPr>
          <a:xfrm>
            <a:off x="4323908" y="3645195"/>
            <a:ext cx="1020725" cy="23391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4B7F2B-E7E5-D04D-855C-D5020DABFEF1}"/>
              </a:ext>
            </a:extLst>
          </p:cNvPr>
          <p:cNvSpPr txBox="1"/>
          <p:nvPr/>
        </p:nvSpPr>
        <p:spPr>
          <a:xfrm>
            <a:off x="1122744" y="335666"/>
            <a:ext cx="566834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Weekly Sea Surface Temperature Anomalies</a:t>
            </a:r>
            <a:br>
              <a:rPr lang="en-US" dirty="0"/>
            </a:br>
            <a:r>
              <a:rPr lang="en-US" i="1" dirty="0"/>
              <a:t>(includes satellite data)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MME_ensemble_tmpsfc_season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82880"/>
            <a:ext cx="8285825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MME_ensemble_tmpsfc_season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82880"/>
            <a:ext cx="8285825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MME_ensemble_tmpsfc_season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82880"/>
            <a:ext cx="8285825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MJ21_World_pcp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182880"/>
            <a:ext cx="8511379" cy="59436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JJ21_World_pcp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182880"/>
            <a:ext cx="8565248" cy="59436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JA21_World_pcp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182880"/>
            <a:ext cx="8565248" cy="59436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S21_World_pcp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182880"/>
            <a:ext cx="8565248" cy="59436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MJ21_World_tmp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182880"/>
            <a:ext cx="8565248" cy="59436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JJ21_World_tmp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182880"/>
            <a:ext cx="8565248" cy="59436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JA21_World_tmp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182880"/>
            <a:ext cx="8565248" cy="59436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sta_c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457200"/>
            <a:ext cx="5166880" cy="5943600"/>
          </a:xfrm>
          <a:prstGeom prst="rect">
            <a:avLst/>
          </a:prstGeom>
        </p:spPr>
      </p:pic>
      <p:sp>
        <p:nvSpPr>
          <p:cNvPr id="3" name="5-Point Star 2">
            <a:extLst>
              <a:ext uri="{FF2B5EF4-FFF2-40B4-BE49-F238E27FC236}">
                <a16:creationId xmlns:a16="http://schemas.microsoft.com/office/drawing/2014/main" id="{D5798534-777E-EB4D-BAE6-7A5FB1420266}"/>
              </a:ext>
            </a:extLst>
          </p:cNvPr>
          <p:cNvSpPr/>
          <p:nvPr/>
        </p:nvSpPr>
        <p:spPr>
          <a:xfrm>
            <a:off x="7153154" y="2245490"/>
            <a:ext cx="729205" cy="706055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3B7840-D867-D04A-B29B-7DA51252D74A}"/>
              </a:ext>
            </a:extLst>
          </p:cNvPr>
          <p:cNvSpPr txBox="1"/>
          <p:nvPr/>
        </p:nvSpPr>
        <p:spPr>
          <a:xfrm>
            <a:off x="7986531" y="2199190"/>
            <a:ext cx="10832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This is </a:t>
            </a:r>
            <a:br>
              <a:rPr lang="en-US" dirty="0"/>
            </a:br>
            <a:r>
              <a:rPr lang="en-US" dirty="0"/>
              <a:t>the SST</a:t>
            </a:r>
          </a:p>
          <a:p>
            <a:r>
              <a:rPr lang="en-US" dirty="0"/>
              <a:t>Index</a:t>
            </a:r>
          </a:p>
          <a:p>
            <a:r>
              <a:rPr lang="en-US" dirty="0"/>
              <a:t>predicted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883F83-32A7-D046-A198-3096F69DF6D2}"/>
              </a:ext>
            </a:extLst>
          </p:cNvPr>
          <p:cNvSpPr txBox="1"/>
          <p:nvPr/>
        </p:nvSpPr>
        <p:spPr>
          <a:xfrm>
            <a:off x="6964680" y="742950"/>
            <a:ext cx="1475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Near Dateline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384450-26C3-8445-BED3-4AD0D445AB0D}"/>
              </a:ext>
            </a:extLst>
          </p:cNvPr>
          <p:cNvSpPr txBox="1"/>
          <p:nvPr/>
        </p:nvSpPr>
        <p:spPr>
          <a:xfrm>
            <a:off x="6964680" y="3810000"/>
            <a:ext cx="1872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Eastern Eq. Pacific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74C80B-638E-0343-A68C-AAE2686D50B8}"/>
              </a:ext>
            </a:extLst>
          </p:cNvPr>
          <p:cNvSpPr txBox="1"/>
          <p:nvPr/>
        </p:nvSpPr>
        <p:spPr>
          <a:xfrm>
            <a:off x="6964680" y="5147310"/>
            <a:ext cx="2280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Off Coast of </a:t>
            </a:r>
            <a:r>
              <a:rPr lang="en-US" i="1" dirty="0" err="1"/>
              <a:t>S.America</a:t>
            </a:r>
            <a:endParaRPr lang="en-US" i="1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S21_World_tmp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182880"/>
            <a:ext cx="8565248" cy="59436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i3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" y="182880"/>
            <a:ext cx="8495071" cy="5943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A6A9A9B-BB78-D844-A228-07C440CE2863}"/>
              </a:ext>
            </a:extLst>
          </p:cNvPr>
          <p:cNvSpPr txBox="1"/>
          <p:nvPr/>
        </p:nvSpPr>
        <p:spPr>
          <a:xfrm>
            <a:off x="5810493" y="277793"/>
            <a:ext cx="2514599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/>
              <a:t>Tahiti</a:t>
            </a:r>
            <a:r>
              <a:rPr lang="en-US" baseline="-25000" dirty="0" err="1"/>
              <a:t>SLP</a:t>
            </a:r>
            <a:r>
              <a:rPr lang="en-US" dirty="0"/>
              <a:t> – </a:t>
            </a:r>
            <a:r>
              <a:rPr lang="en-US" dirty="0" err="1"/>
              <a:t>Darwin,AUS</a:t>
            </a:r>
            <a:r>
              <a:rPr lang="en-US" baseline="-25000" dirty="0" err="1"/>
              <a:t>SLP</a:t>
            </a:r>
            <a:endParaRPr lang="en-US" baseline="-25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_season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0386"/>
            <a:ext cx="8229600" cy="3200400"/>
          </a:xfrm>
          <a:prstGeom prst="rect">
            <a:avLst/>
          </a:prstGeom>
        </p:spPr>
      </p:pic>
      <p:pic>
        <p:nvPicPr>
          <p:cNvPr id="3" name="Picture 2" descr="pr_anom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" y="3620786"/>
            <a:ext cx="8229600" cy="3200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F0A094-3203-214A-A55C-FC9433D6455B}"/>
              </a:ext>
            </a:extLst>
          </p:cNvPr>
          <p:cNvSpPr txBox="1"/>
          <p:nvPr/>
        </p:nvSpPr>
        <p:spPr>
          <a:xfrm>
            <a:off x="182880" y="0"/>
            <a:ext cx="3152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Precipitation Anomalies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lra_c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82880"/>
            <a:ext cx="5914037" cy="7772400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6EC5CB3-2FA1-D24C-875C-57C66EA43F83}"/>
              </a:ext>
            </a:extLst>
          </p:cNvPr>
          <p:cNvCxnSpPr>
            <a:cxnSpLocks/>
          </p:cNvCxnSpPr>
          <p:nvPr/>
        </p:nvCxnSpPr>
        <p:spPr>
          <a:xfrm flipH="1">
            <a:off x="4690753" y="5595064"/>
            <a:ext cx="1255143" cy="385745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C686898-D5DF-0142-9D2E-9C6AEAF9EC92}"/>
              </a:ext>
            </a:extLst>
          </p:cNvPr>
          <p:cNvCxnSpPr>
            <a:cxnSpLocks/>
          </p:cNvCxnSpPr>
          <p:nvPr/>
        </p:nvCxnSpPr>
        <p:spPr>
          <a:xfrm flipV="1">
            <a:off x="1428176" y="5453545"/>
            <a:ext cx="2672768" cy="326185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F7C99AC-1BDB-4E40-A219-8509F178BEB8}"/>
              </a:ext>
            </a:extLst>
          </p:cNvPr>
          <p:cNvSpPr txBox="1"/>
          <p:nvPr/>
        </p:nvSpPr>
        <p:spPr>
          <a:xfrm>
            <a:off x="710298" y="5779730"/>
            <a:ext cx="852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Wetter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D76233-5017-B642-BB1E-FFBE628B1A1A}"/>
              </a:ext>
            </a:extLst>
          </p:cNvPr>
          <p:cNvSpPr txBox="1"/>
          <p:nvPr/>
        </p:nvSpPr>
        <p:spPr>
          <a:xfrm>
            <a:off x="5680953" y="5225732"/>
            <a:ext cx="665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Drier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D96D57-58FB-3F40-8202-357889380F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568" y="910767"/>
            <a:ext cx="9023684" cy="4572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B7A1723-A269-3349-A0FC-00E3F2570FE1}"/>
              </a:ext>
            </a:extLst>
          </p:cNvPr>
          <p:cNvSpPr/>
          <p:nvPr/>
        </p:nvSpPr>
        <p:spPr>
          <a:xfrm>
            <a:off x="4049623" y="3870826"/>
            <a:ext cx="2790564" cy="57054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689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st_wind_5day_drup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914400"/>
            <a:ext cx="9023684" cy="4572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F6E7DD8-C6A6-234F-AEA2-C5496E19B961}"/>
              </a:ext>
            </a:extLst>
          </p:cNvPr>
          <p:cNvSpPr/>
          <p:nvPr/>
        </p:nvSpPr>
        <p:spPr>
          <a:xfrm>
            <a:off x="4049623" y="3870826"/>
            <a:ext cx="2790564" cy="57054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kteq_xz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82880"/>
            <a:ext cx="4946073" cy="6400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DAF5E5-288F-AF41-A49A-0C77A9886CB3}"/>
              </a:ext>
            </a:extLst>
          </p:cNvPr>
          <p:cNvSpPr txBox="1"/>
          <p:nvPr/>
        </p:nvSpPr>
        <p:spPr>
          <a:xfrm>
            <a:off x="6951024" y="273132"/>
            <a:ext cx="1901803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GODAS* Analysis</a:t>
            </a:r>
          </a:p>
          <a:p>
            <a:r>
              <a:rPr lang="en-US" i="1" dirty="0"/>
              <a:t>Used to initialize</a:t>
            </a:r>
            <a:br>
              <a:rPr lang="en-US" i="1" dirty="0"/>
            </a:br>
            <a:r>
              <a:rPr lang="en-US" i="1" dirty="0"/>
              <a:t>CFSv2 and CCSM4</a:t>
            </a:r>
            <a:r>
              <a:rPr lang="en-US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2501B5-4D61-2A43-971E-966771BB31CF}"/>
              </a:ext>
            </a:extLst>
          </p:cNvPr>
          <p:cNvSpPr txBox="1"/>
          <p:nvPr/>
        </p:nvSpPr>
        <p:spPr>
          <a:xfrm>
            <a:off x="403761" y="6495803"/>
            <a:ext cx="4008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 Global Ocean Data Assimilation System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FE03D6-9B83-7F4B-B57A-0A3D415D5F4F}"/>
              </a:ext>
            </a:extLst>
          </p:cNvPr>
          <p:cNvSpPr txBox="1"/>
          <p:nvPr/>
        </p:nvSpPr>
        <p:spPr>
          <a:xfrm>
            <a:off x="880110" y="1771650"/>
            <a:ext cx="761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TOTAL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9678AA-6D47-F844-8AE9-3FAB8E449640}"/>
              </a:ext>
            </a:extLst>
          </p:cNvPr>
          <p:cNvSpPr txBox="1"/>
          <p:nvPr/>
        </p:nvSpPr>
        <p:spPr>
          <a:xfrm>
            <a:off x="880110" y="4107180"/>
            <a:ext cx="1140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ANOMALY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1363</TotalTime>
  <Words>69</Words>
  <Application>Microsoft Macintosh PowerPoint</Application>
  <PresentationFormat>On-screen Show (4:3)</PresentationFormat>
  <Paragraphs>26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Calibri</vt:lpstr>
      <vt:lpstr>Gill Sans MT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keywords/>
  <dc:description>generated using python-pptx</dc:description>
  <cp:lastModifiedBy>Microsoft Office User</cp:lastModifiedBy>
  <cp:revision>6</cp:revision>
  <dcterms:created xsi:type="dcterms:W3CDTF">2013-01-27T09:14:16Z</dcterms:created>
  <dcterms:modified xsi:type="dcterms:W3CDTF">2021-03-18T14:46:48Z</dcterms:modified>
  <cp:category/>
</cp:coreProperties>
</file>