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3" r:id="rId2"/>
    <p:sldId id="285" r:id="rId3"/>
    <p:sldId id="257" r:id="rId4"/>
    <p:sldId id="289" r:id="rId5"/>
    <p:sldId id="328" r:id="rId6"/>
    <p:sldId id="330" r:id="rId7"/>
    <p:sldId id="317" r:id="rId8"/>
    <p:sldId id="297" r:id="rId9"/>
    <p:sldId id="329" r:id="rId10"/>
    <p:sldId id="324" r:id="rId11"/>
    <p:sldId id="302" r:id="rId12"/>
    <p:sldId id="267" r:id="rId13"/>
    <p:sldId id="331" r:id="rId14"/>
    <p:sldId id="269" r:id="rId15"/>
    <p:sldId id="327" r:id="rId16"/>
    <p:sldId id="271" r:id="rId17"/>
    <p:sldId id="272" r:id="rId18"/>
    <p:sldId id="273" r:id="rId19"/>
    <p:sldId id="274" r:id="rId20"/>
    <p:sldId id="275" r:id="rId21"/>
    <p:sldId id="276" r:id="rId22"/>
    <p:sldId id="277" r:id="rId23"/>
    <p:sldId id="278" r:id="rId24"/>
    <p:sldId id="279" r:id="rId25"/>
    <p:sldId id="280" r:id="rId26"/>
    <p:sldId id="281" r:id="rId27"/>
    <p:sldId id="31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snapToObjects="1">
      <p:cViewPr varScale="1">
        <p:scale>
          <a:sx n="111" d="100"/>
          <a:sy n="111" d="100"/>
        </p:scale>
        <p:origin x="1680"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CE920-7FFE-134D-A8D6-DC7316E6CF23}" type="datetimeFigureOut">
              <a:rPr lang="en-US" smtClean="0"/>
              <a:t>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E272E-947B-C84D-BED1-45ED465B0233}" type="slidenum">
              <a:rPr lang="en-US" smtClean="0"/>
              <a:t>‹#›</a:t>
            </a:fld>
            <a:endParaRPr lang="en-US"/>
          </a:p>
        </p:txBody>
      </p:sp>
    </p:spTree>
    <p:extLst>
      <p:ext uri="{BB962C8B-B14F-4D97-AF65-F5344CB8AC3E}">
        <p14:creationId xmlns:p14="http://schemas.microsoft.com/office/powerpoint/2010/main" val="3289174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E272E-947B-C84D-BED1-45ED465B0233}" type="slidenum">
              <a:rPr lang="en-US" smtClean="0"/>
              <a:t>10</a:t>
            </a:fld>
            <a:endParaRPr lang="en-US"/>
          </a:p>
        </p:txBody>
      </p:sp>
    </p:spTree>
    <p:extLst>
      <p:ext uri="{BB962C8B-B14F-4D97-AF65-F5344CB8AC3E}">
        <p14:creationId xmlns:p14="http://schemas.microsoft.com/office/powerpoint/2010/main" val="183575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subsurface temperature anomalies prevail across the Pacific Ocean (160E to 110 W), and we see -</a:t>
            </a:r>
            <a:r>
              <a:rPr lang="en-US" dirty="0" err="1"/>
              <a:t>ve</a:t>
            </a:r>
            <a:r>
              <a:rPr lang="en-US" dirty="0"/>
              <a:t> temperature anomalies near the surface as well. Positive anomalies are now restricted to the western Pacific and mostly at the depth, slight positive anomalies are also evident in far eastern Pacific. </a:t>
            </a:r>
          </a:p>
          <a:p>
            <a:r>
              <a:rPr lang="en-US" dirty="0"/>
              <a:t>Central and Eastern Pacific upper-ocean heat content (0-300 meters) is negative, after a slight positive during the month of February.</a:t>
            </a:r>
          </a:p>
        </p:txBody>
      </p:sp>
      <p:sp>
        <p:nvSpPr>
          <p:cNvPr id="4" name="Slide Number Placeholder 3"/>
          <p:cNvSpPr>
            <a:spLocks noGrp="1"/>
          </p:cNvSpPr>
          <p:nvPr>
            <p:ph type="sldNum" sz="quarter" idx="5"/>
          </p:nvPr>
        </p:nvSpPr>
        <p:spPr/>
        <p:txBody>
          <a:bodyPr/>
          <a:lstStyle/>
          <a:p>
            <a:fld id="{FBDE272E-947B-C84D-BED1-45ED465B0233}" type="slidenum">
              <a:rPr lang="en-US" smtClean="0"/>
              <a:t>11</a:t>
            </a:fld>
            <a:endParaRPr lang="en-US"/>
          </a:p>
        </p:txBody>
      </p:sp>
    </p:spTree>
    <p:extLst>
      <p:ext uri="{BB962C8B-B14F-4D97-AF65-F5344CB8AC3E}">
        <p14:creationId xmlns:p14="http://schemas.microsoft.com/office/powerpoint/2010/main" val="261145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en/yellow-triangle-border-exclamation-41037/"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7D42727-7D54-F041-A0CD-752663A2960C}"/>
              </a:ext>
            </a:extLst>
          </p:cNvPr>
          <p:cNvGrpSpPr/>
          <p:nvPr/>
        </p:nvGrpSpPr>
        <p:grpSpPr>
          <a:xfrm>
            <a:off x="0" y="0"/>
            <a:ext cx="9144000" cy="6858000"/>
            <a:chOff x="182880" y="182880"/>
            <a:chExt cx="8534400" cy="6400800"/>
          </a:xfrm>
        </p:grpSpPr>
        <p:pic>
          <p:nvPicPr>
            <p:cNvPr id="2" name="Picture 1" descr="IRITemplate_may2018.png"/>
            <p:cNvPicPr>
              <a:picLocks noChangeAspect="1"/>
            </p:cNvPicPr>
            <p:nvPr/>
          </p:nvPicPr>
          <p:blipFill>
            <a:blip r:embed="rId2"/>
            <a:stretch>
              <a:fillRect/>
            </a:stretch>
          </p:blipFill>
          <p:spPr>
            <a:xfrm>
              <a:off x="182880" y="182880"/>
              <a:ext cx="8534400" cy="6400800"/>
            </a:xfrm>
            <a:prstGeom prst="rect">
              <a:avLst/>
            </a:prstGeom>
          </p:spPr>
        </p:pic>
        <p:pic>
          <p:nvPicPr>
            <p:cNvPr id="4" name="Picture 3">
              <a:extLst>
                <a:ext uri="{FF2B5EF4-FFF2-40B4-BE49-F238E27FC236}">
                  <a16:creationId xmlns:a16="http://schemas.microsoft.com/office/drawing/2014/main" id="{D18C44B9-764F-014A-BFF7-FBDD1FAD95BE}"/>
                </a:ext>
              </a:extLst>
            </p:cNvPr>
            <p:cNvPicPr>
              <a:picLocks/>
            </p:cNvPicPr>
            <p:nvPr/>
          </p:nvPicPr>
          <p:blipFill>
            <a:blip r:embed="rId3"/>
            <a:stretch>
              <a:fillRect/>
            </a:stretch>
          </p:blipFill>
          <p:spPr>
            <a:xfrm>
              <a:off x="206801" y="5659831"/>
              <a:ext cx="3200400" cy="914400"/>
            </a:xfrm>
            <a:prstGeom prst="rect">
              <a:avLst/>
            </a:prstGeom>
          </p:spPr>
        </p:pic>
      </p:grpSp>
      <p:sp>
        <p:nvSpPr>
          <p:cNvPr id="6" name="Rectangle 5">
            <a:extLst>
              <a:ext uri="{FF2B5EF4-FFF2-40B4-BE49-F238E27FC236}">
                <a16:creationId xmlns:a16="http://schemas.microsoft.com/office/drawing/2014/main" id="{7DAEE038-9212-DB47-AD02-A8FC216A1F07}"/>
              </a:ext>
            </a:extLst>
          </p:cNvPr>
          <p:cNvSpPr/>
          <p:nvPr/>
        </p:nvSpPr>
        <p:spPr>
          <a:xfrm>
            <a:off x="259045" y="216665"/>
            <a:ext cx="8534400" cy="2185214"/>
          </a:xfrm>
          <a:prstGeom prst="rect">
            <a:avLst/>
          </a:prstGeom>
        </p:spPr>
        <p:txBody>
          <a:bodyPr wrap="square">
            <a:spAutoFit/>
          </a:bodyPr>
          <a:lstStyle/>
          <a:p>
            <a:pPr algn="ctr">
              <a:defRPr/>
            </a:pPr>
            <a:r>
              <a:rPr lang="en-US" sz="3600" b="1" spc="130" dirty="0">
                <a:solidFill>
                  <a:schemeClr val="accent2">
                    <a:lumMod val="60000"/>
                    <a:lumOff val="40000"/>
                  </a:schemeClr>
                </a:solidFill>
                <a:latin typeface="Times New Roman" panose="02020603050405020304" pitchFamily="18" charset="0"/>
                <a:ea typeface="ＭＳ Ｐゴシック" charset="0"/>
                <a:cs typeface="Times New Roman" panose="02020603050405020304" pitchFamily="18" charset="0"/>
                <a:sym typeface="Helvetica" charset="0"/>
              </a:rPr>
              <a:t>ENSO and Climate Outlook  </a:t>
            </a:r>
          </a:p>
          <a:p>
            <a:pPr algn="ctr">
              <a:defRPr/>
            </a:pPr>
            <a:r>
              <a:rPr lang="en-US" sz="3600" b="1" spc="130" dirty="0">
                <a:solidFill>
                  <a:schemeClr val="accent2">
                    <a:lumMod val="60000"/>
                    <a:lumOff val="40000"/>
                  </a:schemeClr>
                </a:solidFill>
                <a:latin typeface="Times New Roman" panose="02020603050405020304" pitchFamily="18" charset="0"/>
                <a:ea typeface="ＭＳ Ｐゴシック" charset="0"/>
                <a:cs typeface="Times New Roman" panose="02020603050405020304" pitchFamily="18" charset="0"/>
                <a:sym typeface="Helvetica" charset="0"/>
              </a:rPr>
              <a:t>in June 2022</a:t>
            </a:r>
            <a:endParaRPr lang="en-US" sz="3200" spc="130" dirty="0">
              <a:solidFill>
                <a:schemeClr val="accent2">
                  <a:lumMod val="60000"/>
                  <a:lumOff val="40000"/>
                </a:schemeClr>
              </a:solidFill>
              <a:latin typeface="Times New Roman" panose="02020603050405020304" pitchFamily="18" charset="0"/>
              <a:ea typeface="ＭＳ Ｐゴシック" charset="0"/>
              <a:cs typeface="Times New Roman" panose="02020603050405020304" pitchFamily="18" charset="0"/>
              <a:sym typeface="Helvetica" charset="0"/>
            </a:endParaRPr>
          </a:p>
          <a:p>
            <a:pPr algn="ctr">
              <a:defRPr/>
            </a:pPr>
            <a:endParaRPr lang="en-US" sz="3200" spc="130" dirty="0">
              <a:solidFill>
                <a:schemeClr val="bg1"/>
              </a:solidFill>
              <a:latin typeface="Times New Roman" panose="02020603050405020304" pitchFamily="18" charset="0"/>
              <a:ea typeface="ＭＳ Ｐゴシック" charset="0"/>
              <a:cs typeface="Times New Roman" panose="02020603050405020304" pitchFamily="18" charset="0"/>
              <a:sym typeface="Helvetica" charset="0"/>
            </a:endParaRPr>
          </a:p>
          <a:p>
            <a:pPr algn="ctr">
              <a:defRPr/>
            </a:pPr>
            <a:r>
              <a:rPr lang="en-US" sz="3200" b="1" spc="130" dirty="0">
                <a:solidFill>
                  <a:srgbClr val="0432FF"/>
                </a:solidFill>
                <a:highlight>
                  <a:srgbClr val="FFFF00"/>
                </a:highlight>
                <a:latin typeface="Times New Roman" panose="02020603050405020304" pitchFamily="18" charset="0"/>
                <a:ea typeface="ＭＳ Ｐゴシック" charset="0"/>
                <a:cs typeface="Times New Roman" panose="02020603050405020304" pitchFamily="18" charset="0"/>
                <a:sym typeface="Helvetica" charset="0"/>
              </a:rPr>
              <a:t>La Nina Continues,…</a:t>
            </a:r>
          </a:p>
        </p:txBody>
      </p:sp>
      <p:sp>
        <p:nvSpPr>
          <p:cNvPr id="3" name="TextBox 2">
            <a:extLst>
              <a:ext uri="{FF2B5EF4-FFF2-40B4-BE49-F238E27FC236}">
                <a16:creationId xmlns:a16="http://schemas.microsoft.com/office/drawing/2014/main" id="{3B9286A1-2A7B-4574-4537-32573A0730D4}"/>
              </a:ext>
            </a:extLst>
          </p:cNvPr>
          <p:cNvSpPr txBox="1"/>
          <p:nvPr/>
        </p:nvSpPr>
        <p:spPr>
          <a:xfrm>
            <a:off x="114334" y="4741716"/>
            <a:ext cx="5210722" cy="954107"/>
          </a:xfrm>
          <a:prstGeom prst="rect">
            <a:avLst/>
          </a:prstGeom>
          <a:noFill/>
        </p:spPr>
        <p:txBody>
          <a:bodyPr wrap="none" rtlCol="0">
            <a:spAutoFit/>
          </a:bodyPr>
          <a:lstStyle/>
          <a:p>
            <a:r>
              <a:rPr lang="en-US" sz="1400" b="1" dirty="0">
                <a:solidFill>
                  <a:schemeClr val="bg2">
                    <a:lumMod val="90000"/>
                  </a:schemeClr>
                </a:solidFill>
              </a:rPr>
              <a:t>Jeffery </a:t>
            </a:r>
            <a:r>
              <a:rPr lang="en-US" sz="1400" b="1" dirty="0" err="1">
                <a:solidFill>
                  <a:schemeClr val="bg2">
                    <a:lumMod val="90000"/>
                  </a:schemeClr>
                </a:solidFill>
              </a:rPr>
              <a:t>Turmelle</a:t>
            </a:r>
            <a:r>
              <a:rPr lang="en-US" sz="1400" b="1" dirty="0">
                <a:solidFill>
                  <a:schemeClr val="bg2">
                    <a:lumMod val="90000"/>
                  </a:schemeClr>
                </a:solidFill>
              </a:rPr>
              <a:t> and Jing Yuan</a:t>
            </a:r>
            <a:r>
              <a:rPr lang="en-US" sz="1400" dirty="0">
                <a:solidFill>
                  <a:schemeClr val="bg2">
                    <a:lumMod val="90000"/>
                  </a:schemeClr>
                </a:solidFill>
              </a:rPr>
              <a:t>: forecast processing and web updates</a:t>
            </a:r>
          </a:p>
          <a:p>
            <a:r>
              <a:rPr lang="en-US" sz="1400" b="1" dirty="0" err="1">
                <a:solidFill>
                  <a:schemeClr val="bg2">
                    <a:lumMod val="90000"/>
                  </a:schemeClr>
                </a:solidFill>
              </a:rPr>
              <a:t>Cuihua</a:t>
            </a:r>
            <a:r>
              <a:rPr lang="en-US" sz="1400" b="1" dirty="0">
                <a:solidFill>
                  <a:schemeClr val="bg2">
                    <a:lumMod val="90000"/>
                  </a:schemeClr>
                </a:solidFill>
              </a:rPr>
              <a:t> Li</a:t>
            </a:r>
            <a:r>
              <a:rPr lang="en-US" sz="1400" dirty="0">
                <a:solidFill>
                  <a:schemeClr val="bg2">
                    <a:lumMod val="90000"/>
                  </a:schemeClr>
                </a:solidFill>
              </a:rPr>
              <a:t>: Draft PowerPoint development</a:t>
            </a:r>
          </a:p>
          <a:p>
            <a:r>
              <a:rPr lang="en-US" sz="1400" b="1" dirty="0">
                <a:solidFill>
                  <a:schemeClr val="bg2">
                    <a:lumMod val="90000"/>
                  </a:schemeClr>
                </a:solidFill>
              </a:rPr>
              <a:t>IRI’s Climate Group, led by Dr. Andrew Robertson</a:t>
            </a:r>
            <a:r>
              <a:rPr lang="en-US" sz="1400" dirty="0">
                <a:solidFill>
                  <a:schemeClr val="bg2">
                    <a:lumMod val="90000"/>
                  </a:schemeClr>
                </a:solidFill>
              </a:rPr>
              <a:t>: </a:t>
            </a:r>
            <a:br>
              <a:rPr lang="en-US" sz="1400" dirty="0">
                <a:solidFill>
                  <a:schemeClr val="bg2">
                    <a:lumMod val="90000"/>
                  </a:schemeClr>
                </a:solidFill>
              </a:rPr>
            </a:br>
            <a:r>
              <a:rPr lang="en-US" sz="1400" dirty="0">
                <a:solidFill>
                  <a:schemeClr val="bg2">
                    <a:lumMod val="90000"/>
                  </a:schemeClr>
                </a:solidFill>
              </a:rPr>
              <a:t>Forecast system development, ongoing innovation, and verification</a:t>
            </a:r>
          </a:p>
        </p:txBody>
      </p:sp>
      <p:sp>
        <p:nvSpPr>
          <p:cNvPr id="8" name="Subtitle 2">
            <a:extLst>
              <a:ext uri="{FF2B5EF4-FFF2-40B4-BE49-F238E27FC236}">
                <a16:creationId xmlns:a16="http://schemas.microsoft.com/office/drawing/2014/main" id="{C1B1D6D6-0475-817A-4C52-7CDA5C84AA8B}"/>
              </a:ext>
            </a:extLst>
          </p:cNvPr>
          <p:cNvSpPr txBox="1">
            <a:spLocks/>
          </p:cNvSpPr>
          <p:nvPr/>
        </p:nvSpPr>
        <p:spPr>
          <a:xfrm>
            <a:off x="114333" y="2569579"/>
            <a:ext cx="4040977" cy="1640168"/>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9758">
              <a:spcBef>
                <a:spcPts val="300"/>
              </a:spcBef>
              <a:buNone/>
              <a:defRPr sz="3570" b="1">
                <a:solidFill>
                  <a:srgbClr val="000000"/>
                </a:solidFill>
                <a:latin typeface="To"/>
                <a:ea typeface="To"/>
                <a:cs typeface="To"/>
                <a:sym typeface="To"/>
              </a:defRPr>
            </a:pPr>
            <a:r>
              <a:rPr lang="en-US" sz="4000" b="1" dirty="0">
                <a:solidFill>
                  <a:schemeClr val="bg1"/>
                </a:solidFill>
                <a:latin typeface="To"/>
                <a:ea typeface="To"/>
                <a:cs typeface="To"/>
                <a:sym typeface="To"/>
              </a:rPr>
              <a:t>M. </a:t>
            </a:r>
            <a:r>
              <a:rPr lang="en-US" sz="4000" b="1" dirty="0" err="1">
                <a:solidFill>
                  <a:schemeClr val="bg1"/>
                </a:solidFill>
                <a:latin typeface="To"/>
                <a:ea typeface="To"/>
                <a:cs typeface="To"/>
                <a:sym typeface="To"/>
              </a:rPr>
              <a:t>Azhar</a:t>
            </a:r>
            <a:r>
              <a:rPr lang="en-US" sz="4000" b="1" dirty="0">
                <a:solidFill>
                  <a:schemeClr val="bg1"/>
                </a:solidFill>
                <a:latin typeface="To"/>
                <a:ea typeface="To"/>
                <a:cs typeface="To"/>
                <a:sym typeface="To"/>
              </a:rPr>
              <a:t> Ehsan</a:t>
            </a:r>
          </a:p>
          <a:p>
            <a:pPr marL="0" indent="0" defTabSz="349758">
              <a:spcBef>
                <a:spcPts val="300"/>
              </a:spcBef>
              <a:buNone/>
              <a:defRPr sz="3570" b="1">
                <a:solidFill>
                  <a:srgbClr val="000000"/>
                </a:solidFill>
                <a:latin typeface="To"/>
                <a:ea typeface="To"/>
                <a:cs typeface="To"/>
                <a:sym typeface="To"/>
              </a:defRPr>
            </a:pPr>
            <a:r>
              <a:rPr lang="en-US" sz="3570" b="1" dirty="0">
                <a:solidFill>
                  <a:schemeClr val="bg1"/>
                </a:solidFill>
                <a:latin typeface="To"/>
                <a:ea typeface="To"/>
                <a:cs typeface="To"/>
                <a:sym typeface="To"/>
              </a:rPr>
              <a:t> </a:t>
            </a:r>
            <a:r>
              <a:rPr lang="en-US" sz="1700" b="1" dirty="0">
                <a:solidFill>
                  <a:schemeClr val="bg1"/>
                </a:solidFill>
                <a:latin typeface="To"/>
                <a:ea typeface="To"/>
                <a:cs typeface="To"/>
                <a:sym typeface="To"/>
              </a:rPr>
              <a:t>(</a:t>
            </a:r>
            <a:r>
              <a:rPr lang="en-US" sz="1700" b="1" dirty="0" err="1">
                <a:solidFill>
                  <a:schemeClr val="bg1"/>
                </a:solidFill>
                <a:latin typeface="To"/>
                <a:ea typeface="To"/>
                <a:cs typeface="To"/>
                <a:sym typeface="To"/>
              </a:rPr>
              <a:t>azhar@iri.columbia.edu</a:t>
            </a:r>
            <a:r>
              <a:rPr lang="en-US" sz="1700" b="1" dirty="0">
                <a:solidFill>
                  <a:schemeClr val="bg1"/>
                </a:solidFill>
                <a:latin typeface="To"/>
                <a:ea typeface="To"/>
                <a:cs typeface="To"/>
                <a:sym typeface="To"/>
              </a:rPr>
              <a:t>)</a:t>
            </a:r>
          </a:p>
          <a:p>
            <a:pPr marL="0" indent="0" defTabSz="349758">
              <a:spcBef>
                <a:spcPts val="225"/>
              </a:spcBef>
              <a:buNone/>
              <a:defRPr sz="2550">
                <a:solidFill>
                  <a:srgbClr val="000000"/>
                </a:solidFill>
                <a:latin typeface="To"/>
                <a:ea typeface="To"/>
                <a:cs typeface="To"/>
                <a:sym typeface="To"/>
              </a:defRPr>
            </a:pPr>
            <a:r>
              <a:rPr lang="en-US" sz="2550" dirty="0">
                <a:solidFill>
                  <a:schemeClr val="bg1"/>
                </a:solidFill>
                <a:latin typeface="To"/>
                <a:ea typeface="To"/>
                <a:cs typeface="To"/>
                <a:sym typeface="To"/>
              </a:rPr>
              <a:t>Associate Research Scientist</a:t>
            </a:r>
          </a:p>
          <a:p>
            <a:pPr marL="0" indent="0" defTabSz="349758">
              <a:spcBef>
                <a:spcPts val="225"/>
              </a:spcBef>
              <a:buNone/>
              <a:defRPr sz="2550">
                <a:solidFill>
                  <a:srgbClr val="000000"/>
                </a:solidFill>
                <a:latin typeface="To"/>
                <a:ea typeface="To"/>
                <a:cs typeface="To"/>
                <a:sym typeface="To"/>
              </a:defRPr>
            </a:pPr>
            <a:r>
              <a:rPr lang="en-US" sz="2550" dirty="0">
                <a:solidFill>
                  <a:schemeClr val="bg1"/>
                </a:solidFill>
                <a:latin typeface="To"/>
                <a:ea typeface="To"/>
                <a:cs typeface="To"/>
                <a:sym typeface="To"/>
              </a:rPr>
              <a:t>IRI ENSO and Climate Forecast Lead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D96FDF7-6486-34B3-866F-C34D9EF3E340}"/>
              </a:ext>
            </a:extLst>
          </p:cNvPr>
          <p:cNvSpPr txBox="1"/>
          <p:nvPr/>
        </p:nvSpPr>
        <p:spPr>
          <a:xfrm>
            <a:off x="1264356" y="0"/>
            <a:ext cx="2133600" cy="369332"/>
          </a:xfrm>
          <a:prstGeom prst="rect">
            <a:avLst/>
          </a:prstGeom>
          <a:noFill/>
        </p:spPr>
        <p:txBody>
          <a:bodyPr wrap="square" rtlCol="0">
            <a:spAutoFit/>
          </a:bodyPr>
          <a:lstStyle/>
          <a:p>
            <a:pPr algn="ctr"/>
            <a:r>
              <a:rPr lang="en-US" b="1" dirty="0"/>
              <a:t>TOGA/TAO</a:t>
            </a:r>
          </a:p>
        </p:txBody>
      </p:sp>
      <p:sp>
        <p:nvSpPr>
          <p:cNvPr id="13" name="TextBox 12">
            <a:extLst>
              <a:ext uri="{FF2B5EF4-FFF2-40B4-BE49-F238E27FC236}">
                <a16:creationId xmlns:a16="http://schemas.microsoft.com/office/drawing/2014/main" id="{9CD81914-20C0-ED89-24F4-36F9F8612650}"/>
              </a:ext>
            </a:extLst>
          </p:cNvPr>
          <p:cNvSpPr txBox="1"/>
          <p:nvPr/>
        </p:nvSpPr>
        <p:spPr>
          <a:xfrm>
            <a:off x="5774270" y="39511"/>
            <a:ext cx="2133600" cy="369332"/>
          </a:xfrm>
          <a:prstGeom prst="rect">
            <a:avLst/>
          </a:prstGeom>
          <a:noFill/>
        </p:spPr>
        <p:txBody>
          <a:bodyPr wrap="square" rtlCol="0">
            <a:spAutoFit/>
          </a:bodyPr>
          <a:lstStyle/>
          <a:p>
            <a:pPr algn="ctr"/>
            <a:r>
              <a:rPr lang="en-US" b="1" dirty="0"/>
              <a:t>GODAS</a:t>
            </a:r>
          </a:p>
        </p:txBody>
      </p:sp>
      <p:pic>
        <p:nvPicPr>
          <p:cNvPr id="6" name="Picture 5" descr="wkteq_xz.gif">
            <a:extLst>
              <a:ext uri="{FF2B5EF4-FFF2-40B4-BE49-F238E27FC236}">
                <a16:creationId xmlns:a16="http://schemas.microsoft.com/office/drawing/2014/main" id="{F1C1BCCB-CEF1-80CA-BEDD-76B1AF892137}"/>
              </a:ext>
            </a:extLst>
          </p:cNvPr>
          <p:cNvPicPr>
            <a:picLocks/>
          </p:cNvPicPr>
          <p:nvPr/>
        </p:nvPicPr>
        <p:blipFill>
          <a:blip r:embed="rId3"/>
          <a:stretch>
            <a:fillRect/>
          </a:stretch>
        </p:blipFill>
        <p:spPr>
          <a:xfrm>
            <a:off x="4464144" y="369332"/>
            <a:ext cx="4663440" cy="6400800"/>
          </a:xfrm>
          <a:prstGeom prst="rect">
            <a:avLst/>
          </a:prstGeom>
        </p:spPr>
      </p:pic>
      <p:pic>
        <p:nvPicPr>
          <p:cNvPr id="8" name="Picture 7" descr="TAO_5Day_EQ_xz_Anom_Comp.gif">
            <a:extLst>
              <a:ext uri="{FF2B5EF4-FFF2-40B4-BE49-F238E27FC236}">
                <a16:creationId xmlns:a16="http://schemas.microsoft.com/office/drawing/2014/main" id="{F2EAB09D-C741-C136-067D-26C3160C62FB}"/>
              </a:ext>
            </a:extLst>
          </p:cNvPr>
          <p:cNvPicPr>
            <a:picLocks/>
          </p:cNvPicPr>
          <p:nvPr/>
        </p:nvPicPr>
        <p:blipFill>
          <a:blip r:embed="rId4"/>
          <a:stretch>
            <a:fillRect/>
          </a:stretch>
        </p:blipFill>
        <p:spPr>
          <a:xfrm>
            <a:off x="23148" y="738472"/>
            <a:ext cx="4572000" cy="5943600"/>
          </a:xfrm>
          <a:prstGeom prst="rect">
            <a:avLst/>
          </a:prstGeom>
        </p:spPr>
      </p:pic>
    </p:spTree>
    <p:extLst>
      <p:ext uri="{BB962C8B-B14F-4D97-AF65-F5344CB8AC3E}">
        <p14:creationId xmlns:p14="http://schemas.microsoft.com/office/powerpoint/2010/main" val="149865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t-last-year.gif">
            <a:extLst>
              <a:ext uri="{FF2B5EF4-FFF2-40B4-BE49-F238E27FC236}">
                <a16:creationId xmlns:a16="http://schemas.microsoft.com/office/drawing/2014/main" id="{D36B5B42-FF29-2972-3213-6955DE09DFF2}"/>
              </a:ext>
            </a:extLst>
          </p:cNvPr>
          <p:cNvPicPr>
            <a:picLocks/>
          </p:cNvPicPr>
          <p:nvPr/>
        </p:nvPicPr>
        <p:blipFill rotWithShape="1">
          <a:blip r:embed="rId3"/>
          <a:srcRect l="6057" t="5084" r="8736" b="59776"/>
          <a:stretch/>
        </p:blipFill>
        <p:spPr>
          <a:xfrm>
            <a:off x="717627" y="798651"/>
            <a:ext cx="7772400" cy="4572000"/>
          </a:xfrm>
          <a:prstGeom prst="rect">
            <a:avLst/>
          </a:prstGeom>
        </p:spPr>
      </p:pic>
    </p:spTree>
    <p:extLst>
      <p:ext uri="{BB962C8B-B14F-4D97-AF65-F5344CB8AC3E}">
        <p14:creationId xmlns:p14="http://schemas.microsoft.com/office/powerpoint/2010/main" val="23760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no34.rescaling.NMME.png">
            <a:extLst>
              <a:ext uri="{FF2B5EF4-FFF2-40B4-BE49-F238E27FC236}">
                <a16:creationId xmlns:a16="http://schemas.microsoft.com/office/drawing/2014/main" id="{57065F72-BC7C-B7B2-2B52-94A1ECB6F24D}"/>
              </a:ext>
            </a:extLst>
          </p:cNvPr>
          <p:cNvPicPr>
            <a:picLocks/>
          </p:cNvPicPr>
          <p:nvPr/>
        </p:nvPicPr>
        <p:blipFill rotWithShape="1">
          <a:blip r:embed="rId2"/>
          <a:srcRect l="7477" t="3119" r="3990" b="6085"/>
          <a:stretch/>
        </p:blipFill>
        <p:spPr>
          <a:xfrm>
            <a:off x="5011838" y="3622881"/>
            <a:ext cx="4114800" cy="3200400"/>
          </a:xfrm>
          <a:prstGeom prst="rect">
            <a:avLst/>
          </a:prstGeom>
        </p:spPr>
      </p:pic>
      <p:pic>
        <p:nvPicPr>
          <p:cNvPr id="3" name="Picture 2" descr="nino34.rescaling.NMME.png">
            <a:extLst>
              <a:ext uri="{FF2B5EF4-FFF2-40B4-BE49-F238E27FC236}">
                <a16:creationId xmlns:a16="http://schemas.microsoft.com/office/drawing/2014/main" id="{CFCC40C5-5545-AD09-31A1-C763C1427593}"/>
              </a:ext>
            </a:extLst>
          </p:cNvPr>
          <p:cNvPicPr>
            <a:picLocks/>
          </p:cNvPicPr>
          <p:nvPr/>
        </p:nvPicPr>
        <p:blipFill rotWithShape="1">
          <a:blip r:embed="rId3"/>
          <a:srcRect l="6823" t="3465" r="4478" b="6716"/>
          <a:stretch/>
        </p:blipFill>
        <p:spPr>
          <a:xfrm>
            <a:off x="46297" y="23144"/>
            <a:ext cx="5029200" cy="4114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30BB826-66D7-DF6F-143C-FD0DFD3B7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421" y="3187841"/>
            <a:ext cx="5046579" cy="3670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D9B1FEB-CA90-C2B3-4EEE-57375FF3DC7E}"/>
              </a:ext>
            </a:extLst>
          </p:cNvPr>
          <p:cNvPicPr>
            <a:picLocks noChangeAspect="1"/>
          </p:cNvPicPr>
          <p:nvPr/>
        </p:nvPicPr>
        <p:blipFill>
          <a:blip r:embed="rId3"/>
          <a:stretch>
            <a:fillRect/>
          </a:stretch>
        </p:blipFill>
        <p:spPr>
          <a:xfrm>
            <a:off x="11574" y="26042"/>
            <a:ext cx="6678591" cy="4706011"/>
          </a:xfrm>
          <a:prstGeom prst="rect">
            <a:avLst/>
          </a:prstGeom>
        </p:spPr>
      </p:pic>
      <p:pic>
        <p:nvPicPr>
          <p:cNvPr id="5" name="Picture 4">
            <a:extLst>
              <a:ext uri="{FF2B5EF4-FFF2-40B4-BE49-F238E27FC236}">
                <a16:creationId xmlns:a16="http://schemas.microsoft.com/office/drawing/2014/main" id="{CF099015-2762-7CC8-D9D2-24A4776EAEF7}"/>
              </a:ext>
            </a:extLst>
          </p:cNvPr>
          <p:cNvPicPr>
            <a:picLocks noChangeAspect="1"/>
          </p:cNvPicPr>
          <p:nvPr/>
        </p:nvPicPr>
        <p:blipFill>
          <a:blip r:embed="rId4"/>
          <a:stretch>
            <a:fillRect/>
          </a:stretch>
        </p:blipFill>
        <p:spPr>
          <a:xfrm>
            <a:off x="4513603" y="3330026"/>
            <a:ext cx="4630397" cy="3385787"/>
          </a:xfrm>
          <a:prstGeom prst="rect">
            <a:avLst/>
          </a:prstGeom>
        </p:spPr>
      </p:pic>
    </p:spTree>
    <p:extLst>
      <p:ext uri="{BB962C8B-B14F-4D97-AF65-F5344CB8AC3E}">
        <p14:creationId xmlns:p14="http://schemas.microsoft.com/office/powerpoint/2010/main" val="290403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25144-CA3A-04DA-7EB7-088E32ADD844}"/>
              </a:ext>
            </a:extLst>
          </p:cNvPr>
          <p:cNvPicPr>
            <a:picLocks/>
          </p:cNvPicPr>
          <p:nvPr/>
        </p:nvPicPr>
        <p:blipFill>
          <a:blip r:embed="rId2"/>
          <a:stretch>
            <a:fillRect/>
          </a:stretch>
        </p:blipFill>
        <p:spPr>
          <a:xfrm>
            <a:off x="5486394" y="3428999"/>
            <a:ext cx="3657600" cy="2743200"/>
          </a:xfrm>
          <a:prstGeom prst="rect">
            <a:avLst/>
          </a:prstGeom>
        </p:spPr>
      </p:pic>
      <p:pic>
        <p:nvPicPr>
          <p:cNvPr id="5" name="Picture 4">
            <a:extLst>
              <a:ext uri="{FF2B5EF4-FFF2-40B4-BE49-F238E27FC236}">
                <a16:creationId xmlns:a16="http://schemas.microsoft.com/office/drawing/2014/main" id="{141FE87A-1F98-BB8B-FFCD-699B0E346172}"/>
              </a:ext>
            </a:extLst>
          </p:cNvPr>
          <p:cNvPicPr>
            <a:picLocks/>
          </p:cNvPicPr>
          <p:nvPr/>
        </p:nvPicPr>
        <p:blipFill>
          <a:blip r:embed="rId3"/>
          <a:stretch>
            <a:fillRect/>
          </a:stretch>
        </p:blipFill>
        <p:spPr>
          <a:xfrm>
            <a:off x="5497974" y="439844"/>
            <a:ext cx="3657600" cy="2286000"/>
          </a:xfrm>
          <a:prstGeom prst="rect">
            <a:avLst/>
          </a:prstGeom>
        </p:spPr>
      </p:pic>
      <p:pic>
        <p:nvPicPr>
          <p:cNvPr id="4" name="Picture 3">
            <a:extLst>
              <a:ext uri="{FF2B5EF4-FFF2-40B4-BE49-F238E27FC236}">
                <a16:creationId xmlns:a16="http://schemas.microsoft.com/office/drawing/2014/main" id="{2DFBAD0D-7BEF-AF61-4D02-91C5E852AA13}"/>
              </a:ext>
            </a:extLst>
          </p:cNvPr>
          <p:cNvPicPr>
            <a:picLocks noChangeAspect="1"/>
          </p:cNvPicPr>
          <p:nvPr/>
        </p:nvPicPr>
        <p:blipFill>
          <a:blip r:embed="rId4"/>
          <a:stretch>
            <a:fillRect/>
          </a:stretch>
        </p:blipFill>
        <p:spPr>
          <a:xfrm>
            <a:off x="403185" y="3452149"/>
            <a:ext cx="3948896" cy="2632597"/>
          </a:xfrm>
          <a:prstGeom prst="rect">
            <a:avLst/>
          </a:prstGeom>
        </p:spPr>
      </p:pic>
      <p:sp>
        <p:nvSpPr>
          <p:cNvPr id="6" name="Oval 5">
            <a:extLst>
              <a:ext uri="{FF2B5EF4-FFF2-40B4-BE49-F238E27FC236}">
                <a16:creationId xmlns:a16="http://schemas.microsoft.com/office/drawing/2014/main" id="{00112CD3-0220-272A-201B-3E683D241AE1}"/>
              </a:ext>
            </a:extLst>
          </p:cNvPr>
          <p:cNvSpPr/>
          <p:nvPr/>
        </p:nvSpPr>
        <p:spPr>
          <a:xfrm>
            <a:off x="1608880" y="4675847"/>
            <a:ext cx="289367" cy="278115"/>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7755280-57AB-DF34-2A0A-A58DA4A6B17D}"/>
              </a:ext>
            </a:extLst>
          </p:cNvPr>
          <p:cNvSpPr/>
          <p:nvPr/>
        </p:nvSpPr>
        <p:spPr>
          <a:xfrm>
            <a:off x="6935173" y="4643053"/>
            <a:ext cx="289367" cy="278115"/>
          </a:xfrm>
          <a:prstGeom prst="ellipse">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6548A4-F361-BF1E-4060-F37C678C7198}"/>
              </a:ext>
            </a:extLst>
          </p:cNvPr>
          <p:cNvPicPr>
            <a:picLocks noChangeAspect="1"/>
          </p:cNvPicPr>
          <p:nvPr/>
        </p:nvPicPr>
        <p:blipFill>
          <a:blip r:embed="rId5"/>
          <a:stretch>
            <a:fillRect/>
          </a:stretch>
        </p:blipFill>
        <p:spPr>
          <a:xfrm>
            <a:off x="206415" y="194519"/>
            <a:ext cx="4527630" cy="3018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1.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2.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3.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ME_ensemble_tmpsfc_season4.png"/>
          <p:cNvPicPr>
            <a:picLocks noChangeAspect="1"/>
          </p:cNvPicPr>
          <p:nvPr/>
        </p:nvPicPr>
        <p:blipFill>
          <a:blip r:embed="rId2"/>
          <a:stretch>
            <a:fillRect/>
          </a:stretch>
        </p:blipFill>
        <p:spPr>
          <a:xfrm>
            <a:off x="457200" y="182880"/>
            <a:ext cx="8285825" cy="6400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S22_World_pcp.gif"/>
          <p:cNvPicPr>
            <a:picLocks noChangeAspect="1"/>
          </p:cNvPicPr>
          <p:nvPr/>
        </p:nvPicPr>
        <p:blipFill>
          <a:blip r:embed="rId2"/>
          <a:stretch>
            <a:fillRect/>
          </a:stretch>
        </p:blipFill>
        <p:spPr>
          <a:xfrm>
            <a:off x="182880" y="182880"/>
            <a:ext cx="8511379" cy="594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02E59-375E-DF48-AD09-4AB1E1A60217}"/>
              </a:ext>
            </a:extLst>
          </p:cNvPr>
          <p:cNvSpPr txBox="1"/>
          <p:nvPr/>
        </p:nvSpPr>
        <p:spPr>
          <a:xfrm>
            <a:off x="1339850" y="228600"/>
            <a:ext cx="6464300" cy="646331"/>
          </a:xfrm>
          <a:prstGeom prst="rect">
            <a:avLst/>
          </a:prstGeom>
          <a:noFill/>
        </p:spPr>
        <p:txBody>
          <a:bodyPr wrap="square" rtlCol="0">
            <a:spAutoFit/>
          </a:bodyPr>
          <a:lstStyle/>
          <a:p>
            <a:pPr algn="ctr"/>
            <a:r>
              <a:rPr lang="en-US" sz="3600" b="1" dirty="0"/>
              <a:t>Outline</a:t>
            </a:r>
          </a:p>
        </p:txBody>
      </p:sp>
      <p:sp>
        <p:nvSpPr>
          <p:cNvPr id="3" name="TextBox 2">
            <a:extLst>
              <a:ext uri="{FF2B5EF4-FFF2-40B4-BE49-F238E27FC236}">
                <a16:creationId xmlns:a16="http://schemas.microsoft.com/office/drawing/2014/main" id="{3935456E-3798-B145-9AFE-209D59391BCA}"/>
              </a:ext>
            </a:extLst>
          </p:cNvPr>
          <p:cNvSpPr txBox="1"/>
          <p:nvPr/>
        </p:nvSpPr>
        <p:spPr>
          <a:xfrm>
            <a:off x="622300" y="1206500"/>
            <a:ext cx="8166100" cy="4893647"/>
          </a:xfrm>
          <a:prstGeom prst="rect">
            <a:avLst/>
          </a:prstGeom>
          <a:noFill/>
        </p:spPr>
        <p:txBody>
          <a:bodyPr wrap="square" rtlCol="0">
            <a:spAutoFit/>
          </a:bodyPr>
          <a:lstStyle/>
          <a:p>
            <a:pPr marL="285750" indent="-285750">
              <a:buFont typeface="Wingdings" pitchFamily="2" charset="2"/>
              <a:buChar char="q"/>
            </a:pPr>
            <a:r>
              <a:rPr lang="en-US" sz="2400" b="1" dirty="0">
                <a:solidFill>
                  <a:srgbClr val="0432FF"/>
                </a:solidFill>
              </a:rPr>
              <a:t>Observed Oceanic and Atmospheric Conditions in</a:t>
            </a:r>
          </a:p>
          <a:p>
            <a:pPr marL="285750" indent="-285750">
              <a:buFont typeface="Courier New" panose="02070309020205020404" pitchFamily="49" charset="0"/>
              <a:buChar char="o"/>
            </a:pPr>
            <a:r>
              <a:rPr lang="en-US" sz="2400" dirty="0"/>
              <a:t>Tropical Pacific</a:t>
            </a:r>
          </a:p>
          <a:p>
            <a:pPr marL="285750" indent="-285750">
              <a:buFont typeface="Courier New" panose="02070309020205020404" pitchFamily="49" charset="0"/>
              <a:buChar char="o"/>
            </a:pPr>
            <a:r>
              <a:rPr lang="en-US" sz="2400" dirty="0"/>
              <a:t>Across the Globe</a:t>
            </a:r>
          </a:p>
          <a:p>
            <a:endParaRPr lang="en-US" sz="2400" dirty="0"/>
          </a:p>
          <a:p>
            <a:pPr marL="285750" indent="-285750">
              <a:buFont typeface="Wingdings" pitchFamily="2" charset="2"/>
              <a:buChar char="q"/>
            </a:pPr>
            <a:r>
              <a:rPr lang="en-US" sz="2400" b="1" dirty="0">
                <a:solidFill>
                  <a:srgbClr val="0432FF"/>
                </a:solidFill>
              </a:rPr>
              <a:t>ENSO Plume in</a:t>
            </a:r>
          </a:p>
          <a:p>
            <a:pPr marL="285750" indent="-285750">
              <a:buFont typeface="Courier New" panose="02070309020205020404" pitchFamily="49" charset="0"/>
              <a:buChar char="o"/>
            </a:pPr>
            <a:r>
              <a:rPr lang="en-US" sz="2400" dirty="0"/>
              <a:t>NMME </a:t>
            </a:r>
          </a:p>
          <a:p>
            <a:pPr marL="285750" indent="-285750">
              <a:buFont typeface="Courier New" panose="02070309020205020404" pitchFamily="49" charset="0"/>
              <a:buChar char="o"/>
            </a:pPr>
            <a:r>
              <a:rPr lang="en-US" sz="2400" dirty="0"/>
              <a:t>IRI ENSO Plume and Probabilistic Forecast</a:t>
            </a:r>
          </a:p>
          <a:p>
            <a:endParaRPr lang="en-US" sz="2400" dirty="0"/>
          </a:p>
          <a:p>
            <a:pPr marL="285750" indent="-285750">
              <a:buFont typeface="Wingdings" pitchFamily="2" charset="2"/>
              <a:buChar char="q"/>
            </a:pPr>
            <a:r>
              <a:rPr lang="en-US" sz="2400" b="1" dirty="0">
                <a:solidFill>
                  <a:srgbClr val="0432FF"/>
                </a:solidFill>
              </a:rPr>
              <a:t>Seasons Outlook of</a:t>
            </a:r>
          </a:p>
          <a:p>
            <a:pPr marL="285750" indent="-285750">
              <a:buFont typeface="Courier New" panose="02070309020205020404" pitchFamily="49" charset="0"/>
              <a:buChar char="o"/>
            </a:pPr>
            <a:r>
              <a:rPr lang="en-US" sz="2400" dirty="0"/>
              <a:t>SST</a:t>
            </a:r>
          </a:p>
          <a:p>
            <a:pPr marL="285750" indent="-285750">
              <a:buFont typeface="Courier New" panose="02070309020205020404" pitchFamily="49" charset="0"/>
              <a:buChar char="o"/>
            </a:pPr>
            <a:r>
              <a:rPr lang="en-US" sz="2400" dirty="0"/>
              <a:t>Precipitation and Temperature</a:t>
            </a:r>
          </a:p>
          <a:p>
            <a:endParaRPr lang="en-US" sz="2400" dirty="0"/>
          </a:p>
          <a:p>
            <a:pPr marL="285750" indent="-285750">
              <a:buFont typeface="Wingdings" pitchFamily="2" charset="2"/>
              <a:buChar char="q"/>
            </a:pPr>
            <a:r>
              <a:rPr lang="en-US" sz="2400" b="1" dirty="0">
                <a:solidFill>
                  <a:srgbClr val="0432FF"/>
                </a:solidFill>
              </a:rPr>
              <a:t>Summary</a:t>
            </a:r>
          </a:p>
        </p:txBody>
      </p:sp>
    </p:spTree>
    <p:extLst>
      <p:ext uri="{BB962C8B-B14F-4D97-AF65-F5344CB8AC3E}">
        <p14:creationId xmlns:p14="http://schemas.microsoft.com/office/powerpoint/2010/main" val="39040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O22_World_pc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N22_World_pc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D22_World_pcp.gif"/>
          <p:cNvPicPr>
            <a:picLocks noChangeAspect="1"/>
          </p:cNvPicPr>
          <p:nvPr/>
        </p:nvPicPr>
        <p:blipFill>
          <a:blip r:embed="rId2"/>
          <a:stretch>
            <a:fillRect/>
          </a:stretch>
        </p:blipFill>
        <p:spPr>
          <a:xfrm>
            <a:off x="182880" y="182880"/>
            <a:ext cx="8578206" cy="5943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S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SO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N22_World_tmp.gif"/>
          <p:cNvPicPr>
            <a:picLocks noChangeAspect="1"/>
          </p:cNvPicPr>
          <p:nvPr/>
        </p:nvPicPr>
        <p:blipFill>
          <a:blip r:embed="rId2"/>
          <a:stretch>
            <a:fillRect/>
          </a:stretch>
        </p:blipFill>
        <p:spPr>
          <a:xfrm>
            <a:off x="182880" y="182880"/>
            <a:ext cx="8565248" cy="5943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D22_World_tmp.gif"/>
          <p:cNvPicPr>
            <a:picLocks noChangeAspect="1"/>
          </p:cNvPicPr>
          <p:nvPr/>
        </p:nvPicPr>
        <p:blipFill>
          <a:blip r:embed="rId2"/>
          <a:stretch>
            <a:fillRect/>
          </a:stretch>
        </p:blipFill>
        <p:spPr>
          <a:xfrm>
            <a:off x="182880" y="182880"/>
            <a:ext cx="8578206" cy="5943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A40E6E-B255-6B81-4A8D-49C978B03331}"/>
              </a:ext>
            </a:extLst>
          </p:cNvPr>
          <p:cNvSpPr txBox="1"/>
          <p:nvPr/>
        </p:nvSpPr>
        <p:spPr>
          <a:xfrm>
            <a:off x="1851378" y="203200"/>
            <a:ext cx="5441244" cy="584775"/>
          </a:xfrm>
          <a:prstGeom prst="rect">
            <a:avLst/>
          </a:prstGeom>
          <a:noFill/>
        </p:spPr>
        <p:txBody>
          <a:bodyPr wrap="square" rtlCol="0">
            <a:spAutoFit/>
          </a:bodyPr>
          <a:lstStyle/>
          <a:p>
            <a:pPr algn="ctr"/>
            <a:r>
              <a:rPr lang="en-US" sz="3200" b="1" dirty="0"/>
              <a:t>Summary</a:t>
            </a:r>
          </a:p>
        </p:txBody>
      </p:sp>
      <p:sp>
        <p:nvSpPr>
          <p:cNvPr id="3" name="Text Box 20">
            <a:extLst>
              <a:ext uri="{FF2B5EF4-FFF2-40B4-BE49-F238E27FC236}">
                <a16:creationId xmlns:a16="http://schemas.microsoft.com/office/drawing/2014/main" id="{C2551516-E1D8-3E09-2056-50FCE1CF8F84}"/>
              </a:ext>
            </a:extLst>
          </p:cNvPr>
          <p:cNvSpPr txBox="1">
            <a:spLocks noChangeArrowheads="1"/>
          </p:cNvSpPr>
          <p:nvPr/>
        </p:nvSpPr>
        <p:spPr bwMode="auto">
          <a:xfrm>
            <a:off x="206022" y="781753"/>
            <a:ext cx="8763000" cy="558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lnSpc>
                <a:spcPct val="150000"/>
              </a:lnSpc>
              <a:spcBef>
                <a:spcPct val="50000"/>
              </a:spcBef>
            </a:pPr>
            <a:r>
              <a:rPr lang="en-US" altLang="en-US" sz="1800" dirty="0">
                <a:solidFill>
                  <a:srgbClr val="0432FF"/>
                </a:solidFill>
                <a:latin typeface="Trebuchet MS" panose="020B0703020202090204" pitchFamily="34" charset="0"/>
              </a:rPr>
              <a:t>La Niña </a:t>
            </a:r>
            <a:r>
              <a:rPr lang="en-US" altLang="en-US" sz="1800" dirty="0">
                <a:latin typeface="Trebuchet MS" panose="020B0703020202090204" pitchFamily="34" charset="0"/>
              </a:rPr>
              <a:t>is still there, because; current atmosphere-ocean conditions are consistent for La Nina, But;</a:t>
            </a:r>
            <a:endParaRPr lang="en-US" altLang="en-US" sz="1800" dirty="0">
              <a:latin typeface="Trebuchet MS" panose="020B0703020202090204" pitchFamily="34" charset="0"/>
              <a:cs typeface="Arial" panose="020B0604020202020204" pitchFamily="34" charset="0"/>
            </a:endParaRPr>
          </a:p>
          <a:p>
            <a:pPr marL="285750" indent="-285750" eaLnBrk="1" hangingPunct="1">
              <a:lnSpc>
                <a:spcPct val="150000"/>
              </a:lnSpc>
              <a:spcBef>
                <a:spcPct val="50000"/>
              </a:spcBef>
              <a:buFont typeface="Wingdings" pitchFamily="2" charset="2"/>
              <a:buChar char="ü"/>
            </a:pPr>
            <a:r>
              <a:rPr lang="en-US" altLang="en-US" sz="1800" dirty="0">
                <a:latin typeface="Trebuchet MS" panose="020B0703020202090204" pitchFamily="34" charset="0"/>
                <a:cs typeface="Arial" panose="020B0604020202020204" pitchFamily="34" charset="0"/>
              </a:rPr>
              <a:t>Though both Oceanic and Atmospheric conditions show a weakening sign, all are within the range of La Nina; e.g.,</a:t>
            </a:r>
          </a:p>
          <a:p>
            <a:pPr marL="285750" indent="-285750" eaLnBrk="1" hangingPunct="1">
              <a:lnSpc>
                <a:spcPct val="150000"/>
              </a:lnSpc>
              <a:spcBef>
                <a:spcPct val="50000"/>
              </a:spcBef>
              <a:buFont typeface="Wingdings" pitchFamily="2" charset="2"/>
              <a:buChar char="v"/>
            </a:pPr>
            <a:r>
              <a:rPr lang="en-US" altLang="en-US" sz="1800" dirty="0">
                <a:solidFill>
                  <a:srgbClr val="0070C0"/>
                </a:solidFill>
                <a:latin typeface="Trebuchet MS" panose="020B0703020202090204" pitchFamily="34" charset="0"/>
                <a:cs typeface="Arial" panose="020B0604020202020204" pitchFamily="34" charset="0"/>
              </a:rPr>
              <a:t>Sea surface temperatures (SSTs) are below average across the equatorial Pacific Ocean. SOI is positive, above-average trade winds, reduced cloudiness over central Pacific.</a:t>
            </a:r>
          </a:p>
          <a:p>
            <a:pPr marL="285750" indent="-285750">
              <a:lnSpc>
                <a:spcPct val="150000"/>
              </a:lnSpc>
              <a:spcBef>
                <a:spcPct val="50000"/>
              </a:spcBef>
              <a:buFont typeface="Wingdings" pitchFamily="2" charset="2"/>
              <a:buChar char="ü"/>
            </a:pPr>
            <a:r>
              <a:rPr lang="en-US" altLang="en-US" sz="1800" dirty="0">
                <a:latin typeface="Trebuchet MS" panose="020B0703020202090204" pitchFamily="34" charset="0"/>
              </a:rPr>
              <a:t>La Niña is favored to continue with high chances during Jul-Aug-Sep, (52%), Moving forward probabilities for La Niña decrease to remain in 50s% (52 to 59%) during Fall, and early winter. </a:t>
            </a:r>
          </a:p>
          <a:p>
            <a:pPr marL="285750" indent="-285750">
              <a:lnSpc>
                <a:spcPct val="150000"/>
              </a:lnSpc>
              <a:spcBef>
                <a:spcPct val="50000"/>
              </a:spcBef>
              <a:buFont typeface="Wingdings" pitchFamily="2" charset="2"/>
              <a:buChar char="ü"/>
            </a:pPr>
            <a:r>
              <a:rPr lang="en-US" altLang="en-US" sz="1800" dirty="0">
                <a:latin typeface="Trebuchet MS" panose="020B0703020202090204" pitchFamily="34" charset="0"/>
              </a:rPr>
              <a:t>      Level </a:t>
            </a:r>
            <a:r>
              <a:rPr lang="en-US" altLang="en-US" sz="1800" dirty="0" err="1">
                <a:latin typeface="Trebuchet MS" panose="020B0703020202090204" pitchFamily="34" charset="0"/>
              </a:rPr>
              <a:t>evel</a:t>
            </a:r>
            <a:r>
              <a:rPr lang="en-US" altLang="en-US" sz="1800" dirty="0">
                <a:latin typeface="Trebuchet MS" panose="020B0703020202090204" pitchFamily="34" charset="0"/>
              </a:rPr>
              <a:t> of uncertainty is quite high among the models, particularly between statistical and dynamical models (within dynamical models itself).</a:t>
            </a:r>
          </a:p>
        </p:txBody>
      </p:sp>
      <p:pic>
        <p:nvPicPr>
          <p:cNvPr id="5" name="Picture 4">
            <a:extLst>
              <a:ext uri="{FF2B5EF4-FFF2-40B4-BE49-F238E27FC236}">
                <a16:creationId xmlns:a16="http://schemas.microsoft.com/office/drawing/2014/main" id="{D49BC038-F329-40C5-7E23-A5FEF53E589C}"/>
              </a:ext>
            </a:extLst>
          </p:cNvPr>
          <p:cNvPicPr>
            <a:picLocks/>
          </p:cNvPicPr>
          <p:nvPr/>
        </p:nvPicPr>
        <p:blipFill>
          <a:blip r:embed="rId2">
            <a:extLst>
              <a:ext uri="{837473B0-CC2E-450A-ABE3-18F120FF3D39}">
                <a1611:picAttrSrcUrl xmlns:a1611="http://schemas.microsoft.com/office/drawing/2016/11/main" r:id="rId3"/>
              </a:ext>
            </a:extLst>
          </a:blip>
          <a:stretch>
            <a:fillRect/>
          </a:stretch>
        </p:blipFill>
        <p:spPr>
          <a:xfrm>
            <a:off x="676789" y="5601237"/>
            <a:ext cx="182880" cy="182880"/>
          </a:xfrm>
          <a:prstGeom prst="rect">
            <a:avLst/>
          </a:prstGeom>
        </p:spPr>
      </p:pic>
    </p:spTree>
    <p:extLst>
      <p:ext uri="{BB962C8B-B14F-4D97-AF65-F5344CB8AC3E}">
        <p14:creationId xmlns:p14="http://schemas.microsoft.com/office/powerpoint/2010/main" val="265288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77B700-93E3-C2BC-A667-BB1C2534F17D}"/>
              </a:ext>
            </a:extLst>
          </p:cNvPr>
          <p:cNvSpPr txBox="1"/>
          <p:nvPr/>
        </p:nvSpPr>
        <p:spPr>
          <a:xfrm>
            <a:off x="1099597" y="4360506"/>
            <a:ext cx="7465670" cy="2446824"/>
          </a:xfrm>
          <a:prstGeom prst="rect">
            <a:avLst/>
          </a:prstGeom>
          <a:noFill/>
        </p:spPr>
        <p:txBody>
          <a:bodyPr wrap="square">
            <a:spAutoFit/>
          </a:bodyPr>
          <a:lstStyle/>
          <a:p>
            <a:pPr marL="285750" indent="-285750" eaLnBrk="1" hangingPunct="1">
              <a:spcBef>
                <a:spcPct val="50000"/>
              </a:spcBef>
              <a:buClr>
                <a:schemeClr val="accent1"/>
              </a:buClr>
              <a:buSzPct val="80000"/>
              <a:buFont typeface="Courier New" panose="02070309020205020404" pitchFamily="49" charset="0"/>
              <a:buChar char="o"/>
            </a:pPr>
            <a:r>
              <a:rPr lang="en-US" altLang="en-US" sz="1800" dirty="0">
                <a:solidFill>
                  <a:srgbClr val="0070C0"/>
                </a:solidFill>
                <a:latin typeface="Trebuchet MS" panose="020B0703020202090204" pitchFamily="34" charset="0"/>
                <a:cs typeface="Times New Roman" panose="02020603050405020304" pitchFamily="18" charset="0"/>
              </a:rPr>
              <a:t>Below-average SSTs persisted across the central to eastern equatorial Pacific Ocean</a:t>
            </a:r>
            <a:r>
              <a:rPr lang="en-US" altLang="en-US" dirty="0">
                <a:solidFill>
                  <a:srgbClr val="0070C0"/>
                </a:solidFill>
                <a:latin typeface="Trebuchet MS" panose="020B0703020202090204" pitchFamily="34" charset="0"/>
                <a:cs typeface="Times New Roman" panose="02020603050405020304" pitchFamily="18" charset="0"/>
              </a:rPr>
              <a:t>, surrounded by +</a:t>
            </a:r>
            <a:r>
              <a:rPr lang="en-US" altLang="en-US" dirty="0" err="1">
                <a:solidFill>
                  <a:srgbClr val="0070C0"/>
                </a:solidFill>
                <a:latin typeface="Trebuchet MS" panose="020B0703020202090204" pitchFamily="34" charset="0"/>
                <a:cs typeface="Times New Roman" panose="02020603050405020304" pitchFamily="18" charset="0"/>
              </a:rPr>
              <a:t>ve</a:t>
            </a:r>
            <a:r>
              <a:rPr lang="en-US" altLang="en-US" dirty="0">
                <a:solidFill>
                  <a:srgbClr val="0070C0"/>
                </a:solidFill>
                <a:latin typeface="Trebuchet MS" panose="020B0703020202090204" pitchFamily="34" charset="0"/>
                <a:cs typeface="Times New Roman" panose="02020603050405020304" pitchFamily="18" charset="0"/>
              </a:rPr>
              <a:t> SSTA in the high latitudes. </a:t>
            </a:r>
            <a:endParaRPr lang="en-US" altLang="en-US" sz="1800" dirty="0">
              <a:solidFill>
                <a:srgbClr val="0070C0"/>
              </a:solidFill>
              <a:latin typeface="Trebuchet MS" panose="020B0703020202090204" pitchFamily="34" charset="0"/>
              <a:cs typeface="Times New Roman" panose="02020603050405020304" pitchFamily="18" charset="0"/>
            </a:endParaRPr>
          </a:p>
          <a:p>
            <a:pPr marL="285750" indent="-285750" eaLnBrk="1" hangingPunct="1">
              <a:spcBef>
                <a:spcPct val="50000"/>
              </a:spcBef>
              <a:buClr>
                <a:schemeClr val="accent1"/>
              </a:buClr>
              <a:buSzPct val="80000"/>
              <a:buFont typeface="Courier New" panose="02070309020205020404" pitchFamily="49" charset="0"/>
              <a:buChar char="o"/>
            </a:pPr>
            <a:r>
              <a:rPr lang="en-US" altLang="en-US" sz="1800" dirty="0">
                <a:solidFill>
                  <a:srgbClr val="0070C0"/>
                </a:solidFill>
                <a:latin typeface="Trebuchet MS" panose="020B0703020202090204" pitchFamily="34" charset="0"/>
                <a:cs typeface="Times New Roman" panose="02020603050405020304" pitchFamily="18" charset="0"/>
              </a:rPr>
              <a:t>Negative SSTAs, Weakened recently but still there!</a:t>
            </a:r>
          </a:p>
          <a:p>
            <a:pPr marL="285750" indent="-285750" eaLnBrk="1" hangingPunct="1">
              <a:spcBef>
                <a:spcPct val="50000"/>
              </a:spcBef>
              <a:buClr>
                <a:schemeClr val="accent1"/>
              </a:buClr>
              <a:buSzPct val="80000"/>
              <a:buFont typeface="Courier New" panose="02070309020205020404" pitchFamily="49" charset="0"/>
              <a:buChar char="o"/>
            </a:pPr>
            <a:r>
              <a:rPr lang="en-US" altLang="en-US" sz="1800" b="1" dirty="0">
                <a:solidFill>
                  <a:srgbClr val="0070C0"/>
                </a:solidFill>
                <a:latin typeface="Trebuchet MS" panose="020B0703020202090204" pitchFamily="34" charset="0"/>
                <a:cs typeface="Times New Roman" panose="02020603050405020304" pitchFamily="18" charset="0"/>
              </a:rPr>
              <a:t>Indian Ocean:</a:t>
            </a:r>
            <a:r>
              <a:rPr lang="en-US" altLang="en-US" sz="1800" dirty="0">
                <a:solidFill>
                  <a:srgbClr val="0070C0"/>
                </a:solidFill>
                <a:latin typeface="Trebuchet MS" panose="020B0703020202090204" pitchFamily="34" charset="0"/>
                <a:cs typeface="Times New Roman" panose="02020603050405020304" pitchFamily="18" charset="0"/>
              </a:rPr>
              <a:t> Negativ</a:t>
            </a:r>
            <a:r>
              <a:rPr lang="en-US" altLang="en-US" dirty="0">
                <a:solidFill>
                  <a:srgbClr val="0070C0"/>
                </a:solidFill>
                <a:latin typeface="Trebuchet MS" panose="020B0703020202090204" pitchFamily="34" charset="0"/>
                <a:cs typeface="Times New Roman" panose="02020603050405020304" pitchFamily="18" charset="0"/>
              </a:rPr>
              <a:t>e SSTAs in the west and positive in the East, a –</a:t>
            </a:r>
            <a:r>
              <a:rPr lang="en-US" altLang="en-US" dirty="0" err="1">
                <a:solidFill>
                  <a:srgbClr val="0070C0"/>
                </a:solidFill>
                <a:latin typeface="Trebuchet MS" panose="020B0703020202090204" pitchFamily="34" charset="0"/>
                <a:cs typeface="Times New Roman" panose="02020603050405020304" pitchFamily="18" charset="0"/>
              </a:rPr>
              <a:t>ve</a:t>
            </a:r>
            <a:r>
              <a:rPr lang="en-US" altLang="en-US" dirty="0">
                <a:solidFill>
                  <a:srgbClr val="0070C0"/>
                </a:solidFill>
                <a:latin typeface="Trebuchet MS" panose="020B0703020202090204" pitchFamily="34" charset="0"/>
                <a:cs typeface="Times New Roman" panose="02020603050405020304" pitchFamily="18" charset="0"/>
              </a:rPr>
              <a:t> Indian Ocean Dipole.</a:t>
            </a:r>
          </a:p>
          <a:p>
            <a:pPr marL="285750" indent="-285750" eaLnBrk="1" hangingPunct="1">
              <a:spcBef>
                <a:spcPct val="50000"/>
              </a:spcBef>
              <a:buClr>
                <a:schemeClr val="accent1"/>
              </a:buClr>
              <a:buSzPct val="80000"/>
              <a:buFont typeface="Courier New" panose="02070309020205020404" pitchFamily="49" charset="0"/>
              <a:buChar char="o"/>
            </a:pPr>
            <a:r>
              <a:rPr lang="en-US" altLang="en-US" b="1" dirty="0">
                <a:solidFill>
                  <a:srgbClr val="0070C0"/>
                </a:solidFill>
                <a:latin typeface="Trebuchet MS" panose="020B0703020202090204" pitchFamily="34" charset="0"/>
                <a:cs typeface="Times New Roman" panose="02020603050405020304" pitchFamily="18" charset="0"/>
              </a:rPr>
              <a:t>Atlantic Ocean:</a:t>
            </a:r>
            <a:r>
              <a:rPr lang="en-US" altLang="en-US" dirty="0">
                <a:solidFill>
                  <a:srgbClr val="0070C0"/>
                </a:solidFill>
                <a:latin typeface="Trebuchet MS" panose="020B0703020202090204" pitchFamily="34" charset="0"/>
                <a:cs typeface="Times New Roman" panose="02020603050405020304" pitchFamily="18" charset="0"/>
              </a:rPr>
              <a:t> A positive SSTAs in the equatorial AO</a:t>
            </a:r>
            <a:endParaRPr lang="en-US" altLang="en-US" sz="1800" dirty="0">
              <a:solidFill>
                <a:srgbClr val="0070C0"/>
              </a:solidFill>
              <a:latin typeface="Trebuchet MS" panose="020B070302020209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6B80F31-963E-D2B4-FB11-BEBE2DD5883E}"/>
              </a:ext>
            </a:extLst>
          </p:cNvPr>
          <p:cNvSpPr txBox="1"/>
          <p:nvPr/>
        </p:nvSpPr>
        <p:spPr>
          <a:xfrm>
            <a:off x="237269" y="80739"/>
            <a:ext cx="8658375" cy="369332"/>
          </a:xfrm>
          <a:prstGeom prst="rect">
            <a:avLst/>
          </a:prstGeom>
          <a:solidFill>
            <a:schemeClr val="bg1"/>
          </a:solidFill>
        </p:spPr>
        <p:txBody>
          <a:bodyPr wrap="square" rtlCol="0">
            <a:spAutoFit/>
          </a:bodyPr>
          <a:lstStyle/>
          <a:p>
            <a:pPr algn="ctr"/>
            <a:r>
              <a:rPr lang="en-US" b="1" dirty="0">
                <a:latin typeface="Arial" panose="020B0604020202020204" pitchFamily="34" charset="0"/>
                <a:cs typeface="Arial" panose="020B0604020202020204" pitchFamily="34" charset="0"/>
              </a:rPr>
              <a:t>Evolution of EQ. Pacific SST Departures in Weekly OISST Data </a:t>
            </a:r>
          </a:p>
        </p:txBody>
      </p:sp>
      <p:pic>
        <p:nvPicPr>
          <p:cNvPr id="5" name="Picture 4" descr="ssta.gif">
            <a:extLst>
              <a:ext uri="{FF2B5EF4-FFF2-40B4-BE49-F238E27FC236}">
                <a16:creationId xmlns:a16="http://schemas.microsoft.com/office/drawing/2014/main" id="{DCB0F681-3942-0E88-D599-3FBA10B6DC0B}"/>
              </a:ext>
            </a:extLst>
          </p:cNvPr>
          <p:cNvPicPr>
            <a:picLocks noChangeAspect="1"/>
          </p:cNvPicPr>
          <p:nvPr/>
        </p:nvPicPr>
        <p:blipFill>
          <a:blip r:embed="rId2"/>
          <a:stretch>
            <a:fillRect/>
          </a:stretch>
        </p:blipFill>
        <p:spPr>
          <a:xfrm>
            <a:off x="357658" y="648167"/>
            <a:ext cx="8303741" cy="3657600"/>
          </a:xfrm>
          <a:prstGeom prst="rect">
            <a:avLst/>
          </a:prstGeom>
        </p:spPr>
      </p:pic>
    </p:spTree>
    <p:extLst>
      <p:ext uri="{BB962C8B-B14F-4D97-AF65-F5344CB8AC3E}">
        <p14:creationId xmlns:p14="http://schemas.microsoft.com/office/powerpoint/2010/main" val="2618868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331B0D-4A36-8C20-7EEC-1B67A1DA0C5E}"/>
              </a:ext>
            </a:extLst>
          </p:cNvPr>
          <p:cNvGrpSpPr/>
          <p:nvPr/>
        </p:nvGrpSpPr>
        <p:grpSpPr>
          <a:xfrm>
            <a:off x="5830644" y="1714583"/>
            <a:ext cx="2320925" cy="1201737"/>
            <a:chOff x="6062137" y="2667000"/>
            <a:chExt cx="2320925" cy="1201737"/>
          </a:xfrm>
        </p:grpSpPr>
        <p:grpSp>
          <p:nvGrpSpPr>
            <p:cNvPr id="7" name="Group 4">
              <a:extLst>
                <a:ext uri="{FF2B5EF4-FFF2-40B4-BE49-F238E27FC236}">
                  <a16:creationId xmlns:a16="http://schemas.microsoft.com/office/drawing/2014/main" id="{07BFD19E-98CB-2A87-69FC-66A8EFB3FF61}"/>
                </a:ext>
              </a:extLst>
            </p:cNvPr>
            <p:cNvGrpSpPr>
              <a:grpSpLocks/>
            </p:cNvGrpSpPr>
            <p:nvPr/>
          </p:nvGrpSpPr>
          <p:grpSpPr bwMode="auto">
            <a:xfrm>
              <a:off x="6103412" y="2667000"/>
              <a:ext cx="2262188" cy="339725"/>
              <a:chOff x="712075" y="4129086"/>
              <a:chExt cx="2261793" cy="338556"/>
            </a:xfrm>
          </p:grpSpPr>
          <p:sp>
            <p:nvSpPr>
              <p:cNvPr id="8" name="Rectangle 3">
                <a:extLst>
                  <a:ext uri="{FF2B5EF4-FFF2-40B4-BE49-F238E27FC236}">
                    <a16:creationId xmlns:a16="http://schemas.microsoft.com/office/drawing/2014/main" id="{EB777701-2DE9-7ABB-5707-A1D9DB0007DF}"/>
                  </a:ext>
                </a:extLst>
              </p:cNvPr>
              <p:cNvSpPr>
                <a:spLocks noChangeArrowheads="1"/>
              </p:cNvSpPr>
              <p:nvPr/>
            </p:nvSpPr>
            <p:spPr bwMode="auto">
              <a:xfrm>
                <a:off x="712075" y="4129088"/>
                <a:ext cx="9627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Niño 4</a:t>
                </a:r>
                <a:endParaRPr lang="en-US" altLang="en-US" sz="1600" dirty="0">
                  <a:cs typeface="Arial" panose="020B0604020202020204" pitchFamily="34" charset="0"/>
                </a:endParaRPr>
              </a:p>
            </p:txBody>
          </p:sp>
          <p:sp>
            <p:nvSpPr>
              <p:cNvPr id="9" name="Rectangle 7">
                <a:extLst>
                  <a:ext uri="{FF2B5EF4-FFF2-40B4-BE49-F238E27FC236}">
                    <a16:creationId xmlns:a16="http://schemas.microsoft.com/office/drawing/2014/main" id="{E89DC3CB-43DF-EBD5-7CE3-31CAA4C8715C}"/>
                  </a:ext>
                </a:extLst>
              </p:cNvPr>
              <p:cNvSpPr>
                <a:spLocks noChangeArrowheads="1"/>
              </p:cNvSpPr>
              <p:nvPr/>
            </p:nvSpPr>
            <p:spPr bwMode="auto">
              <a:xfrm>
                <a:off x="2118450" y="4129086"/>
                <a:ext cx="855418" cy="33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dirty="0">
                    <a:latin typeface="Trebuchet MS" panose="020B0703020202090204" pitchFamily="34" charset="0"/>
                    <a:cs typeface="Times New Roman" panose="02020603050405020304" pitchFamily="18" charset="0"/>
                  </a:rPr>
                  <a:t> -0.6ºC</a:t>
                </a:r>
              </a:p>
            </p:txBody>
          </p:sp>
        </p:grpSp>
        <p:grpSp>
          <p:nvGrpSpPr>
            <p:cNvPr id="10" name="Group 3">
              <a:extLst>
                <a:ext uri="{FF2B5EF4-FFF2-40B4-BE49-F238E27FC236}">
                  <a16:creationId xmlns:a16="http://schemas.microsoft.com/office/drawing/2014/main" id="{E0826703-A1AA-EAAB-5086-359E8F172462}"/>
                </a:ext>
              </a:extLst>
            </p:cNvPr>
            <p:cNvGrpSpPr>
              <a:grpSpLocks/>
            </p:cNvGrpSpPr>
            <p:nvPr/>
          </p:nvGrpSpPr>
          <p:grpSpPr bwMode="auto">
            <a:xfrm>
              <a:off x="6062137" y="2906713"/>
              <a:ext cx="2306638" cy="339725"/>
              <a:chOff x="687474" y="4510087"/>
              <a:chExt cx="2306393" cy="338555"/>
            </a:xfrm>
          </p:grpSpPr>
          <p:sp>
            <p:nvSpPr>
              <p:cNvPr id="11" name="Rectangle 4">
                <a:extLst>
                  <a:ext uri="{FF2B5EF4-FFF2-40B4-BE49-F238E27FC236}">
                    <a16:creationId xmlns:a16="http://schemas.microsoft.com/office/drawing/2014/main" id="{C9146DEF-38BE-3931-D677-413F87373509}"/>
                  </a:ext>
                </a:extLst>
              </p:cNvPr>
              <p:cNvSpPr>
                <a:spLocks noChangeArrowheads="1"/>
              </p:cNvSpPr>
              <p:nvPr/>
            </p:nvSpPr>
            <p:spPr bwMode="auto">
              <a:xfrm>
                <a:off x="687474" y="4510088"/>
                <a:ext cx="12037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 </a:t>
                </a:r>
                <a:r>
                  <a:rPr lang="en-US" altLang="en-US" sz="1600" b="1" dirty="0">
                    <a:solidFill>
                      <a:srgbClr val="0432FF"/>
                    </a:solidFill>
                    <a:latin typeface="Trebuchet MS" panose="020B0703020202090204" pitchFamily="34" charset="0"/>
                    <a:cs typeface="Times New Roman" panose="02020603050405020304" pitchFamily="18" charset="0"/>
                  </a:rPr>
                  <a:t>Niño 3.4</a:t>
                </a:r>
                <a:endParaRPr lang="en-US" altLang="en-US" sz="1600" dirty="0">
                  <a:solidFill>
                    <a:srgbClr val="0432FF"/>
                  </a:solidFill>
                  <a:cs typeface="Arial" panose="020B0604020202020204" pitchFamily="34" charset="0"/>
                </a:endParaRPr>
              </a:p>
            </p:txBody>
          </p:sp>
          <p:sp>
            <p:nvSpPr>
              <p:cNvPr id="12" name="Rectangle 9">
                <a:extLst>
                  <a:ext uri="{FF2B5EF4-FFF2-40B4-BE49-F238E27FC236}">
                    <a16:creationId xmlns:a16="http://schemas.microsoft.com/office/drawing/2014/main" id="{9D190FAB-998A-8A6D-AD11-4154EFDF756A}"/>
                  </a:ext>
                </a:extLst>
              </p:cNvPr>
              <p:cNvSpPr>
                <a:spLocks noChangeArrowheads="1"/>
              </p:cNvSpPr>
              <p:nvPr/>
            </p:nvSpPr>
            <p:spPr bwMode="auto">
              <a:xfrm>
                <a:off x="2138449" y="4510087"/>
                <a:ext cx="855418" cy="33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dirty="0">
                    <a:latin typeface="Trebuchet MS" panose="020B0703020202090204" pitchFamily="34" charset="0"/>
                    <a:cs typeface="Times New Roman" panose="02020603050405020304" pitchFamily="18" charset="0"/>
                  </a:rPr>
                  <a:t> </a:t>
                </a:r>
                <a:r>
                  <a:rPr lang="en-US" altLang="en-US" sz="1600" b="1" dirty="0">
                    <a:solidFill>
                      <a:srgbClr val="0432FF"/>
                    </a:solidFill>
                    <a:latin typeface="Trebuchet MS" panose="020B0703020202090204" pitchFamily="34" charset="0"/>
                    <a:cs typeface="Times New Roman" panose="02020603050405020304" pitchFamily="18" charset="0"/>
                  </a:rPr>
                  <a:t>-0.7ºC</a:t>
                </a:r>
              </a:p>
            </p:txBody>
          </p:sp>
        </p:grpSp>
        <p:grpSp>
          <p:nvGrpSpPr>
            <p:cNvPr id="13" name="Group 2">
              <a:extLst>
                <a:ext uri="{FF2B5EF4-FFF2-40B4-BE49-F238E27FC236}">
                  <a16:creationId xmlns:a16="http://schemas.microsoft.com/office/drawing/2014/main" id="{B0C04E7B-3DA3-EB21-5F19-DBEE60870F44}"/>
                </a:ext>
              </a:extLst>
            </p:cNvPr>
            <p:cNvGrpSpPr>
              <a:grpSpLocks/>
            </p:cNvGrpSpPr>
            <p:nvPr/>
          </p:nvGrpSpPr>
          <p:grpSpPr bwMode="auto">
            <a:xfrm>
              <a:off x="6103412" y="3167063"/>
              <a:ext cx="2279650" cy="363537"/>
              <a:chOff x="712075" y="4884678"/>
              <a:chExt cx="2278612" cy="364014"/>
            </a:xfrm>
          </p:grpSpPr>
          <p:sp>
            <p:nvSpPr>
              <p:cNvPr id="14" name="Rectangle 5">
                <a:extLst>
                  <a:ext uri="{FF2B5EF4-FFF2-40B4-BE49-F238E27FC236}">
                    <a16:creationId xmlns:a16="http://schemas.microsoft.com/office/drawing/2014/main" id="{973D61D1-2D55-7CB7-5AF4-EDF25941A309}"/>
                  </a:ext>
                </a:extLst>
              </p:cNvPr>
              <p:cNvSpPr>
                <a:spLocks noChangeArrowheads="1"/>
              </p:cNvSpPr>
              <p:nvPr/>
            </p:nvSpPr>
            <p:spPr bwMode="auto">
              <a:xfrm>
                <a:off x="712075" y="4910138"/>
                <a:ext cx="9627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dirty="0">
                    <a:latin typeface="Trebuchet MS" panose="020B0703020202090204" pitchFamily="34" charset="0"/>
                    <a:cs typeface="Times New Roman" panose="02020603050405020304" pitchFamily="18" charset="0"/>
                  </a:rPr>
                  <a:t>Niño 3</a:t>
                </a:r>
                <a:endParaRPr lang="en-US" altLang="en-US" sz="1600" dirty="0">
                  <a:cs typeface="Arial" panose="020B0604020202020204" pitchFamily="34" charset="0"/>
                </a:endParaRPr>
              </a:p>
            </p:txBody>
          </p:sp>
          <p:sp>
            <p:nvSpPr>
              <p:cNvPr id="15" name="Rectangle 11">
                <a:extLst>
                  <a:ext uri="{FF2B5EF4-FFF2-40B4-BE49-F238E27FC236}">
                    <a16:creationId xmlns:a16="http://schemas.microsoft.com/office/drawing/2014/main" id="{25C4B4D6-2A5E-9662-E262-6300F3269FFC}"/>
                  </a:ext>
                </a:extLst>
              </p:cNvPr>
              <p:cNvSpPr>
                <a:spLocks noChangeArrowheads="1"/>
              </p:cNvSpPr>
              <p:nvPr/>
            </p:nvSpPr>
            <p:spPr bwMode="auto">
              <a:xfrm>
                <a:off x="2042022" y="4884678"/>
                <a:ext cx="9486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dirty="0">
                    <a:latin typeface="Trebuchet MS" panose="020B0703020202090204" pitchFamily="34" charset="0"/>
                    <a:cs typeface="Times New Roman" panose="02020603050405020304" pitchFamily="18" charset="0"/>
                  </a:rPr>
                  <a:t>-0.6ºC</a:t>
                </a:r>
              </a:p>
            </p:txBody>
          </p:sp>
        </p:grpSp>
        <p:grpSp>
          <p:nvGrpSpPr>
            <p:cNvPr id="16" name="Group 1">
              <a:extLst>
                <a:ext uri="{FF2B5EF4-FFF2-40B4-BE49-F238E27FC236}">
                  <a16:creationId xmlns:a16="http://schemas.microsoft.com/office/drawing/2014/main" id="{07A0AF95-AB81-9A8D-65CD-F70ABC6D7526}"/>
                </a:ext>
              </a:extLst>
            </p:cNvPr>
            <p:cNvGrpSpPr>
              <a:grpSpLocks/>
            </p:cNvGrpSpPr>
            <p:nvPr/>
          </p:nvGrpSpPr>
          <p:grpSpPr bwMode="auto">
            <a:xfrm>
              <a:off x="6103412" y="3506787"/>
              <a:ext cx="2279650" cy="361950"/>
              <a:chOff x="685800" y="5265665"/>
              <a:chExt cx="2278612" cy="364027"/>
            </a:xfrm>
          </p:grpSpPr>
          <p:sp>
            <p:nvSpPr>
              <p:cNvPr id="17" name="Rectangle 6">
                <a:extLst>
                  <a:ext uri="{FF2B5EF4-FFF2-40B4-BE49-F238E27FC236}">
                    <a16:creationId xmlns:a16="http://schemas.microsoft.com/office/drawing/2014/main" id="{41404E7F-0AB2-7FB6-AA82-0DE8002AF723}"/>
                  </a:ext>
                </a:extLst>
              </p:cNvPr>
              <p:cNvSpPr>
                <a:spLocks noChangeArrowheads="1"/>
              </p:cNvSpPr>
              <p:nvPr/>
            </p:nvSpPr>
            <p:spPr bwMode="auto">
              <a:xfrm>
                <a:off x="685800" y="5291138"/>
                <a:ext cx="12583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600" b="1">
                    <a:latin typeface="Trebuchet MS" panose="020B0703020202090204" pitchFamily="34" charset="0"/>
                    <a:cs typeface="Times New Roman" panose="02020603050405020304" pitchFamily="18" charset="0"/>
                  </a:rPr>
                  <a:t>Niño 1+2</a:t>
                </a:r>
                <a:endParaRPr lang="en-US" altLang="en-US" sz="1600">
                  <a:cs typeface="Arial" panose="020B0604020202020204" pitchFamily="34" charset="0"/>
                </a:endParaRPr>
              </a:p>
            </p:txBody>
          </p:sp>
          <p:sp>
            <p:nvSpPr>
              <p:cNvPr id="18" name="Rectangle 12">
                <a:extLst>
                  <a:ext uri="{FF2B5EF4-FFF2-40B4-BE49-F238E27FC236}">
                    <a16:creationId xmlns:a16="http://schemas.microsoft.com/office/drawing/2014/main" id="{003E1907-C8EB-41EA-8519-D36A410BE5E3}"/>
                  </a:ext>
                </a:extLst>
              </p:cNvPr>
              <p:cNvSpPr>
                <a:spLocks noChangeArrowheads="1"/>
              </p:cNvSpPr>
              <p:nvPr/>
            </p:nvSpPr>
            <p:spPr bwMode="auto">
              <a:xfrm>
                <a:off x="2015747" y="5265665"/>
                <a:ext cx="948665" cy="34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spcBef>
                    <a:spcPct val="50000"/>
                  </a:spcBef>
                </a:pPr>
                <a:r>
                  <a:rPr lang="en-US" altLang="en-US" sz="1600" b="1" dirty="0">
                    <a:latin typeface="Trebuchet MS" panose="020B0703020202090204" pitchFamily="34" charset="0"/>
                    <a:cs typeface="Times New Roman" panose="02020603050405020304" pitchFamily="18" charset="0"/>
                  </a:rPr>
                  <a:t> -1.6ºC</a:t>
                </a:r>
              </a:p>
            </p:txBody>
          </p:sp>
        </p:grpSp>
      </p:grpSp>
      <p:pic>
        <p:nvPicPr>
          <p:cNvPr id="20" name="Picture 19">
            <a:extLst>
              <a:ext uri="{FF2B5EF4-FFF2-40B4-BE49-F238E27FC236}">
                <a16:creationId xmlns:a16="http://schemas.microsoft.com/office/drawing/2014/main" id="{2BFADA0E-4826-080A-B457-42EE9C1D5A28}"/>
              </a:ext>
            </a:extLst>
          </p:cNvPr>
          <p:cNvPicPr>
            <a:picLocks noChangeAspect="1"/>
          </p:cNvPicPr>
          <p:nvPr/>
        </p:nvPicPr>
        <p:blipFill>
          <a:blip r:embed="rId2"/>
          <a:stretch>
            <a:fillRect/>
          </a:stretch>
        </p:blipFill>
        <p:spPr>
          <a:xfrm>
            <a:off x="5328514" y="3103829"/>
            <a:ext cx="3536950" cy="1534903"/>
          </a:xfrm>
          <a:prstGeom prst="rect">
            <a:avLst/>
          </a:prstGeom>
        </p:spPr>
      </p:pic>
      <p:sp>
        <p:nvSpPr>
          <p:cNvPr id="21" name="TextBox 20">
            <a:extLst>
              <a:ext uri="{FF2B5EF4-FFF2-40B4-BE49-F238E27FC236}">
                <a16:creationId xmlns:a16="http://schemas.microsoft.com/office/drawing/2014/main" id="{0EC471AC-864E-8AA4-933E-C6930CB388B2}"/>
              </a:ext>
            </a:extLst>
          </p:cNvPr>
          <p:cNvSpPr txBox="1"/>
          <p:nvPr/>
        </p:nvSpPr>
        <p:spPr>
          <a:xfrm>
            <a:off x="5683884" y="458703"/>
            <a:ext cx="3070579" cy="1200329"/>
          </a:xfrm>
          <a:prstGeom prst="rect">
            <a:avLst/>
          </a:prstGeom>
          <a:noFill/>
        </p:spPr>
        <p:txBody>
          <a:bodyPr wrap="square" rtlCol="0">
            <a:spAutoFit/>
          </a:bodyPr>
          <a:lstStyle/>
          <a:p>
            <a:r>
              <a:rPr lang="en-US" dirty="0"/>
              <a:t>Most Recent SST Departures in different NINO regions  (</a:t>
            </a:r>
            <a:r>
              <a:rPr lang="en-US" b="1" dirty="0">
                <a:solidFill>
                  <a:srgbClr val="0432FF"/>
                </a:solidFill>
              </a:rPr>
              <a:t>All cooler than the long-term avg, (1991-2020)</a:t>
            </a:r>
            <a:r>
              <a:rPr lang="en-US" dirty="0"/>
              <a:t>)</a:t>
            </a:r>
          </a:p>
        </p:txBody>
      </p:sp>
      <p:pic>
        <p:nvPicPr>
          <p:cNvPr id="4" name="Picture 3">
            <a:extLst>
              <a:ext uri="{FF2B5EF4-FFF2-40B4-BE49-F238E27FC236}">
                <a16:creationId xmlns:a16="http://schemas.microsoft.com/office/drawing/2014/main" id="{5A25C01A-AD37-309E-B3BA-FC87AAE129CB}"/>
              </a:ext>
            </a:extLst>
          </p:cNvPr>
          <p:cNvPicPr>
            <a:picLocks noChangeAspect="1"/>
          </p:cNvPicPr>
          <p:nvPr/>
        </p:nvPicPr>
        <p:blipFill>
          <a:blip r:embed="rId3"/>
          <a:stretch>
            <a:fillRect/>
          </a:stretch>
        </p:blipFill>
        <p:spPr>
          <a:xfrm>
            <a:off x="134894" y="94517"/>
            <a:ext cx="5029200" cy="6661272"/>
          </a:xfrm>
          <a:prstGeom prst="rect">
            <a:avLst/>
          </a:prstGeom>
        </p:spPr>
      </p:pic>
      <p:sp>
        <p:nvSpPr>
          <p:cNvPr id="6" name="TextBox 5">
            <a:extLst>
              <a:ext uri="{FF2B5EF4-FFF2-40B4-BE49-F238E27FC236}">
                <a16:creationId xmlns:a16="http://schemas.microsoft.com/office/drawing/2014/main" id="{6BD139FC-04DF-E6DA-82E8-CDF7187884C3}"/>
              </a:ext>
            </a:extLst>
          </p:cNvPr>
          <p:cNvSpPr txBox="1"/>
          <p:nvPr/>
        </p:nvSpPr>
        <p:spPr>
          <a:xfrm>
            <a:off x="5416952" y="4815065"/>
            <a:ext cx="3448511" cy="646331"/>
          </a:xfrm>
          <a:prstGeom prst="rect">
            <a:avLst/>
          </a:prstGeom>
          <a:noFill/>
        </p:spPr>
        <p:txBody>
          <a:bodyPr wrap="square" rtlCol="0">
            <a:spAutoFit/>
          </a:bodyPr>
          <a:lstStyle/>
          <a:p>
            <a:pPr algn="ctr"/>
            <a:r>
              <a:rPr lang="en-US" b="1" dirty="0">
                <a:solidFill>
                  <a:schemeClr val="accent2"/>
                </a:solidFill>
              </a:rPr>
              <a:t>Weakened by how much then (May)?</a:t>
            </a:r>
          </a:p>
        </p:txBody>
      </p:sp>
      <p:pic>
        <p:nvPicPr>
          <p:cNvPr id="22" name="Picture 21">
            <a:extLst>
              <a:ext uri="{FF2B5EF4-FFF2-40B4-BE49-F238E27FC236}">
                <a16:creationId xmlns:a16="http://schemas.microsoft.com/office/drawing/2014/main" id="{2D93E40E-CE55-C435-6910-024B324D2728}"/>
              </a:ext>
            </a:extLst>
          </p:cNvPr>
          <p:cNvPicPr>
            <a:picLocks noChangeAspect="1"/>
          </p:cNvPicPr>
          <p:nvPr/>
        </p:nvPicPr>
        <p:blipFill>
          <a:blip r:embed="rId4"/>
          <a:stretch>
            <a:fillRect/>
          </a:stretch>
        </p:blipFill>
        <p:spPr>
          <a:xfrm>
            <a:off x="5871919" y="5438689"/>
            <a:ext cx="2641600" cy="140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heckerboard(across)">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i30.png">
            <a:extLst>
              <a:ext uri="{FF2B5EF4-FFF2-40B4-BE49-F238E27FC236}">
                <a16:creationId xmlns:a16="http://schemas.microsoft.com/office/drawing/2014/main" id="{7B4F4F79-67AE-8847-77A3-D070F230CF68}"/>
              </a:ext>
            </a:extLst>
          </p:cNvPr>
          <p:cNvPicPr>
            <a:picLocks noChangeAspect="1"/>
          </p:cNvPicPr>
          <p:nvPr/>
        </p:nvPicPr>
        <p:blipFill>
          <a:blip r:embed="rId2"/>
          <a:stretch>
            <a:fillRect/>
          </a:stretch>
        </p:blipFill>
        <p:spPr>
          <a:xfrm>
            <a:off x="276635" y="425948"/>
            <a:ext cx="8495071" cy="5943600"/>
          </a:xfrm>
          <a:prstGeom prst="rect">
            <a:avLst/>
          </a:prstGeom>
        </p:spPr>
      </p:pic>
      <p:grpSp>
        <p:nvGrpSpPr>
          <p:cNvPr id="7" name="Group 6">
            <a:extLst>
              <a:ext uri="{FF2B5EF4-FFF2-40B4-BE49-F238E27FC236}">
                <a16:creationId xmlns:a16="http://schemas.microsoft.com/office/drawing/2014/main" id="{6A6F477E-D7A6-08EF-EFB1-1A6B09D8F948}"/>
              </a:ext>
            </a:extLst>
          </p:cNvPr>
          <p:cNvGrpSpPr/>
          <p:nvPr/>
        </p:nvGrpSpPr>
        <p:grpSpPr>
          <a:xfrm>
            <a:off x="1830728" y="2536784"/>
            <a:ext cx="3713544" cy="2546434"/>
            <a:chOff x="1830728" y="2536784"/>
            <a:chExt cx="3713544" cy="2546434"/>
          </a:xfrm>
        </p:grpSpPr>
        <p:sp>
          <p:nvSpPr>
            <p:cNvPr id="3" name="Rectangle 2">
              <a:extLst>
                <a:ext uri="{FF2B5EF4-FFF2-40B4-BE49-F238E27FC236}">
                  <a16:creationId xmlns:a16="http://schemas.microsoft.com/office/drawing/2014/main" id="{8206C4C6-11EE-C5DE-F884-024FE58C68AC}"/>
                </a:ext>
              </a:extLst>
            </p:cNvPr>
            <p:cNvSpPr/>
            <p:nvPr/>
          </p:nvSpPr>
          <p:spPr>
            <a:xfrm>
              <a:off x="4734044" y="2870522"/>
              <a:ext cx="810228" cy="166675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A88784-AA83-1D8E-0A80-D14B727F393B}"/>
                </a:ext>
              </a:extLst>
            </p:cNvPr>
            <p:cNvSpPr/>
            <p:nvPr/>
          </p:nvSpPr>
          <p:spPr>
            <a:xfrm>
              <a:off x="1830728" y="3416463"/>
              <a:ext cx="810228" cy="1666755"/>
            </a:xfrm>
            <a:prstGeom prst="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77A353F-AA36-3689-37C5-F55AA2074356}"/>
                </a:ext>
              </a:extLst>
            </p:cNvPr>
            <p:cNvSpPr txBox="1"/>
            <p:nvPr/>
          </p:nvSpPr>
          <p:spPr>
            <a:xfrm>
              <a:off x="1830728" y="3078872"/>
              <a:ext cx="810228" cy="369332"/>
            </a:xfrm>
            <a:prstGeom prst="rect">
              <a:avLst/>
            </a:prstGeom>
            <a:noFill/>
          </p:spPr>
          <p:txBody>
            <a:bodyPr wrap="square" rtlCol="0">
              <a:spAutoFit/>
            </a:bodyPr>
            <a:lstStyle/>
            <a:p>
              <a:pPr algn="ctr"/>
              <a:r>
                <a:rPr lang="en-US" b="1" dirty="0"/>
                <a:t>2020</a:t>
              </a:r>
            </a:p>
          </p:txBody>
        </p:sp>
        <p:sp>
          <p:nvSpPr>
            <p:cNvPr id="6" name="TextBox 5">
              <a:extLst>
                <a:ext uri="{FF2B5EF4-FFF2-40B4-BE49-F238E27FC236}">
                  <a16:creationId xmlns:a16="http://schemas.microsoft.com/office/drawing/2014/main" id="{A329A01A-36E4-66B1-C9BF-52BFB8F335ED}"/>
                </a:ext>
              </a:extLst>
            </p:cNvPr>
            <p:cNvSpPr txBox="1"/>
            <p:nvPr/>
          </p:nvSpPr>
          <p:spPr>
            <a:xfrm>
              <a:off x="4714754" y="2536784"/>
              <a:ext cx="810228" cy="369332"/>
            </a:xfrm>
            <a:prstGeom prst="rect">
              <a:avLst/>
            </a:prstGeom>
            <a:noFill/>
          </p:spPr>
          <p:txBody>
            <a:bodyPr wrap="square" rtlCol="0">
              <a:spAutoFit/>
            </a:bodyPr>
            <a:lstStyle/>
            <a:p>
              <a:pPr algn="ctr"/>
              <a:r>
                <a:rPr lang="en-US" b="1" dirty="0"/>
                <a:t>2021</a:t>
              </a:r>
            </a:p>
          </p:txBody>
        </p:sp>
      </p:grpSp>
    </p:spTree>
    <p:extLst>
      <p:ext uri="{BB962C8B-B14F-4D97-AF65-F5344CB8AC3E}">
        <p14:creationId xmlns:p14="http://schemas.microsoft.com/office/powerpoint/2010/main" val="85495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ra_c.gif">
            <a:extLst>
              <a:ext uri="{FF2B5EF4-FFF2-40B4-BE49-F238E27FC236}">
                <a16:creationId xmlns:a16="http://schemas.microsoft.com/office/drawing/2014/main" id="{C9C39962-DB06-8B64-F997-DEFBCF7FD9A0}"/>
              </a:ext>
            </a:extLst>
          </p:cNvPr>
          <p:cNvPicPr>
            <a:picLocks noChangeAspect="1"/>
          </p:cNvPicPr>
          <p:nvPr/>
        </p:nvPicPr>
        <p:blipFill rotWithShape="1">
          <a:blip r:embed="rId2"/>
          <a:srcRect b="14117"/>
          <a:stretch/>
        </p:blipFill>
        <p:spPr>
          <a:xfrm>
            <a:off x="46292" y="78705"/>
            <a:ext cx="5359085" cy="6675120"/>
          </a:xfrm>
          <a:prstGeom prst="rect">
            <a:avLst/>
          </a:prstGeom>
        </p:spPr>
      </p:pic>
      <p:sp>
        <p:nvSpPr>
          <p:cNvPr id="3" name="Right Brace 2">
            <a:extLst>
              <a:ext uri="{FF2B5EF4-FFF2-40B4-BE49-F238E27FC236}">
                <a16:creationId xmlns:a16="http://schemas.microsoft.com/office/drawing/2014/main" id="{CC57A221-FB55-474A-50D6-475C63EF1E28}"/>
              </a:ext>
            </a:extLst>
          </p:cNvPr>
          <p:cNvSpPr/>
          <p:nvPr/>
        </p:nvSpPr>
        <p:spPr>
          <a:xfrm>
            <a:off x="2577709" y="998685"/>
            <a:ext cx="889974" cy="4929270"/>
          </a:xfrm>
          <a:prstGeom prst="rightBrace">
            <a:avLst>
              <a:gd name="adj1" fmla="val 8333"/>
              <a:gd name="adj2" fmla="val 50531"/>
            </a:avLst>
          </a:prstGeom>
          <a:ln>
            <a:solidFill>
              <a:srgbClr val="0432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6D38E9AA-5BA0-3526-AAE9-E75A5963EA1D}"/>
              </a:ext>
            </a:extLst>
          </p:cNvPr>
          <p:cNvSpPr txBox="1"/>
          <p:nvPr/>
        </p:nvSpPr>
        <p:spPr>
          <a:xfrm>
            <a:off x="3063708" y="996423"/>
            <a:ext cx="2179624" cy="307777"/>
          </a:xfrm>
          <a:prstGeom prst="rect">
            <a:avLst/>
          </a:prstGeom>
          <a:noFill/>
        </p:spPr>
        <p:txBody>
          <a:bodyPr wrap="square" rtlCol="0">
            <a:spAutoFit/>
          </a:bodyPr>
          <a:lstStyle/>
          <a:p>
            <a:r>
              <a:rPr lang="en-US" sz="1400" b="1" dirty="0">
                <a:solidFill>
                  <a:schemeClr val="accent6"/>
                </a:solidFill>
              </a:rPr>
              <a:t>Suppressed convection</a:t>
            </a:r>
          </a:p>
        </p:txBody>
      </p:sp>
      <p:pic>
        <p:nvPicPr>
          <p:cNvPr id="6" name="Picture 5">
            <a:extLst>
              <a:ext uri="{FF2B5EF4-FFF2-40B4-BE49-F238E27FC236}">
                <a16:creationId xmlns:a16="http://schemas.microsoft.com/office/drawing/2014/main" id="{B1363A8F-3D91-5D57-3199-865CD36C414D}"/>
              </a:ext>
            </a:extLst>
          </p:cNvPr>
          <p:cNvPicPr>
            <a:picLocks/>
          </p:cNvPicPr>
          <p:nvPr/>
        </p:nvPicPr>
        <p:blipFill>
          <a:blip r:embed="rId3"/>
          <a:stretch>
            <a:fillRect/>
          </a:stretch>
        </p:blipFill>
        <p:spPr>
          <a:xfrm>
            <a:off x="2194269" y="1445040"/>
            <a:ext cx="6858000" cy="3657600"/>
          </a:xfrm>
          <a:prstGeom prst="rect">
            <a:avLst/>
          </a:prstGeom>
        </p:spPr>
      </p:pic>
    </p:spTree>
    <p:extLst>
      <p:ext uri="{BB962C8B-B14F-4D97-AF65-F5344CB8AC3E}">
        <p14:creationId xmlns:p14="http://schemas.microsoft.com/office/powerpoint/2010/main" val="16801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wnd_sst_iso20_anom.gif">
            <a:extLst>
              <a:ext uri="{FF2B5EF4-FFF2-40B4-BE49-F238E27FC236}">
                <a16:creationId xmlns:a16="http://schemas.microsoft.com/office/drawing/2014/main" id="{BBC62C9B-3AB5-F70E-3A34-BD4029DEA2D7}"/>
              </a:ext>
            </a:extLst>
          </p:cNvPr>
          <p:cNvPicPr>
            <a:picLocks noChangeAspect="1"/>
          </p:cNvPicPr>
          <p:nvPr/>
        </p:nvPicPr>
        <p:blipFill>
          <a:blip r:embed="rId2"/>
          <a:stretch>
            <a:fillRect/>
          </a:stretch>
        </p:blipFill>
        <p:spPr>
          <a:xfrm>
            <a:off x="125005" y="298627"/>
            <a:ext cx="8945267" cy="5943600"/>
          </a:xfrm>
          <a:prstGeom prst="rect">
            <a:avLst/>
          </a:prstGeom>
        </p:spPr>
      </p:pic>
    </p:spTree>
    <p:extLst>
      <p:ext uri="{BB962C8B-B14F-4D97-AF65-F5344CB8AC3E}">
        <p14:creationId xmlns:p14="http://schemas.microsoft.com/office/powerpoint/2010/main" val="390282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9ADBF6-B1C7-A798-CE3C-10918D507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2794"/>
            <a:ext cx="6423949" cy="29457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st_wind_5day_drupal.png">
            <a:extLst>
              <a:ext uri="{FF2B5EF4-FFF2-40B4-BE49-F238E27FC236}">
                <a16:creationId xmlns:a16="http://schemas.microsoft.com/office/drawing/2014/main" id="{BBD91C15-1924-1A74-8FEE-6A2EA7A5BE4C}"/>
              </a:ext>
            </a:extLst>
          </p:cNvPr>
          <p:cNvPicPr>
            <a:picLocks noChangeAspect="1"/>
          </p:cNvPicPr>
          <p:nvPr/>
        </p:nvPicPr>
        <p:blipFill>
          <a:blip r:embed="rId3"/>
          <a:stretch>
            <a:fillRect/>
          </a:stretch>
        </p:blipFill>
        <p:spPr>
          <a:xfrm>
            <a:off x="1224607" y="0"/>
            <a:ext cx="7838376" cy="39714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56EDF59-F965-22C9-67F5-F25B5D01910A}"/>
              </a:ext>
            </a:extLst>
          </p:cNvPr>
          <p:cNvGrpSpPr/>
          <p:nvPr/>
        </p:nvGrpSpPr>
        <p:grpSpPr>
          <a:xfrm>
            <a:off x="1608881" y="0"/>
            <a:ext cx="5275163" cy="6766560"/>
            <a:chOff x="1354237" y="0"/>
            <a:chExt cx="5275163" cy="6766560"/>
          </a:xfrm>
        </p:grpSpPr>
        <p:grpSp>
          <p:nvGrpSpPr>
            <p:cNvPr id="6" name="Group 5">
              <a:extLst>
                <a:ext uri="{FF2B5EF4-FFF2-40B4-BE49-F238E27FC236}">
                  <a16:creationId xmlns:a16="http://schemas.microsoft.com/office/drawing/2014/main" id="{0A34395C-5EFD-C457-FEC8-1E3A161C8D6E}"/>
                </a:ext>
              </a:extLst>
            </p:cNvPr>
            <p:cNvGrpSpPr/>
            <p:nvPr/>
          </p:nvGrpSpPr>
          <p:grpSpPr>
            <a:xfrm>
              <a:off x="2514600" y="0"/>
              <a:ext cx="4114800" cy="6766560"/>
              <a:chOff x="2662245" y="0"/>
              <a:chExt cx="4114800" cy="6766560"/>
            </a:xfrm>
          </p:grpSpPr>
          <p:pic>
            <p:nvPicPr>
              <p:cNvPr id="3" name="Picture 2">
                <a:extLst>
                  <a:ext uri="{FF2B5EF4-FFF2-40B4-BE49-F238E27FC236}">
                    <a16:creationId xmlns:a16="http://schemas.microsoft.com/office/drawing/2014/main" id="{5547A41D-0890-BC6A-8FC9-9CE659A2C62B}"/>
                  </a:ext>
                </a:extLst>
              </p:cNvPr>
              <p:cNvPicPr>
                <a:picLocks/>
              </p:cNvPicPr>
              <p:nvPr/>
            </p:nvPicPr>
            <p:blipFill>
              <a:blip r:embed="rId2"/>
              <a:stretch>
                <a:fillRect/>
              </a:stretch>
            </p:blipFill>
            <p:spPr>
              <a:xfrm>
                <a:off x="2662245" y="0"/>
                <a:ext cx="4114800" cy="5029200"/>
              </a:xfrm>
              <a:prstGeom prst="rect">
                <a:avLst/>
              </a:prstGeom>
            </p:spPr>
          </p:pic>
          <p:pic>
            <p:nvPicPr>
              <p:cNvPr id="5" name="Picture 4">
                <a:extLst>
                  <a:ext uri="{FF2B5EF4-FFF2-40B4-BE49-F238E27FC236}">
                    <a16:creationId xmlns:a16="http://schemas.microsoft.com/office/drawing/2014/main" id="{10873BC4-5211-6BDE-5085-9A2811BFABB7}"/>
                  </a:ext>
                </a:extLst>
              </p:cNvPr>
              <p:cNvPicPr>
                <a:picLocks/>
              </p:cNvPicPr>
              <p:nvPr/>
            </p:nvPicPr>
            <p:blipFill rotWithShape="1">
              <a:blip r:embed="rId3"/>
              <a:srcRect t="13873" r="10317"/>
              <a:stretch/>
            </p:blipFill>
            <p:spPr>
              <a:xfrm>
                <a:off x="2699220" y="5029200"/>
                <a:ext cx="3749040" cy="1737360"/>
              </a:xfrm>
              <a:prstGeom prst="rect">
                <a:avLst/>
              </a:prstGeom>
            </p:spPr>
          </p:pic>
        </p:grpSp>
        <p:sp>
          <p:nvSpPr>
            <p:cNvPr id="7" name="Striped Right Arrow 6">
              <a:extLst>
                <a:ext uri="{FF2B5EF4-FFF2-40B4-BE49-F238E27FC236}">
                  <a16:creationId xmlns:a16="http://schemas.microsoft.com/office/drawing/2014/main" id="{41328813-E13B-1133-52B7-F8B4ABC8AED6}"/>
                </a:ext>
              </a:extLst>
            </p:cNvPr>
            <p:cNvSpPr/>
            <p:nvPr/>
          </p:nvSpPr>
          <p:spPr>
            <a:xfrm rot="5400000">
              <a:off x="-328785" y="3151212"/>
              <a:ext cx="4572000" cy="4572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EC89AB-1986-596E-2FC2-94536B9753D2}"/>
                </a:ext>
              </a:extLst>
            </p:cNvPr>
            <p:cNvSpPr txBox="1"/>
            <p:nvPr/>
          </p:nvSpPr>
          <p:spPr>
            <a:xfrm>
              <a:off x="1354237" y="659760"/>
              <a:ext cx="1261641" cy="369332"/>
            </a:xfrm>
            <a:prstGeom prst="rect">
              <a:avLst/>
            </a:prstGeom>
            <a:noFill/>
          </p:spPr>
          <p:txBody>
            <a:bodyPr wrap="square" rtlCol="0">
              <a:spAutoFit/>
            </a:bodyPr>
            <a:lstStyle/>
            <a:p>
              <a:pPr algn="ctr"/>
              <a:r>
                <a:rPr lang="en-US" b="1" dirty="0">
                  <a:solidFill>
                    <a:srgbClr val="0432FF"/>
                  </a:solidFill>
                </a:rPr>
                <a:t>Time</a:t>
              </a:r>
            </a:p>
          </p:txBody>
        </p:sp>
      </p:grpSp>
      <p:cxnSp>
        <p:nvCxnSpPr>
          <p:cNvPr id="11" name="Straight Connector 10">
            <a:extLst>
              <a:ext uri="{FF2B5EF4-FFF2-40B4-BE49-F238E27FC236}">
                <a16:creationId xmlns:a16="http://schemas.microsoft.com/office/drawing/2014/main" id="{61384EB1-B9DE-5CA1-E466-5B76EACB462A}"/>
              </a:ext>
            </a:extLst>
          </p:cNvPr>
          <p:cNvCxnSpPr/>
          <p:nvPr/>
        </p:nvCxnSpPr>
        <p:spPr>
          <a:xfrm>
            <a:off x="4884519" y="439838"/>
            <a:ext cx="0" cy="5943600"/>
          </a:xfrm>
          <a:prstGeom prst="line">
            <a:avLst/>
          </a:prstGeom>
          <a:ln w="57150">
            <a:solidFill>
              <a:srgbClr val="FF0000"/>
            </a:solidFill>
            <a:prstDash val="sysDash"/>
            <a:headEnd type="oval" w="med" len="med"/>
            <a:tailEnd type="oval"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572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3123</TotalTime>
  <Words>447</Words>
  <Application>Microsoft Macintosh PowerPoint</Application>
  <PresentationFormat>On-screen Show (4:3)</PresentationFormat>
  <Paragraphs>56</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Courier New</vt:lpstr>
      <vt:lpstr>Times New Roman</vt:lpstr>
      <vt:lpstr>To</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Microsoft Office User</cp:lastModifiedBy>
  <cp:revision>215</cp:revision>
  <dcterms:created xsi:type="dcterms:W3CDTF">2013-01-27T09:14:16Z</dcterms:created>
  <dcterms:modified xsi:type="dcterms:W3CDTF">2022-10-21T02:32:56Z</dcterms:modified>
  <cp:category/>
</cp:coreProperties>
</file>