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3" r:id="rId2"/>
    <p:sldId id="285" r:id="rId3"/>
    <p:sldId id="257" r:id="rId4"/>
    <p:sldId id="289" r:id="rId5"/>
    <p:sldId id="332" r:id="rId6"/>
    <p:sldId id="330" r:id="rId7"/>
    <p:sldId id="324" r:id="rId8"/>
    <p:sldId id="297" r:id="rId9"/>
    <p:sldId id="317" r:id="rId10"/>
    <p:sldId id="267" r:id="rId11"/>
    <p:sldId id="331" r:id="rId12"/>
    <p:sldId id="327" r:id="rId13"/>
    <p:sldId id="274" r:id="rId14"/>
    <p:sldId id="278" r:id="rId15"/>
    <p:sldId id="31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E920-7FFE-134D-A8D6-DC7316E6CF23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E272E-947B-C84D-BED1-45ED465B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7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E272E-947B-C84D-BED1-45ED465B02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5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AEE038-9212-DB47-AD02-A8FC216A1F07}"/>
              </a:ext>
            </a:extLst>
          </p:cNvPr>
          <p:cNvSpPr/>
          <p:nvPr/>
        </p:nvSpPr>
        <p:spPr>
          <a:xfrm>
            <a:off x="259045" y="216665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600" b="1" spc="13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in July 2022</a:t>
            </a:r>
            <a:endParaRPr lang="en-US" sz="3200" spc="13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  <a:p>
            <a:pPr algn="ctr">
              <a:defRPr/>
            </a:pPr>
            <a:endParaRPr lang="en-US" sz="3200" spc="130" dirty="0">
              <a:solidFill>
                <a:schemeClr val="bg1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  <a:p>
            <a:pPr algn="ctr">
              <a:defRPr/>
            </a:pPr>
            <a:r>
              <a:rPr lang="en-US" sz="3200" b="1" spc="130" dirty="0">
                <a:solidFill>
                  <a:srgbClr val="0432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La Nina survived and strengthen to be a 3</a:t>
            </a:r>
            <a:r>
              <a:rPr lang="en-US" sz="3200" b="1" spc="130" baseline="30000" dirty="0">
                <a:solidFill>
                  <a:srgbClr val="0432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rd</a:t>
            </a:r>
            <a:r>
              <a:rPr lang="en-US" sz="3200" b="1" spc="130" dirty="0">
                <a:solidFill>
                  <a:srgbClr val="0432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 </a:t>
            </a:r>
          </a:p>
          <a:p>
            <a:pPr algn="ctr">
              <a:defRPr/>
            </a:pPr>
            <a:r>
              <a:rPr lang="en-US" sz="3200" b="1" spc="130" dirty="0">
                <a:solidFill>
                  <a:srgbClr val="0432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Triple-Dip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17D3D9-1F73-6FB1-3DA5-6130ED8BB36D}"/>
              </a:ext>
            </a:extLst>
          </p:cNvPr>
          <p:cNvSpPr txBox="1"/>
          <p:nvPr/>
        </p:nvSpPr>
        <p:spPr>
          <a:xfrm>
            <a:off x="114334" y="4822740"/>
            <a:ext cx="5210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Jeffery </a:t>
            </a:r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B668345-5BE1-3D38-1DCF-BBEACAD62300}"/>
              </a:ext>
            </a:extLst>
          </p:cNvPr>
          <p:cNvSpPr txBox="1">
            <a:spLocks/>
          </p:cNvSpPr>
          <p:nvPr/>
        </p:nvSpPr>
        <p:spPr>
          <a:xfrm>
            <a:off x="137483" y="2893673"/>
            <a:ext cx="3994679" cy="1640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40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57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7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B31F2A3-4D8D-7C0E-C8A0-8AF3D1DBB743}"/>
              </a:ext>
            </a:extLst>
          </p:cNvPr>
          <p:cNvGrpSpPr/>
          <p:nvPr/>
        </p:nvGrpSpPr>
        <p:grpSpPr>
          <a:xfrm>
            <a:off x="0" y="4027408"/>
            <a:ext cx="9144000" cy="2743200"/>
            <a:chOff x="0" y="4096858"/>
            <a:chExt cx="9144000" cy="2743200"/>
          </a:xfrm>
        </p:grpSpPr>
        <p:pic>
          <p:nvPicPr>
            <p:cNvPr id="4" name="Picture 3" descr="nino34.rescaling.NMME.png">
              <a:extLst>
                <a:ext uri="{FF2B5EF4-FFF2-40B4-BE49-F238E27FC236}">
                  <a16:creationId xmlns:a16="http://schemas.microsoft.com/office/drawing/2014/main" id="{57065F72-BC7C-B7B2-2B52-94A1ECB6F24D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7477" t="3119" r="3990" b="6085"/>
            <a:stretch/>
          </p:blipFill>
          <p:spPr>
            <a:xfrm>
              <a:off x="0" y="4096858"/>
              <a:ext cx="4572000" cy="2743200"/>
            </a:xfrm>
            <a:prstGeom prst="rect">
              <a:avLst/>
            </a:prstGeom>
          </p:spPr>
        </p:pic>
        <p:pic>
          <p:nvPicPr>
            <p:cNvPr id="3" name="Picture 2" descr="nino34.rescaling.NMME.png">
              <a:extLst>
                <a:ext uri="{FF2B5EF4-FFF2-40B4-BE49-F238E27FC236}">
                  <a16:creationId xmlns:a16="http://schemas.microsoft.com/office/drawing/2014/main" id="{CFCC40C5-5545-AD09-31A1-C763C1427593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6823" t="3465" r="4478" b="6716"/>
            <a:stretch/>
          </p:blipFill>
          <p:spPr>
            <a:xfrm>
              <a:off x="4572000" y="4096858"/>
              <a:ext cx="4572000" cy="2743200"/>
            </a:xfrm>
            <a:prstGeom prst="rect">
              <a:avLst/>
            </a:prstGeom>
          </p:spPr>
        </p:pic>
      </p:grpSp>
      <p:pic>
        <p:nvPicPr>
          <p:cNvPr id="2" name="Picture 1" descr="nino34.rescaling.NMME.png">
            <a:extLst>
              <a:ext uri="{FF2B5EF4-FFF2-40B4-BE49-F238E27FC236}">
                <a16:creationId xmlns:a16="http://schemas.microsoft.com/office/drawing/2014/main" id="{C4D6D1E1-553E-746E-3203-D20665F4DD27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b="5359"/>
          <a:stretch/>
        </p:blipFill>
        <p:spPr>
          <a:xfrm>
            <a:off x="1474324" y="6366"/>
            <a:ext cx="5943600" cy="402336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F2AB2-4462-4DAC-DF25-6CE8CBE9854A}"/>
              </a:ext>
            </a:extLst>
          </p:cNvPr>
          <p:cNvCxnSpPr/>
          <p:nvPr/>
        </p:nvCxnSpPr>
        <p:spPr>
          <a:xfrm>
            <a:off x="3993266" y="1064871"/>
            <a:ext cx="497711" cy="509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9B1FEB-CA90-C2B3-4EEE-57375FF3D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47" y="3429000"/>
            <a:ext cx="4866306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4B9262-13BC-1336-AC85-27611F5948F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1832"/>
          <a:stretch/>
        </p:blipFill>
        <p:spPr>
          <a:xfrm>
            <a:off x="1828800" y="0"/>
            <a:ext cx="5486400" cy="35661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D143300-B498-585F-F9CF-ECC9871AF5C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47" y="3587771"/>
            <a:ext cx="534924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5D5292E-201E-636B-0F53-515A90788E22}"/>
              </a:ext>
            </a:extLst>
          </p:cNvPr>
          <p:cNvGrpSpPr/>
          <p:nvPr/>
        </p:nvGrpSpPr>
        <p:grpSpPr>
          <a:xfrm>
            <a:off x="63657" y="43980"/>
            <a:ext cx="9022468" cy="3211257"/>
            <a:chOff x="63657" y="43980"/>
            <a:chExt cx="9022468" cy="3211257"/>
          </a:xfrm>
        </p:grpSpPr>
        <p:pic>
          <p:nvPicPr>
            <p:cNvPr id="2" name="Picture 1" descr="NMME_ensemble_tmpsfc_season1.png">
              <a:extLst>
                <a:ext uri="{FF2B5EF4-FFF2-40B4-BE49-F238E27FC236}">
                  <a16:creationId xmlns:a16="http://schemas.microsoft.com/office/drawing/2014/main" id="{D4BBA9C9-CDB4-521D-C789-ADD506EC92A4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57" y="43980"/>
              <a:ext cx="4572000" cy="3200400"/>
            </a:xfrm>
            <a:prstGeom prst="rect">
              <a:avLst/>
            </a:prstGeom>
          </p:spPr>
        </p:pic>
        <p:pic>
          <p:nvPicPr>
            <p:cNvPr id="3" name="Picture 2" descr="NMME_ensemble_tmpsfc_season2.png">
              <a:extLst>
                <a:ext uri="{FF2B5EF4-FFF2-40B4-BE49-F238E27FC236}">
                  <a16:creationId xmlns:a16="http://schemas.microsoft.com/office/drawing/2014/main" id="{740B344F-7BFC-7CF7-A4BC-02DEE5D11627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4125" y="54837"/>
              <a:ext cx="4572000" cy="32004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09A38C-7DCB-4F42-AC03-28AEAB689593}"/>
              </a:ext>
            </a:extLst>
          </p:cNvPr>
          <p:cNvGrpSpPr/>
          <p:nvPr/>
        </p:nvGrpSpPr>
        <p:grpSpPr>
          <a:xfrm>
            <a:off x="54973" y="3533175"/>
            <a:ext cx="9031152" cy="3211257"/>
            <a:chOff x="54973" y="3533175"/>
            <a:chExt cx="9031152" cy="3211257"/>
          </a:xfrm>
        </p:grpSpPr>
        <p:pic>
          <p:nvPicPr>
            <p:cNvPr id="5" name="Picture 4" descr="NMME_ensemble_tmpsfc_season3.png">
              <a:extLst>
                <a:ext uri="{FF2B5EF4-FFF2-40B4-BE49-F238E27FC236}">
                  <a16:creationId xmlns:a16="http://schemas.microsoft.com/office/drawing/2014/main" id="{A67ECC03-567D-FC58-A7C0-45D3FB72DC4A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73" y="3533175"/>
              <a:ext cx="4572000" cy="3200400"/>
            </a:xfrm>
            <a:prstGeom prst="rect">
              <a:avLst/>
            </a:prstGeom>
          </p:spPr>
        </p:pic>
        <p:pic>
          <p:nvPicPr>
            <p:cNvPr id="6" name="Picture 5" descr="NMME_ensemble_tmpsfc_season4.png">
              <a:extLst>
                <a:ext uri="{FF2B5EF4-FFF2-40B4-BE49-F238E27FC236}">
                  <a16:creationId xmlns:a16="http://schemas.microsoft.com/office/drawing/2014/main" id="{59A48333-D2E8-C896-03E0-F8F11504711B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4125" y="3544032"/>
              <a:ext cx="4572000" cy="3200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41EEF4C-76D9-DAEB-C4A8-ED5514404EC5}"/>
              </a:ext>
            </a:extLst>
          </p:cNvPr>
          <p:cNvGrpSpPr/>
          <p:nvPr/>
        </p:nvGrpSpPr>
        <p:grpSpPr>
          <a:xfrm>
            <a:off x="92114" y="3584093"/>
            <a:ext cx="8961120" cy="3200400"/>
            <a:chOff x="11089" y="3526218"/>
            <a:chExt cx="9136214" cy="32072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83DF64-B38A-55B1-CFFB-9BCC4B415CDC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89" y="3526218"/>
              <a:ext cx="4572000" cy="3200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969FC3-A136-24E1-9F4D-C62A870AD7DF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5303" y="3533114"/>
              <a:ext cx="4572000" cy="32004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F7FFB86-B79B-61FD-9511-4ECD302AB500}"/>
              </a:ext>
            </a:extLst>
          </p:cNvPr>
          <p:cNvGrpSpPr/>
          <p:nvPr/>
        </p:nvGrpSpPr>
        <p:grpSpPr>
          <a:xfrm>
            <a:off x="138895" y="113776"/>
            <a:ext cx="8961120" cy="5506644"/>
            <a:chOff x="138895" y="113776"/>
            <a:chExt cx="8961120" cy="550664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8250CC9-C23E-55C5-37A9-633396EC056C}"/>
                </a:ext>
              </a:extLst>
            </p:cNvPr>
            <p:cNvGrpSpPr/>
            <p:nvPr/>
          </p:nvGrpSpPr>
          <p:grpSpPr>
            <a:xfrm>
              <a:off x="138895" y="113776"/>
              <a:ext cx="8961120" cy="3202374"/>
              <a:chOff x="22664" y="32751"/>
              <a:chExt cx="9148101" cy="32023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933902A-B659-C291-0461-F63DA49897BC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64" y="34725"/>
                <a:ext cx="4572000" cy="32004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BCBCC0D-14B3-0BAF-0140-0EF1A15C6557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98765" y="32751"/>
                <a:ext cx="4572000" cy="3200400"/>
              </a:xfrm>
              <a:prstGeom prst="rect">
                <a:avLst/>
              </a:prstGeom>
            </p:spPr>
          </p:pic>
        </p:grp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2D162EA-616F-095D-C30E-5D44C445F69E}"/>
                </a:ext>
              </a:extLst>
            </p:cNvPr>
            <p:cNvSpPr/>
            <p:nvPr/>
          </p:nvSpPr>
          <p:spPr>
            <a:xfrm>
              <a:off x="969579" y="969579"/>
              <a:ext cx="622738" cy="283780"/>
            </a:xfrm>
            <a:prstGeom prst="round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665A0AC-0391-8BF8-35CD-776B1F31D5E4}"/>
                </a:ext>
              </a:extLst>
            </p:cNvPr>
            <p:cNvSpPr/>
            <p:nvPr/>
          </p:nvSpPr>
          <p:spPr>
            <a:xfrm>
              <a:off x="1389995" y="1831431"/>
              <a:ext cx="622738" cy="283780"/>
            </a:xfrm>
            <a:prstGeom prst="round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16EFB39-8361-ADE4-9D9D-245F0A005FD3}"/>
                </a:ext>
              </a:extLst>
            </p:cNvPr>
            <p:cNvSpPr/>
            <p:nvPr/>
          </p:nvSpPr>
          <p:spPr>
            <a:xfrm>
              <a:off x="2299141" y="903888"/>
              <a:ext cx="731520" cy="365760"/>
            </a:xfrm>
            <a:prstGeom prst="round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9345987-0F76-D185-CE40-EC9A26D9F70C}"/>
                </a:ext>
              </a:extLst>
            </p:cNvPr>
            <p:cNvSpPr/>
            <p:nvPr/>
          </p:nvSpPr>
          <p:spPr>
            <a:xfrm>
              <a:off x="2519862" y="1487214"/>
              <a:ext cx="622738" cy="283780"/>
            </a:xfrm>
            <a:prstGeom prst="round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2E129DB5-B917-437D-E52B-FDA4BE492F9F}"/>
                </a:ext>
              </a:extLst>
            </p:cNvPr>
            <p:cNvSpPr/>
            <p:nvPr/>
          </p:nvSpPr>
          <p:spPr>
            <a:xfrm>
              <a:off x="5559992" y="964321"/>
              <a:ext cx="622738" cy="283780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8870663-71BD-D138-D720-F4703BA76CC6}"/>
                </a:ext>
              </a:extLst>
            </p:cNvPr>
            <p:cNvSpPr/>
            <p:nvPr/>
          </p:nvSpPr>
          <p:spPr>
            <a:xfrm>
              <a:off x="5980408" y="1826173"/>
              <a:ext cx="622738" cy="283780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0AED2F1D-1708-55D4-1E8F-133852276DEB}"/>
                </a:ext>
              </a:extLst>
            </p:cNvPr>
            <p:cNvSpPr/>
            <p:nvPr/>
          </p:nvSpPr>
          <p:spPr>
            <a:xfrm>
              <a:off x="7196986" y="898630"/>
              <a:ext cx="731520" cy="365760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142609D-2735-8A30-ECA9-06D296A8A3D8}"/>
                </a:ext>
              </a:extLst>
            </p:cNvPr>
            <p:cNvSpPr/>
            <p:nvPr/>
          </p:nvSpPr>
          <p:spPr>
            <a:xfrm>
              <a:off x="7110275" y="1466190"/>
              <a:ext cx="622738" cy="283780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56CC3E34-C77D-A3C4-1BAE-7E062CD0113B}"/>
                </a:ext>
              </a:extLst>
            </p:cNvPr>
            <p:cNvSpPr/>
            <p:nvPr/>
          </p:nvSpPr>
          <p:spPr>
            <a:xfrm>
              <a:off x="940674" y="4519463"/>
              <a:ext cx="622738" cy="2837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96E7761-64DE-3229-0694-CFFA0DE85185}"/>
                </a:ext>
              </a:extLst>
            </p:cNvPr>
            <p:cNvSpPr/>
            <p:nvPr/>
          </p:nvSpPr>
          <p:spPr>
            <a:xfrm>
              <a:off x="1368973" y="5334017"/>
              <a:ext cx="622738" cy="2837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64780AC-0F07-F72F-2A26-7FA8A04F7C98}"/>
                </a:ext>
              </a:extLst>
            </p:cNvPr>
            <p:cNvSpPr/>
            <p:nvPr/>
          </p:nvSpPr>
          <p:spPr>
            <a:xfrm>
              <a:off x="2664376" y="4422240"/>
              <a:ext cx="731520" cy="36576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1BF6A2C-8915-010A-45DA-22CC75C9CFB3}"/>
                </a:ext>
              </a:extLst>
            </p:cNvPr>
            <p:cNvSpPr/>
            <p:nvPr/>
          </p:nvSpPr>
          <p:spPr>
            <a:xfrm>
              <a:off x="2538255" y="4918853"/>
              <a:ext cx="622738" cy="2837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7B65C65B-73D7-96AA-528F-DCB849FB12A2}"/>
                </a:ext>
              </a:extLst>
            </p:cNvPr>
            <p:cNvSpPr/>
            <p:nvPr/>
          </p:nvSpPr>
          <p:spPr>
            <a:xfrm>
              <a:off x="5412848" y="4561501"/>
              <a:ext cx="622738" cy="2837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30D280EE-9DCB-A074-CB7B-3E18577EACC7}"/>
                </a:ext>
              </a:extLst>
            </p:cNvPr>
            <p:cNvSpPr/>
            <p:nvPr/>
          </p:nvSpPr>
          <p:spPr>
            <a:xfrm>
              <a:off x="5856913" y="5336640"/>
              <a:ext cx="622738" cy="2837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E2342F4A-AF90-B629-92FA-C62B81CB2B1A}"/>
                </a:ext>
              </a:extLst>
            </p:cNvPr>
            <p:cNvSpPr/>
            <p:nvPr/>
          </p:nvSpPr>
          <p:spPr>
            <a:xfrm>
              <a:off x="7065603" y="4377565"/>
              <a:ext cx="731520" cy="36576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470DD10-D191-809E-D276-6A321A8000CB}"/>
                </a:ext>
              </a:extLst>
            </p:cNvPr>
            <p:cNvSpPr/>
            <p:nvPr/>
          </p:nvSpPr>
          <p:spPr>
            <a:xfrm>
              <a:off x="7041961" y="4921476"/>
              <a:ext cx="622738" cy="2837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E16DFB2-84E3-8E77-D843-17DDE17BA8A9}"/>
                </a:ext>
              </a:extLst>
            </p:cNvPr>
            <p:cNvCxnSpPr>
              <a:stCxn id="34" idx="3"/>
            </p:cNvCxnSpPr>
            <p:nvPr/>
          </p:nvCxnSpPr>
          <p:spPr>
            <a:xfrm>
              <a:off x="7797123" y="4560445"/>
              <a:ext cx="400946" cy="1061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87E41C4-C546-A2C6-CCC8-61D07BD8D1C5}"/>
              </a:ext>
            </a:extLst>
          </p:cNvPr>
          <p:cNvGrpSpPr/>
          <p:nvPr/>
        </p:nvGrpSpPr>
        <p:grpSpPr>
          <a:xfrm>
            <a:off x="104174" y="78129"/>
            <a:ext cx="8972696" cy="6724896"/>
            <a:chOff x="104174" y="78129"/>
            <a:chExt cx="8972696" cy="67248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4BFEED-457E-9E31-D4B7-4D835CF8051C}"/>
                </a:ext>
              </a:extLst>
            </p:cNvPr>
            <p:cNvGrpSpPr/>
            <p:nvPr/>
          </p:nvGrpSpPr>
          <p:grpSpPr>
            <a:xfrm>
              <a:off x="115750" y="78129"/>
              <a:ext cx="8961120" cy="3200400"/>
              <a:chOff x="0" y="43404"/>
              <a:chExt cx="9144000" cy="32004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548355B-ED89-FDF8-1EC7-AAB0CC94F26D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43404"/>
                <a:ext cx="4572000" cy="32004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879BF1D-911A-65C7-DF09-F25313A1869B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0" y="43404"/>
                <a:ext cx="4572000" cy="32004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662928-60C4-BDF4-81FB-DFE6097D443A}"/>
                </a:ext>
              </a:extLst>
            </p:cNvPr>
            <p:cNvGrpSpPr/>
            <p:nvPr/>
          </p:nvGrpSpPr>
          <p:grpSpPr>
            <a:xfrm>
              <a:off x="104174" y="3602625"/>
              <a:ext cx="8961120" cy="3200400"/>
              <a:chOff x="11574" y="3521600"/>
              <a:chExt cx="9144002" cy="320514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D8D0DE6-44B7-5FC2-9192-12FC697BAFDB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74" y="3526340"/>
                <a:ext cx="4572000" cy="32004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7A31701-AF66-C8A7-6AEE-58A0DAC8A5EE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3576" y="3521600"/>
                <a:ext cx="4572000" cy="32004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1851378" y="203200"/>
            <a:ext cx="544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Summary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C2551516-E1D8-3E09-2056-50FCE1CF8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22" y="781753"/>
            <a:ext cx="8763000" cy="571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432FF"/>
                </a:solidFill>
                <a:latin typeface="Trebuchet MS" panose="020B0703020202090204" pitchFamily="34" charset="0"/>
              </a:rPr>
              <a:t>La Niña survived, So </a:t>
            </a:r>
            <a:r>
              <a:rPr lang="en-US" altLang="en-US" sz="1800" dirty="0">
                <a:latin typeface="Trebuchet MS" panose="020B0703020202090204" pitchFamily="34" charset="0"/>
              </a:rPr>
              <a:t>still there, because; current atmosphere-ocean conditions are consistent for La Nina, But;</a:t>
            </a:r>
            <a:endParaRPr lang="en-US" altLang="en-US" sz="1800" dirty="0"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  <a:cs typeface="Arial" panose="020B0604020202020204" pitchFamily="34" charset="0"/>
              </a:rPr>
              <a:t>Both Oceanic and Atmospheric conditions slightly strengthening in the </a:t>
            </a:r>
            <a:r>
              <a:rPr lang="en-US" altLang="en-US" sz="1800" dirty="0" err="1">
                <a:latin typeface="Trebuchet MS" panose="020B0703020202090204" pitchFamily="34" charset="0"/>
                <a:cs typeface="Arial" panose="020B0604020202020204" pitchFamily="34" charset="0"/>
              </a:rPr>
              <a:t>favour</a:t>
            </a:r>
            <a:r>
              <a:rPr lang="en-US" altLang="en-US" sz="1800" dirty="0">
                <a:latin typeface="Trebuchet MS" panose="020B0703020202090204" pitchFamily="34" charset="0"/>
                <a:cs typeface="Arial" panose="020B0604020202020204" pitchFamily="34" charset="0"/>
              </a:rPr>
              <a:t> of La Nina; e.g.,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Sea surface temperatures (SSTs) are below average across the central equatorial Pacific Ocean. SOI is firmly positive, stronger than average trade winds, reduced cloudiness over central Pacific.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</a:rPr>
              <a:t>La Niña is favored to continue with high chances during Aug-Sep-Oct, (60%), Moving forward probabilities for La Niña even slightly increases and remain between 62 to 70% till Nov-Dec-Jan, and 55% for DJF 2023. 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</a:rPr>
              <a:t>ENSO-Neutral is most favorable during the first quarter of 2023.</a:t>
            </a:r>
          </a:p>
          <a:p>
            <a:pPr marL="285750" indent="-285750" algn="ctr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</a:rPr>
              <a:t>Heading towards 3</a:t>
            </a:r>
            <a:r>
              <a:rPr lang="en-US" altLang="en-US" sz="1800" baseline="30000" dirty="0">
                <a:latin typeface="Trebuchet MS" panose="020B0703020202090204" pitchFamily="34" charset="0"/>
              </a:rPr>
              <a:t>rd</a:t>
            </a:r>
            <a:r>
              <a:rPr lang="en-US" altLang="en-US" sz="1800" dirty="0">
                <a:latin typeface="Trebuchet MS" panose="020B0703020202090204" pitchFamily="34" charset="0"/>
              </a:rPr>
              <a:t> triple-Dip La Nina, wait and see! 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228600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622300" y="1206500"/>
            <a:ext cx="8166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Across the Globe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IRI ENSO Forecast Tool (Deterministic and Probabilistic)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Precipitation and Temperature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40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477B700-93E3-C2BC-A667-BB1C2534F17D}"/>
              </a:ext>
            </a:extLst>
          </p:cNvPr>
          <p:cNvSpPr txBox="1"/>
          <p:nvPr/>
        </p:nvSpPr>
        <p:spPr>
          <a:xfrm>
            <a:off x="11572" y="4441527"/>
            <a:ext cx="84958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In the Pacific Ocean: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Below-average SSTs persisted across the central (across the Date Line), surrounded by strong +</a:t>
            </a:r>
            <a:r>
              <a:rPr lang="en-US" altLang="en-US" sz="1600" dirty="0" err="1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ve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SSTA in the high latitudes. 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Near-Neutral SSTAs exists in Eastern Pacific (130W to 90W.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Indian Ocean:</a:t>
            </a:r>
            <a:r>
              <a:rPr lang="en-US" altLang="en-US" sz="1600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Negative SSTAs in the west and positive in the East, a –</a:t>
            </a:r>
            <a:r>
              <a:rPr lang="en-US" altLang="en-US" sz="1600" dirty="0" err="1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ve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Indian Ocean Dipole.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Atlantic Ocean:</a:t>
            </a:r>
            <a:r>
              <a:rPr lang="en-US" altLang="en-US" sz="1600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A positive SSTAs in the equatorial AO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Gradual Weaking during last several weeks.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80F31-963E-D2B4-FB11-BEBE2DD5883E}"/>
              </a:ext>
            </a:extLst>
          </p:cNvPr>
          <p:cNvSpPr txBox="1"/>
          <p:nvPr/>
        </p:nvSpPr>
        <p:spPr>
          <a:xfrm>
            <a:off x="237269" y="80739"/>
            <a:ext cx="86583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Evolution of EQ. Pacific SST Departures in Weekly OISST Data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4BB456-3123-DEA1-8FF3-854F81BD826A}"/>
              </a:ext>
            </a:extLst>
          </p:cNvPr>
          <p:cNvGrpSpPr/>
          <p:nvPr/>
        </p:nvGrpSpPr>
        <p:grpSpPr>
          <a:xfrm>
            <a:off x="5167438" y="544015"/>
            <a:ext cx="3657601" cy="3676254"/>
            <a:chOff x="5387359" y="428265"/>
            <a:chExt cx="3657601" cy="3676254"/>
          </a:xfrm>
        </p:grpSpPr>
        <p:pic>
          <p:nvPicPr>
            <p:cNvPr id="5" name="Picture 4" descr="ssta.gif">
              <a:extLst>
                <a:ext uri="{FF2B5EF4-FFF2-40B4-BE49-F238E27FC236}">
                  <a16:creationId xmlns:a16="http://schemas.microsoft.com/office/drawing/2014/main" id="{2F9495E7-A8E2-DB05-545D-BE8469C19EA3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7360" y="2275719"/>
              <a:ext cx="3657600" cy="1828800"/>
            </a:xfrm>
            <a:prstGeom prst="rect">
              <a:avLst/>
            </a:prstGeom>
          </p:spPr>
        </p:pic>
        <p:pic>
          <p:nvPicPr>
            <p:cNvPr id="6" name="Picture 5" descr="ssta.gif">
              <a:extLst>
                <a:ext uri="{FF2B5EF4-FFF2-40B4-BE49-F238E27FC236}">
                  <a16:creationId xmlns:a16="http://schemas.microsoft.com/office/drawing/2014/main" id="{5E836FFB-F17C-9978-509E-3DA5D41F9D38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7359" y="428265"/>
              <a:ext cx="3657600" cy="18288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C9CE64-979F-EBD4-4DA1-70D033DAC56E}"/>
              </a:ext>
            </a:extLst>
          </p:cNvPr>
          <p:cNvGrpSpPr/>
          <p:nvPr/>
        </p:nvGrpSpPr>
        <p:grpSpPr>
          <a:xfrm>
            <a:off x="45140" y="578733"/>
            <a:ext cx="4572000" cy="3657600"/>
            <a:chOff x="45140" y="578733"/>
            <a:chExt cx="4572000" cy="3657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F90F146-D626-AEB0-33B0-E93356F2D039}"/>
                </a:ext>
              </a:extLst>
            </p:cNvPr>
            <p:cNvGrpSpPr/>
            <p:nvPr/>
          </p:nvGrpSpPr>
          <p:grpSpPr>
            <a:xfrm>
              <a:off x="45140" y="578733"/>
              <a:ext cx="4572000" cy="3657600"/>
              <a:chOff x="45140" y="578733"/>
              <a:chExt cx="4572000" cy="3657600"/>
            </a:xfrm>
          </p:grpSpPr>
          <p:pic>
            <p:nvPicPr>
              <p:cNvPr id="2" name="Picture 1" descr="ssta.gif">
                <a:extLst>
                  <a:ext uri="{FF2B5EF4-FFF2-40B4-BE49-F238E27FC236}">
                    <a16:creationId xmlns:a16="http://schemas.microsoft.com/office/drawing/2014/main" id="{CF6CAF29-0BA2-A14D-5D0A-8A788DF75770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40" y="578733"/>
                <a:ext cx="4572000" cy="3657600"/>
              </a:xfrm>
              <a:prstGeom prst="rect">
                <a:avLst/>
              </a:prstGeom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186000A-8DDC-9E0C-9D3D-F8E9B67999E3}"/>
                  </a:ext>
                </a:extLst>
              </p:cNvPr>
              <p:cNvCxnSpPr/>
              <p:nvPr/>
            </p:nvCxnSpPr>
            <p:spPr>
              <a:xfrm>
                <a:off x="416688" y="2511707"/>
                <a:ext cx="4177302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A549E34-29BC-6EE9-9501-3E3758D59AAE}"/>
                </a:ext>
              </a:extLst>
            </p:cNvPr>
            <p:cNvCxnSpPr/>
            <p:nvPr/>
          </p:nvCxnSpPr>
          <p:spPr>
            <a:xfrm flipV="1">
              <a:off x="2261690" y="1018572"/>
              <a:ext cx="0" cy="27779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886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331B0D-4A36-8C20-7EEC-1B67A1DA0C5E}"/>
              </a:ext>
            </a:extLst>
          </p:cNvPr>
          <p:cNvGrpSpPr/>
          <p:nvPr/>
        </p:nvGrpSpPr>
        <p:grpSpPr>
          <a:xfrm>
            <a:off x="5830644" y="1714583"/>
            <a:ext cx="2320925" cy="1201737"/>
            <a:chOff x="6062137" y="2667000"/>
            <a:chExt cx="2320925" cy="1201737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07BFD19E-98CB-2A87-69FC-66A8EFB3F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2667000"/>
              <a:ext cx="2262188" cy="339725"/>
              <a:chOff x="712075" y="4129086"/>
              <a:chExt cx="2261793" cy="338556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EB777701-2DE9-7ABB-5707-A1D9DB000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12908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4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89DC3CB-43DF-EBD5-7CE3-31CAA4C8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450" y="4129086"/>
                <a:ext cx="855418" cy="33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-1.0ºC</a:t>
                </a:r>
              </a:p>
            </p:txBody>
          </p:sp>
        </p:grpSp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E0826703-A1AA-EAAB-5086-359E8F172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2137" y="2906713"/>
              <a:ext cx="2306638" cy="339725"/>
              <a:chOff x="687474" y="4510087"/>
              <a:chExt cx="2306393" cy="338555"/>
            </a:xfrm>
          </p:grpSpPr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C9146DEF-38BE-3931-D677-413F87373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474" y="4510088"/>
                <a:ext cx="120377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0432FF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3.4</a:t>
                </a:r>
                <a:endParaRPr lang="en-US" altLang="en-US" sz="1600" dirty="0">
                  <a:solidFill>
                    <a:srgbClr val="0432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9D190FAB-998A-8A6D-AD11-4154EFDF7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449" y="4510087"/>
                <a:ext cx="855418" cy="337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0432FF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-0.6ºC</a:t>
                </a:r>
              </a:p>
            </p:txBody>
          </p:sp>
        </p:grpSp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B0C04E7B-3DA3-EB21-5F19-DBEE60870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167063"/>
              <a:ext cx="2279650" cy="363537"/>
              <a:chOff x="712075" y="4884678"/>
              <a:chExt cx="2278612" cy="364014"/>
            </a:xfrm>
          </p:grpSpPr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973D61D1-2D55-7CB7-5AF4-EDF25941A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91013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25C4B4D6-2A5E-9662-E262-6300F3269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2022" y="4884678"/>
                <a:ext cx="94866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-0.3ºC</a:t>
                </a:r>
              </a:p>
            </p:txBody>
          </p:sp>
        </p:grp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07A0AF95-AB81-9A8D-65CD-F70ABC6D7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506787"/>
              <a:ext cx="2279650" cy="361950"/>
              <a:chOff x="685800" y="5265665"/>
              <a:chExt cx="2278612" cy="364027"/>
            </a:xfrm>
          </p:grpSpPr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41404E7F-0AB2-7FB6-AA82-0DE8002AF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" y="5291138"/>
                <a:ext cx="12583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1+2</a:t>
                </a:r>
                <a:endParaRPr lang="en-US" altLang="en-US" sz="1600"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003E1907-C8EB-41EA-8519-D36A410B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747" y="5265665"/>
                <a:ext cx="948665" cy="340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-1.2ºC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BFADA0E-4826-080A-B457-42EE9C1D5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514" y="3103829"/>
            <a:ext cx="3536950" cy="15349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C471AC-864E-8AA4-933E-C6930CB388B2}"/>
              </a:ext>
            </a:extLst>
          </p:cNvPr>
          <p:cNvSpPr txBox="1"/>
          <p:nvPr/>
        </p:nvSpPr>
        <p:spPr>
          <a:xfrm>
            <a:off x="5683884" y="458703"/>
            <a:ext cx="307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Recent SST Departures in different NINO regions  (</a:t>
            </a:r>
            <a:r>
              <a:rPr lang="en-US" b="1" dirty="0">
                <a:solidFill>
                  <a:srgbClr val="0432FF"/>
                </a:solidFill>
              </a:rPr>
              <a:t>All cooler than the long-term avg, (1991-2020)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139FC-04DF-E6DA-82E8-CDF7187884C3}"/>
              </a:ext>
            </a:extLst>
          </p:cNvPr>
          <p:cNvSpPr txBox="1"/>
          <p:nvPr/>
        </p:nvSpPr>
        <p:spPr>
          <a:xfrm>
            <a:off x="5416952" y="4815065"/>
            <a:ext cx="344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Changed by how much (June, 2022)?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06688-DF86-4E95-CBD4-F0567B78015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4316" y="224233"/>
            <a:ext cx="5029200" cy="6400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0B0F30-73B0-6040-F3B5-D93A9D6CA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666" y="5448540"/>
            <a:ext cx="2616200" cy="1384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30.png">
            <a:extLst>
              <a:ext uri="{FF2B5EF4-FFF2-40B4-BE49-F238E27FC236}">
                <a16:creationId xmlns:a16="http://schemas.microsoft.com/office/drawing/2014/main" id="{577DE3D8-E390-5579-2094-8A909F777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89" y="321777"/>
            <a:ext cx="8771347" cy="61368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3965D6-7672-5F55-1D4D-C4ADD319A377}"/>
              </a:ext>
            </a:extLst>
          </p:cNvPr>
          <p:cNvGrpSpPr/>
          <p:nvPr/>
        </p:nvGrpSpPr>
        <p:grpSpPr>
          <a:xfrm>
            <a:off x="1796003" y="2629384"/>
            <a:ext cx="3713544" cy="2546434"/>
            <a:chOff x="1830728" y="2536784"/>
            <a:chExt cx="3713544" cy="254643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FC3CD9-E3D4-277C-E956-A95E99C1A64E}"/>
                </a:ext>
              </a:extLst>
            </p:cNvPr>
            <p:cNvSpPr/>
            <p:nvPr/>
          </p:nvSpPr>
          <p:spPr>
            <a:xfrm>
              <a:off x="4734044" y="2870522"/>
              <a:ext cx="810228" cy="1666755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D2B4E1-C184-A400-2AAC-2E62463529AA}"/>
                </a:ext>
              </a:extLst>
            </p:cNvPr>
            <p:cNvSpPr/>
            <p:nvPr/>
          </p:nvSpPr>
          <p:spPr>
            <a:xfrm>
              <a:off x="1830728" y="3416463"/>
              <a:ext cx="810228" cy="1666755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FF6A6A-B798-56B8-5493-8524F290D2C1}"/>
                </a:ext>
              </a:extLst>
            </p:cNvPr>
            <p:cNvSpPr txBox="1"/>
            <p:nvPr/>
          </p:nvSpPr>
          <p:spPr>
            <a:xfrm>
              <a:off x="1830728" y="3078872"/>
              <a:ext cx="810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2020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1C64E5-81BB-8E1F-346F-AB1C0DA3E324}"/>
                </a:ext>
              </a:extLst>
            </p:cNvPr>
            <p:cNvSpPr txBox="1"/>
            <p:nvPr/>
          </p:nvSpPr>
          <p:spPr>
            <a:xfrm>
              <a:off x="4714754" y="2536784"/>
              <a:ext cx="810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2021</a:t>
              </a: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E536131-2904-31B2-E0C9-D9E941E879E5}"/>
              </a:ext>
            </a:extLst>
          </p:cNvPr>
          <p:cNvSpPr/>
          <p:nvPr/>
        </p:nvSpPr>
        <p:spPr>
          <a:xfrm>
            <a:off x="7569843" y="1157468"/>
            <a:ext cx="1006998" cy="1331089"/>
          </a:xfrm>
          <a:prstGeom prst="roundRect">
            <a:avLst/>
          </a:prstGeom>
          <a:noFill/>
          <a:ln w="38100">
            <a:solidFill>
              <a:srgbClr val="0432FF"/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ra_c.gif">
            <a:extLst>
              <a:ext uri="{FF2B5EF4-FFF2-40B4-BE49-F238E27FC236}">
                <a16:creationId xmlns:a16="http://schemas.microsoft.com/office/drawing/2014/main" id="{B66DF81D-9192-A789-A0C3-03875B471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34"/>
          <a:stretch/>
        </p:blipFill>
        <p:spPr>
          <a:xfrm>
            <a:off x="1794075" y="113430"/>
            <a:ext cx="5914037" cy="65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9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D96FDF7-6486-34B3-866F-C34D9EF3E340}"/>
              </a:ext>
            </a:extLst>
          </p:cNvPr>
          <p:cNvSpPr txBox="1"/>
          <p:nvPr/>
        </p:nvSpPr>
        <p:spPr>
          <a:xfrm>
            <a:off x="1264356" y="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TOGA/TAO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81914-20C0-ED89-24F4-36F9F8612650}"/>
              </a:ext>
            </a:extLst>
          </p:cNvPr>
          <p:cNvSpPr txBox="1"/>
          <p:nvPr/>
        </p:nvSpPr>
        <p:spPr>
          <a:xfrm>
            <a:off x="5774270" y="3951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GODAS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156737-D547-25A7-D8C7-0E80954455D8}"/>
              </a:ext>
            </a:extLst>
          </p:cNvPr>
          <p:cNvGrpSpPr/>
          <p:nvPr/>
        </p:nvGrpSpPr>
        <p:grpSpPr>
          <a:xfrm>
            <a:off x="324091" y="346174"/>
            <a:ext cx="8437944" cy="3334567"/>
            <a:chOff x="45156" y="369332"/>
            <a:chExt cx="9082428" cy="3334567"/>
          </a:xfrm>
        </p:grpSpPr>
        <p:pic>
          <p:nvPicPr>
            <p:cNvPr id="6" name="Picture 5" descr="wkteq_xz.gif">
              <a:extLst>
                <a:ext uri="{FF2B5EF4-FFF2-40B4-BE49-F238E27FC236}">
                  <a16:creationId xmlns:a16="http://schemas.microsoft.com/office/drawing/2014/main" id="{F1C1BCCB-CEF1-80CA-BEDD-76B1AF892137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b="47904"/>
            <a:stretch/>
          </p:blipFill>
          <p:spPr>
            <a:xfrm>
              <a:off x="4464144" y="369332"/>
              <a:ext cx="4663440" cy="3334567"/>
            </a:xfrm>
            <a:prstGeom prst="rect">
              <a:avLst/>
            </a:prstGeom>
          </p:spPr>
        </p:pic>
        <p:pic>
          <p:nvPicPr>
            <p:cNvPr id="8" name="Picture 7" descr="TAO_5Day_EQ_xz_Anom_Comp.gif">
              <a:extLst>
                <a:ext uri="{FF2B5EF4-FFF2-40B4-BE49-F238E27FC236}">
                  <a16:creationId xmlns:a16="http://schemas.microsoft.com/office/drawing/2014/main" id="{F2EAB09D-C741-C136-067D-26C3160C62FB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t="55735"/>
            <a:stretch/>
          </p:blipFill>
          <p:spPr>
            <a:xfrm>
              <a:off x="45156" y="798067"/>
              <a:ext cx="4572000" cy="263093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4EEF4AE-7353-FBF5-2B47-31CD13BEB339}"/>
              </a:ext>
            </a:extLst>
          </p:cNvPr>
          <p:cNvSpPr txBox="1"/>
          <p:nvPr/>
        </p:nvSpPr>
        <p:spPr>
          <a:xfrm>
            <a:off x="2685327" y="393542"/>
            <a:ext cx="375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Last Month: June 2022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33EFEB-A194-750B-113A-3A26DD80463D}"/>
              </a:ext>
            </a:extLst>
          </p:cNvPr>
          <p:cNvGrpSpPr/>
          <p:nvPr/>
        </p:nvGrpSpPr>
        <p:grpSpPr>
          <a:xfrm>
            <a:off x="67786" y="436343"/>
            <a:ext cx="9026325" cy="3678241"/>
            <a:chOff x="67786" y="1177146"/>
            <a:chExt cx="9026325" cy="3678241"/>
          </a:xfrm>
        </p:grpSpPr>
        <p:pic>
          <p:nvPicPr>
            <p:cNvPr id="4" name="Picture 3" descr="TAO_5Day_EQ_xz_Anom_Comp.gif">
              <a:extLst>
                <a:ext uri="{FF2B5EF4-FFF2-40B4-BE49-F238E27FC236}">
                  <a16:creationId xmlns:a16="http://schemas.microsoft.com/office/drawing/2014/main" id="{CDDFC99E-DA89-677E-D992-BB8C9820DAC2}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t="55913"/>
            <a:stretch/>
          </p:blipFill>
          <p:spPr>
            <a:xfrm>
              <a:off x="67786" y="1177146"/>
              <a:ext cx="4572000" cy="3657600"/>
            </a:xfrm>
            <a:prstGeom prst="rect">
              <a:avLst/>
            </a:prstGeom>
          </p:spPr>
        </p:pic>
        <p:pic>
          <p:nvPicPr>
            <p:cNvPr id="5" name="Picture 4" descr="wkteq_xz.gif">
              <a:extLst>
                <a:ext uri="{FF2B5EF4-FFF2-40B4-BE49-F238E27FC236}">
                  <a16:creationId xmlns:a16="http://schemas.microsoft.com/office/drawing/2014/main" id="{41C41097-662B-2CA5-C94C-CBF304BACD62}"/>
                </a:ext>
              </a:extLst>
            </p:cNvPr>
            <p:cNvPicPr>
              <a:picLocks/>
            </p:cNvPicPr>
            <p:nvPr/>
          </p:nvPicPr>
          <p:blipFill rotWithShape="1">
            <a:blip r:embed="rId6"/>
            <a:srcRect t="4909" r="4682" b="47904"/>
            <a:stretch/>
          </p:blipFill>
          <p:spPr>
            <a:xfrm>
              <a:off x="4522111" y="1197787"/>
              <a:ext cx="4572000" cy="3657600"/>
            </a:xfrm>
            <a:prstGeom prst="rect">
              <a:avLst/>
            </a:prstGeom>
          </p:spPr>
        </p:pic>
      </p:grpSp>
      <p:pic>
        <p:nvPicPr>
          <p:cNvPr id="9" name="Picture 8" descr="heat-last-year.gif">
            <a:extLst>
              <a:ext uri="{FF2B5EF4-FFF2-40B4-BE49-F238E27FC236}">
                <a16:creationId xmlns:a16="http://schemas.microsoft.com/office/drawing/2014/main" id="{0F985F5F-6DAF-1A50-9BDB-EDC7FA2C9336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6580" t="6096" r="9785" b="59878"/>
          <a:stretch/>
        </p:blipFill>
        <p:spPr>
          <a:xfrm>
            <a:off x="1632035" y="4143733"/>
            <a:ext cx="5943600" cy="2651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F2C418-116B-F814-8233-28C15DD4C8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68" y="480142"/>
            <a:ext cx="4521775" cy="56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5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wind_5day_drupal.png">
            <a:extLst>
              <a:ext uri="{FF2B5EF4-FFF2-40B4-BE49-F238E27FC236}">
                <a16:creationId xmlns:a16="http://schemas.microsoft.com/office/drawing/2014/main" id="{D6392330-915E-960A-EFF2-4F4D7667D0E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5000"/>
          <a:stretch/>
        </p:blipFill>
        <p:spPr>
          <a:xfrm>
            <a:off x="11570" y="20831"/>
            <a:ext cx="7315200" cy="3474720"/>
          </a:xfrm>
          <a:prstGeom prst="rect">
            <a:avLst/>
          </a:prstGeom>
        </p:spPr>
      </p:pic>
      <p:pic>
        <p:nvPicPr>
          <p:cNvPr id="1026" name="Picture 2" descr="MJO phase diagram">
            <a:extLst>
              <a:ext uri="{FF2B5EF4-FFF2-40B4-BE49-F238E27FC236}">
                <a16:creationId xmlns:a16="http://schemas.microsoft.com/office/drawing/2014/main" id="{D7E20BD7-3465-DB6F-3BA3-CE12A4440BA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63" y="3356659"/>
            <a:ext cx="411480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E3D954C4-6B9D-1F53-14E4-722AAAA65647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0" b="52212"/>
          <a:stretch/>
        </p:blipFill>
        <p:spPr bwMode="auto">
          <a:xfrm>
            <a:off x="296448" y="3791865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wnd_sst_iso20_anom.gif">
            <a:extLst>
              <a:ext uri="{FF2B5EF4-FFF2-40B4-BE49-F238E27FC236}">
                <a16:creationId xmlns:a16="http://schemas.microsoft.com/office/drawing/2014/main" id="{0544DE9F-F348-7EA7-39B0-0A41AE7D1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5" y="298630"/>
            <a:ext cx="894526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2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</TotalTime>
  <Words>395</Words>
  <Application>Microsoft Macintosh PowerPoint</Application>
  <PresentationFormat>On-screen Show (4:3)</PresentationFormat>
  <Paragraphs>55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Times New Roman</vt:lpstr>
      <vt:lpstr>To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251</cp:revision>
  <dcterms:created xsi:type="dcterms:W3CDTF">2013-01-27T09:14:16Z</dcterms:created>
  <dcterms:modified xsi:type="dcterms:W3CDTF">2022-10-21T02:32:47Z</dcterms:modified>
  <cp:category/>
</cp:coreProperties>
</file>