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83" r:id="rId2"/>
    <p:sldId id="257" r:id="rId3"/>
    <p:sldId id="382" r:id="rId4"/>
    <p:sldId id="261" r:id="rId5"/>
    <p:sldId id="355" r:id="rId6"/>
    <p:sldId id="395" r:id="rId7"/>
    <p:sldId id="319" r:id="rId8"/>
    <p:sldId id="320" r:id="rId9"/>
    <p:sldId id="381" r:id="rId10"/>
    <p:sldId id="267" r:id="rId11"/>
    <p:sldId id="268" r:id="rId12"/>
    <p:sldId id="331" r:id="rId13"/>
    <p:sldId id="401" r:id="rId14"/>
    <p:sldId id="272" r:id="rId15"/>
    <p:sldId id="273" r:id="rId16"/>
    <p:sldId id="274" r:id="rId17"/>
    <p:sldId id="399" r:id="rId18"/>
    <p:sldId id="276" r:id="rId19"/>
    <p:sldId id="277" r:id="rId20"/>
    <p:sldId id="278" r:id="rId21"/>
    <p:sldId id="400" r:id="rId22"/>
    <p:sldId id="280" r:id="rId23"/>
    <p:sldId id="281" r:id="rId24"/>
    <p:sldId id="282" r:id="rId25"/>
    <p:sldId id="318" r:id="rId26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35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051"/>
    <a:srgbClr val="941651"/>
    <a:srgbClr val="0432FF"/>
    <a:srgbClr val="011893"/>
    <a:srgbClr val="5E9800"/>
    <a:srgbClr val="66A107"/>
    <a:srgbClr val="74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10"/>
    <p:restoredTop sz="94787"/>
  </p:normalViewPr>
  <p:slideViewPr>
    <p:cSldViewPr snapToGrid="0" snapToObjects="1">
      <p:cViewPr varScale="1">
        <p:scale>
          <a:sx n="134" d="100"/>
          <a:sy n="134" d="100"/>
        </p:scale>
        <p:origin x="1440" y="176"/>
      </p:cViewPr>
      <p:guideLst>
        <p:guide orient="horz" pos="1800"/>
        <p:guide pos="35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49C4D-AD17-7F48-82FF-B48078E7A774}" type="datetimeFigureOut">
              <a:rPr lang="en-US" smtClean="0"/>
              <a:t>1/17/24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13A70-001C-284F-9C3D-55B566BA3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099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1/17/24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78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1/17/24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09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1/17/24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53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1/17/24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58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1/17/24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17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1/17/24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99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1/17/24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887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1/17/24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17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1/17/24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314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1/17/24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733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1/17/24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32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92840-3B1F-3D41-8390-8D974439144B}" type="datetimeFigureOut">
              <a:rPr lang="en-US" smtClean="0"/>
              <a:t>1/17/24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51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iridl.ldeo.columbia.edu/maproom/Global/Ocean_Temp/ERSST_Anomaly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bom.gov.au/climate/enso/#tabs=Pacific-Ocean&amp;pacific=SOI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7D42727-7D54-F041-A0CD-752663A2960C}"/>
              </a:ext>
            </a:extLst>
          </p:cNvPr>
          <p:cNvGrpSpPr/>
          <p:nvPr/>
        </p:nvGrpSpPr>
        <p:grpSpPr>
          <a:xfrm>
            <a:off x="0" y="-5"/>
            <a:ext cx="9144000" cy="5715000"/>
            <a:chOff x="182880" y="182880"/>
            <a:chExt cx="8534400" cy="6400800"/>
          </a:xfrm>
        </p:grpSpPr>
        <p:pic>
          <p:nvPicPr>
            <p:cNvPr id="2" name="Picture 1" descr="IRITemplate_may2018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82880"/>
              <a:ext cx="8534400" cy="64008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18C44B9-764F-014A-BFF7-FBDD1FAD95BE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6801" y="5659831"/>
              <a:ext cx="3200400" cy="914400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4F98BF6-C0C0-1248-A8A1-D293EB7C691A}"/>
              </a:ext>
            </a:extLst>
          </p:cNvPr>
          <p:cNvSpPr txBox="1"/>
          <p:nvPr/>
        </p:nvSpPr>
        <p:spPr>
          <a:xfrm>
            <a:off x="67941" y="3816393"/>
            <a:ext cx="4405373" cy="810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67" b="1" dirty="0">
                <a:solidFill>
                  <a:schemeClr val="bg2">
                    <a:lumMod val="90000"/>
                  </a:schemeClr>
                </a:solidFill>
              </a:rPr>
              <a:t>Jeffrey </a:t>
            </a:r>
            <a:r>
              <a:rPr lang="en-US" sz="1167" b="1" dirty="0" err="1">
                <a:solidFill>
                  <a:schemeClr val="bg2">
                    <a:lumMod val="90000"/>
                  </a:schemeClr>
                </a:solidFill>
              </a:rPr>
              <a:t>Turmelle</a:t>
            </a:r>
            <a:r>
              <a:rPr lang="en-US" sz="1167" b="1" dirty="0">
                <a:solidFill>
                  <a:schemeClr val="bg2">
                    <a:lumMod val="90000"/>
                  </a:schemeClr>
                </a:solidFill>
              </a:rPr>
              <a:t> and Jing Yuan</a:t>
            </a:r>
            <a:r>
              <a:rPr lang="en-US" sz="1167" dirty="0">
                <a:solidFill>
                  <a:schemeClr val="bg2">
                    <a:lumMod val="90000"/>
                  </a:schemeClr>
                </a:solidFill>
              </a:rPr>
              <a:t>: forecast processing and web updates</a:t>
            </a:r>
          </a:p>
          <a:p>
            <a:r>
              <a:rPr lang="en-US" sz="1167" b="1" dirty="0" err="1">
                <a:solidFill>
                  <a:schemeClr val="bg2">
                    <a:lumMod val="90000"/>
                  </a:schemeClr>
                </a:solidFill>
              </a:rPr>
              <a:t>Cuihua</a:t>
            </a:r>
            <a:r>
              <a:rPr lang="en-US" sz="1167" b="1" dirty="0">
                <a:solidFill>
                  <a:schemeClr val="bg2">
                    <a:lumMod val="90000"/>
                  </a:schemeClr>
                </a:solidFill>
              </a:rPr>
              <a:t> Li</a:t>
            </a:r>
            <a:r>
              <a:rPr lang="en-US" sz="1167" dirty="0">
                <a:solidFill>
                  <a:schemeClr val="bg2">
                    <a:lumMod val="90000"/>
                  </a:schemeClr>
                </a:solidFill>
              </a:rPr>
              <a:t>: Draft PowerPoint development</a:t>
            </a:r>
          </a:p>
          <a:p>
            <a:r>
              <a:rPr lang="en-US" sz="1167" b="1" dirty="0">
                <a:solidFill>
                  <a:schemeClr val="bg2">
                    <a:lumMod val="90000"/>
                  </a:schemeClr>
                </a:solidFill>
              </a:rPr>
              <a:t>IRI’s Climate Group, led by Dr. Andrew Robertson</a:t>
            </a:r>
            <a:r>
              <a:rPr lang="en-US" sz="1167" dirty="0">
                <a:solidFill>
                  <a:schemeClr val="bg2">
                    <a:lumMod val="90000"/>
                  </a:schemeClr>
                </a:solidFill>
              </a:rPr>
              <a:t>: </a:t>
            </a:r>
            <a:br>
              <a:rPr lang="en-US" sz="1167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sz="1167" dirty="0">
                <a:solidFill>
                  <a:schemeClr val="bg2">
                    <a:lumMod val="90000"/>
                  </a:schemeClr>
                </a:solidFill>
              </a:rPr>
              <a:t>Forecast system development, ongoing innovation, and verification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026269D-456A-E438-5D8A-893F34ABE8E1}"/>
              </a:ext>
            </a:extLst>
          </p:cNvPr>
          <p:cNvSpPr txBox="1">
            <a:spLocks/>
          </p:cNvSpPr>
          <p:nvPr/>
        </p:nvSpPr>
        <p:spPr>
          <a:xfrm>
            <a:off x="67940" y="2137653"/>
            <a:ext cx="3029887" cy="1366807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291453">
              <a:spcBef>
                <a:spcPts val="250"/>
              </a:spcBef>
              <a:buNone/>
              <a:defRPr sz="3570" b="1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3333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M. </a:t>
            </a:r>
            <a:r>
              <a:rPr lang="en-US" sz="3333" b="1" dirty="0" err="1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Azhar</a:t>
            </a:r>
            <a:r>
              <a:rPr lang="en-US" sz="3333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 Ehsan</a:t>
            </a:r>
          </a:p>
          <a:p>
            <a:pPr marL="0" indent="0" defTabSz="291453">
              <a:spcBef>
                <a:spcPts val="250"/>
              </a:spcBef>
              <a:buNone/>
              <a:defRPr sz="3570" b="1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2975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 </a:t>
            </a:r>
            <a:r>
              <a:rPr lang="en-US" sz="1417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(</a:t>
            </a:r>
            <a:r>
              <a:rPr lang="en-US" sz="1417" b="1" dirty="0" err="1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azhar@iri.columbia.edu</a:t>
            </a:r>
            <a:r>
              <a:rPr lang="en-US" sz="1417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)</a:t>
            </a:r>
          </a:p>
          <a:p>
            <a:pPr marL="0" indent="0" defTabSz="291453">
              <a:spcBef>
                <a:spcPts val="187"/>
              </a:spcBef>
              <a:buNone/>
              <a:defRPr sz="2550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2125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Associate Research Scientist</a:t>
            </a:r>
          </a:p>
          <a:p>
            <a:pPr marL="0" indent="0" defTabSz="291453">
              <a:spcBef>
                <a:spcPts val="187"/>
              </a:spcBef>
              <a:buNone/>
              <a:defRPr sz="2550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2125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IRI ENSO and Climate Forecast Lead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E06E84-1F36-AC91-7507-88089E5A55FD}"/>
              </a:ext>
            </a:extLst>
          </p:cNvPr>
          <p:cNvSpPr/>
          <p:nvPr/>
        </p:nvSpPr>
        <p:spPr>
          <a:xfrm>
            <a:off x="5545" y="-62"/>
            <a:ext cx="9144000" cy="17543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spc="13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Helvetica" charset="0"/>
              </a:rPr>
              <a:t>ENSO and Climate Outlook in January, 2024: </a:t>
            </a:r>
          </a:p>
          <a:p>
            <a:pPr algn="ctr">
              <a:defRPr/>
            </a:pPr>
            <a:r>
              <a:rPr lang="en-US" sz="3600" b="1" spc="130" dirty="0">
                <a:solidFill>
                  <a:srgbClr val="941651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Helvetica" charset="0"/>
              </a:rPr>
              <a:t>El NINO-</a:t>
            </a:r>
            <a:r>
              <a:rPr lang="en-US" sz="3600" b="1" spc="130" dirty="0">
                <a:solidFill>
                  <a:srgbClr val="009051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Helvetica" charset="0"/>
              </a:rPr>
              <a:t>ENSO-Neutral</a:t>
            </a:r>
            <a:r>
              <a:rPr lang="en-US" sz="3600" b="1" spc="130" dirty="0">
                <a:solidFill>
                  <a:srgbClr val="941651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Helvetica" charset="0"/>
              </a:rPr>
              <a:t>-</a:t>
            </a:r>
            <a:r>
              <a:rPr lang="en-US" sz="3600" b="1" spc="130" dirty="0">
                <a:solidFill>
                  <a:srgbClr val="00B0F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Helvetica" charset="0"/>
              </a:rPr>
              <a:t>LA NINA</a:t>
            </a:r>
            <a:r>
              <a:rPr lang="en-US" sz="3600" b="1" spc="130" dirty="0">
                <a:solidFill>
                  <a:srgbClr val="941651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Helvetica" charset="0"/>
              </a:rPr>
              <a:t>,…</a:t>
            </a:r>
            <a:endParaRPr lang="en-US" sz="1000" b="1" spc="130" dirty="0">
              <a:solidFill>
                <a:srgbClr val="941651"/>
              </a:solidFill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  <a:sym typeface="Helvetica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4A3B78E-E851-5156-8D3A-706117635A4F}"/>
              </a:ext>
            </a:extLst>
          </p:cNvPr>
          <p:cNvSpPr txBox="1"/>
          <p:nvPr/>
        </p:nvSpPr>
        <p:spPr>
          <a:xfrm>
            <a:off x="50276" y="59802"/>
            <a:ext cx="8056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North American Multi Model Ensemble (</a:t>
            </a:r>
            <a:r>
              <a:rPr lang="en-US" sz="2400" dirty="0">
                <a:solidFill>
                  <a:srgbClr val="FF0000"/>
                </a:solidFill>
              </a:rPr>
              <a:t>NMME</a:t>
            </a:r>
            <a:r>
              <a:rPr lang="en-US" sz="2400" b="1" dirty="0"/>
              <a:t>) ENSO Forecast (</a:t>
            </a:r>
            <a:r>
              <a:rPr lang="en-US" sz="2400" b="1" dirty="0">
                <a:solidFill>
                  <a:srgbClr val="FF0000"/>
                </a:solidFill>
              </a:rPr>
              <a:t>Jan, 2024 Initial</a:t>
            </a:r>
            <a:r>
              <a:rPr lang="en-US" sz="2400" b="1" dirty="0"/>
              <a:t>)</a:t>
            </a:r>
          </a:p>
        </p:txBody>
      </p:sp>
      <p:pic>
        <p:nvPicPr>
          <p:cNvPr id="4" name="Picture 3" descr="nino34.rescaling.NMME.png">
            <a:extLst>
              <a:ext uri="{FF2B5EF4-FFF2-40B4-BE49-F238E27FC236}">
                <a16:creationId xmlns:a16="http://schemas.microsoft.com/office/drawing/2014/main" id="{4464BC61-03DF-386E-EE98-B61EF9FDE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623" y="908382"/>
            <a:ext cx="8001000" cy="476439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58102C-C4D5-8290-8E53-FE84806FD455}"/>
              </a:ext>
            </a:extLst>
          </p:cNvPr>
          <p:cNvSpPr txBox="1"/>
          <p:nvPr/>
        </p:nvSpPr>
        <p:spPr>
          <a:xfrm>
            <a:off x="5289" y="15648"/>
            <a:ext cx="8504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IRI’s ENSO Forecast </a:t>
            </a:r>
            <a:r>
              <a:rPr lang="en-US" sz="2400" b="1" dirty="0">
                <a:solidFill>
                  <a:srgbClr val="FF0000"/>
                </a:solidFill>
              </a:rPr>
              <a:t>Jan,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2024</a:t>
            </a:r>
            <a:r>
              <a:rPr lang="en-US" sz="2400" dirty="0">
                <a:solidFill>
                  <a:srgbClr val="FF0000"/>
                </a:solidFill>
                <a:highlight>
                  <a:srgbClr val="000000"/>
                </a:highlight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" name="Picture 1" descr="figure4.png">
            <a:extLst>
              <a:ext uri="{FF2B5EF4-FFF2-40B4-BE49-F238E27FC236}">
                <a16:creationId xmlns:a16="http://schemas.microsoft.com/office/drawing/2014/main" id="{288A23D7-0CED-6A21-C4F8-6849898BF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72" y="483576"/>
            <a:ext cx="8801100" cy="519625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574F984-714A-449D-03DC-74F556435B17}"/>
              </a:ext>
            </a:extLst>
          </p:cNvPr>
          <p:cNvSpPr txBox="1"/>
          <p:nvPr/>
        </p:nvSpPr>
        <p:spPr>
          <a:xfrm>
            <a:off x="5289" y="6221"/>
            <a:ext cx="8504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IRI’s Probabilistic ENSO Forecasts (</a:t>
            </a:r>
            <a:r>
              <a:rPr lang="en-US" sz="2400" b="1" dirty="0">
                <a:solidFill>
                  <a:srgbClr val="0432FF"/>
                </a:solidFill>
              </a:rPr>
              <a:t>on 19</a:t>
            </a:r>
            <a:r>
              <a:rPr lang="en-US" sz="2400" b="1" baseline="30000" dirty="0">
                <a:solidFill>
                  <a:srgbClr val="0432FF"/>
                </a:solidFill>
              </a:rPr>
              <a:t>th</a:t>
            </a:r>
            <a:r>
              <a:rPr lang="en-US" sz="2400" b="1" dirty="0">
                <a:solidFill>
                  <a:srgbClr val="0432FF"/>
                </a:solidFill>
              </a:rPr>
              <a:t> Jan, 2024</a:t>
            </a:r>
            <a:r>
              <a:rPr lang="en-US" sz="2400" b="1" dirty="0"/>
              <a:t>)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8C0E62-56A6-505E-6BFD-CFE37CCA9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6" y="441510"/>
            <a:ext cx="5048340" cy="33655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0A06FE-1DCA-CC4B-58F3-9131903C2102}"/>
              </a:ext>
            </a:extLst>
          </p:cNvPr>
          <p:cNvSpPr txBox="1"/>
          <p:nvPr/>
        </p:nvSpPr>
        <p:spPr>
          <a:xfrm>
            <a:off x="4641766" y="2180852"/>
            <a:ext cx="4493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CPC’s Probabilistic ENSO Forecast 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(Released on 11 Jan, 2024)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E0A4BDE-53A3-5380-4DFB-12F9D5A48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080" y="2688916"/>
            <a:ext cx="4622752" cy="298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039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B5C6B2-5854-9AB8-0F71-2CA89C72E305}"/>
              </a:ext>
            </a:extLst>
          </p:cNvPr>
          <p:cNvSpPr txBox="1"/>
          <p:nvPr/>
        </p:nvSpPr>
        <p:spPr>
          <a:xfrm>
            <a:off x="8236" y="7252"/>
            <a:ext cx="8368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North American Multi Model Ensemble (</a:t>
            </a:r>
            <a:r>
              <a:rPr lang="en-US" sz="2400" dirty="0">
                <a:solidFill>
                  <a:srgbClr val="FF0000"/>
                </a:solidFill>
              </a:rPr>
              <a:t>NMME</a:t>
            </a:r>
            <a:r>
              <a:rPr lang="en-US" sz="2400" b="1" dirty="0"/>
              <a:t>) SST Forecast</a:t>
            </a:r>
          </a:p>
        </p:txBody>
      </p:sp>
      <p:pic>
        <p:nvPicPr>
          <p:cNvPr id="2" name="Picture 1" descr="nmme_ensemble.png">
            <a:extLst>
              <a:ext uri="{FF2B5EF4-FFF2-40B4-BE49-F238E27FC236}">
                <a16:creationId xmlns:a16="http://schemas.microsoft.com/office/drawing/2014/main" id="{64D80E62-2B99-A1FD-6193-80964A0E7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938" y="448410"/>
            <a:ext cx="8285825" cy="517866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1" y="152400"/>
            <a:ext cx="6904854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1" y="152400"/>
            <a:ext cx="6904854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1" y="152400"/>
            <a:ext cx="6904854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38686F-7858-FCDD-D417-E3AAA0481522}"/>
              </a:ext>
            </a:extLst>
          </p:cNvPr>
          <p:cNvSpPr txBox="1"/>
          <p:nvPr/>
        </p:nvSpPr>
        <p:spPr>
          <a:xfrm>
            <a:off x="8236" y="7252"/>
            <a:ext cx="9135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432FF"/>
                </a:solidFill>
              </a:rPr>
              <a:t>Precipitation</a:t>
            </a:r>
            <a:r>
              <a:rPr lang="en-US" sz="2400" b="1" dirty="0"/>
              <a:t> Forecasts based on North American Multi Model Ensemble (</a:t>
            </a:r>
            <a:r>
              <a:rPr lang="en-US" sz="2400" dirty="0">
                <a:solidFill>
                  <a:srgbClr val="FF0000"/>
                </a:solidFill>
              </a:rPr>
              <a:t>NMME</a:t>
            </a:r>
            <a:r>
              <a:rPr lang="en-US" sz="2400" b="1" dirty="0"/>
              <a:t>)</a:t>
            </a:r>
          </a:p>
        </p:txBody>
      </p:sp>
      <p:pic>
        <p:nvPicPr>
          <p:cNvPr id="2" name="Picture 1" descr="FMA24_World_pcp.gif">
            <a:extLst>
              <a:ext uri="{FF2B5EF4-FFF2-40B4-BE49-F238E27FC236}">
                <a16:creationId xmlns:a16="http://schemas.microsoft.com/office/drawing/2014/main" id="{DDB0CD15-8F76-4DA4-C01A-ABB142E6C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885" y="847043"/>
            <a:ext cx="7850197" cy="487675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M24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2400"/>
            <a:ext cx="7137707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J24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2400"/>
            <a:ext cx="7137707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12407" y="289991"/>
            <a:ext cx="7467960" cy="8022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chemeClr val="tx2"/>
                </a:solidFill>
                <a:latin typeface="Roboto"/>
                <a:cs typeface="Roboto"/>
              </a:rPr>
              <a:t>Outline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71278" y="1064948"/>
            <a:ext cx="8191544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30ED66F-88BF-E875-1CE8-1B4CDEB0C362}"/>
              </a:ext>
            </a:extLst>
          </p:cNvPr>
          <p:cNvSpPr txBox="1"/>
          <p:nvPr/>
        </p:nvSpPr>
        <p:spPr>
          <a:xfrm>
            <a:off x="307975" y="1206500"/>
            <a:ext cx="81661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000" b="1" dirty="0">
                <a:solidFill>
                  <a:srgbClr val="0432FF"/>
                </a:solidFill>
              </a:rPr>
              <a:t>Observed Oceanic and Atmospheric Conditions in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Tropical Pacific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Across the Globe</a:t>
            </a:r>
          </a:p>
          <a:p>
            <a:endParaRPr lang="en-US" sz="20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000" b="1" dirty="0">
                <a:solidFill>
                  <a:srgbClr val="0432FF"/>
                </a:solidFill>
              </a:rPr>
              <a:t>ENSO Forecast in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NMME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IRI ENSO Forecast Tool (Deterministic and Probabilistic)</a:t>
            </a:r>
          </a:p>
          <a:p>
            <a:endParaRPr lang="en-US" sz="20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000" b="1" dirty="0">
                <a:solidFill>
                  <a:srgbClr val="0432FF"/>
                </a:solidFill>
              </a:rPr>
              <a:t>Seasons Outlook of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SST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Precipitation and Temperature</a:t>
            </a:r>
          </a:p>
          <a:p>
            <a:endParaRPr lang="en-US" sz="20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000" b="1" dirty="0">
                <a:solidFill>
                  <a:srgbClr val="0432FF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185529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JJ24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2400"/>
            <a:ext cx="7137707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FDBAF1-1971-3FB6-0E65-E6C4971AED7D}"/>
              </a:ext>
            </a:extLst>
          </p:cNvPr>
          <p:cNvSpPr txBox="1"/>
          <p:nvPr/>
        </p:nvSpPr>
        <p:spPr>
          <a:xfrm>
            <a:off x="8236" y="7252"/>
            <a:ext cx="9135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2m-Temperature</a:t>
            </a:r>
            <a:r>
              <a:rPr lang="en-US" sz="2400" b="1" dirty="0">
                <a:solidFill>
                  <a:srgbClr val="0432FF"/>
                </a:solidFill>
              </a:rPr>
              <a:t> </a:t>
            </a:r>
            <a:r>
              <a:rPr lang="en-US" sz="2400" b="1" dirty="0"/>
              <a:t>Forecasts based on North American Multi Model Ensemble (</a:t>
            </a:r>
            <a:r>
              <a:rPr lang="en-US" sz="2400" dirty="0">
                <a:solidFill>
                  <a:srgbClr val="FF0000"/>
                </a:solidFill>
              </a:rPr>
              <a:t>NMME</a:t>
            </a:r>
            <a:r>
              <a:rPr lang="en-US" sz="2400" b="1" dirty="0"/>
              <a:t>)</a:t>
            </a:r>
          </a:p>
        </p:txBody>
      </p:sp>
      <p:pic>
        <p:nvPicPr>
          <p:cNvPr id="2" name="Picture 1" descr="FMA24_World_tmp.gif">
            <a:extLst>
              <a:ext uri="{FF2B5EF4-FFF2-40B4-BE49-F238E27FC236}">
                <a16:creationId xmlns:a16="http://schemas.microsoft.com/office/drawing/2014/main" id="{F59A716B-0260-BC8B-9EFB-6571CAF65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856" y="838248"/>
            <a:ext cx="7554351" cy="488554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M24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2400"/>
            <a:ext cx="7137707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J24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2400"/>
            <a:ext cx="7137707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JJ24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2400"/>
            <a:ext cx="7137707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A40E6E-B255-6B81-4A8D-49C978B03331}"/>
              </a:ext>
            </a:extLst>
          </p:cNvPr>
          <p:cNvSpPr txBox="1"/>
          <p:nvPr/>
        </p:nvSpPr>
        <p:spPr>
          <a:xfrm>
            <a:off x="2304815" y="169333"/>
            <a:ext cx="453437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b="1" dirty="0"/>
              <a:t>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E0A9A0-352B-DF7A-BB7B-3555F61E03AE}"/>
              </a:ext>
            </a:extLst>
          </p:cNvPr>
          <p:cNvSpPr txBox="1"/>
          <p:nvPr/>
        </p:nvSpPr>
        <p:spPr>
          <a:xfrm>
            <a:off x="298938" y="861866"/>
            <a:ext cx="851974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urrent level of warming in the eastern and central Pacific Ocean, reached a </a:t>
            </a:r>
            <a:r>
              <a:rPr lang="en-US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strong”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intensity (Dec, NINO3.4 Value is 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+1.99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while for last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weeks, it is close to 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+2.0.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Positive Indian Ocean Dipole also continues, though sharply weakened.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latest forecasts suggest that the warming will persist through the boreal winter and spring (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75% in MAM-2024 (was 84% in Dec, 2023)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sharply weakening thereafter.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ENSO-Neutral is most probable in AMJ, MJJ, and JJA 2024.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>
              <a:solidFill>
                <a:srgbClr val="0432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NINA is most likely from JAS, and remain so onward.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likelihood stands in the upper 50s, but forecasting at this time of the year is highly uncertain due to the forecasts encountering the Spring Predictability barrier.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885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358532-8AD5-D45F-97E2-4C073636ED57}"/>
              </a:ext>
            </a:extLst>
          </p:cNvPr>
          <p:cNvSpPr txBox="1"/>
          <p:nvPr/>
        </p:nvSpPr>
        <p:spPr>
          <a:xfrm>
            <a:off x="2102069" y="1856828"/>
            <a:ext cx="4931103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67" b="1" dirty="0">
                <a:solidFill>
                  <a:srgbClr val="0432FF"/>
                </a:solidFill>
              </a:rPr>
              <a:t>Observations</a:t>
            </a:r>
          </a:p>
          <a:p>
            <a:pPr marL="285739" indent="-285739">
              <a:buFont typeface="+mj-lt"/>
              <a:buAutoNum type="arabicPeriod"/>
            </a:pPr>
            <a:r>
              <a:rPr lang="en-US" sz="1500" dirty="0"/>
              <a:t>Oceanic</a:t>
            </a:r>
          </a:p>
          <a:p>
            <a:pPr marL="285739" indent="-285739">
              <a:buFont typeface="+mj-lt"/>
              <a:buAutoNum type="arabicPeriod"/>
            </a:pPr>
            <a:r>
              <a:rPr lang="en-US" sz="1500" dirty="0"/>
              <a:t>Atmospheric</a:t>
            </a:r>
          </a:p>
        </p:txBody>
      </p:sp>
    </p:spTree>
    <p:extLst>
      <p:ext uri="{BB962C8B-B14F-4D97-AF65-F5344CB8AC3E}">
        <p14:creationId xmlns:p14="http://schemas.microsoft.com/office/powerpoint/2010/main" val="978002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2F2EFCC-6480-944C-4F92-BDEBEBCB18A9}"/>
              </a:ext>
            </a:extLst>
          </p:cNvPr>
          <p:cNvGrpSpPr/>
          <p:nvPr/>
        </p:nvGrpSpPr>
        <p:grpSpPr>
          <a:xfrm>
            <a:off x="471278" y="43384"/>
            <a:ext cx="8191544" cy="820215"/>
            <a:chOff x="471278" y="273454"/>
            <a:chExt cx="8191544" cy="802204"/>
          </a:xfrm>
        </p:grpSpPr>
        <p:sp>
          <p:nvSpPr>
            <p:cNvPr id="7" name="Title 1"/>
            <p:cNvSpPr txBox="1">
              <a:spLocks/>
            </p:cNvSpPr>
            <p:nvPr/>
          </p:nvSpPr>
          <p:spPr>
            <a:xfrm>
              <a:off x="793407" y="273454"/>
              <a:ext cx="7467960" cy="80220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b="1" dirty="0">
                  <a:solidFill>
                    <a:schemeClr val="tx2"/>
                  </a:solidFill>
                  <a:latin typeface="Roboto"/>
                  <a:cs typeface="Roboto"/>
                </a:rPr>
                <a:t>Evolution of SST Departures in Monthly Data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471278" y="953161"/>
              <a:ext cx="8191544" cy="0"/>
            </a:xfrm>
            <a:prstGeom prst="line">
              <a:avLst/>
            </a:prstGeom>
            <a:ln w="635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E5086A0-F774-08A4-FAAB-6297D8273A1C}"/>
              </a:ext>
            </a:extLst>
          </p:cNvPr>
          <p:cNvSpPr txBox="1"/>
          <p:nvPr/>
        </p:nvSpPr>
        <p:spPr>
          <a:xfrm>
            <a:off x="8797" y="4341154"/>
            <a:ext cx="912640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hangingPunct="1">
              <a:spcBef>
                <a:spcPct val="5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Pacific Ocean:</a:t>
            </a:r>
            <a:r>
              <a:rPr lang="en-US" alt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Above-Average SSTs</a:t>
            </a:r>
            <a:r>
              <a:rPr lang="en-US" alt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persisted across the central (across the Date Line), surrounded by strong +</a:t>
            </a:r>
            <a:r>
              <a:rPr lang="en-US" altLang="en-US" sz="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alt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SSTA in the high latitudes </a:t>
            </a:r>
          </a:p>
          <a:p>
            <a:pPr marL="285750" indent="-285750" eaLnBrk="1" hangingPunct="1">
              <a:spcBef>
                <a:spcPct val="5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Indian Ocean: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Above-Average SSTs in the West</a:t>
            </a:r>
            <a:r>
              <a:rPr lang="en-US" altLang="en-US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Negative in the East, a </a:t>
            </a:r>
            <a:r>
              <a:rPr lang="en-US" alt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1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alt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Indian Ocean Dipole </a:t>
            </a:r>
            <a:r>
              <a:rPr lang="en-US" alt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(IOD, </a:t>
            </a:r>
            <a:r>
              <a:rPr lang="en-US" altLang="en-US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+0.64 as of 14 Jan, 2024</a:t>
            </a:r>
            <a:r>
              <a:rPr lang="en-US" alt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ct val="5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North-Pacific and North Atlantic Ocean: </a:t>
            </a:r>
            <a:r>
              <a:rPr lang="en-US" alt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 PDO (</a:t>
            </a:r>
            <a:r>
              <a:rPr lang="en-US" altLang="en-US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-1.75</a:t>
            </a:r>
            <a:r>
              <a:rPr lang="en-US" alt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1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alt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Tropical North Atlantic </a:t>
            </a:r>
            <a:r>
              <a:rPr lang="en-US" alt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(TNAI, </a:t>
            </a:r>
            <a:r>
              <a:rPr lang="en-US" altLang="en-US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+0.97</a:t>
            </a:r>
            <a:r>
              <a:rPr lang="en-US" alt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0D29B7-ADDE-B253-346D-0C1B2C03B852}"/>
              </a:ext>
            </a:extLst>
          </p:cNvPr>
          <p:cNvSpPr txBox="1"/>
          <p:nvPr/>
        </p:nvSpPr>
        <p:spPr>
          <a:xfrm>
            <a:off x="2924327" y="5435791"/>
            <a:ext cx="62108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Source:</a:t>
            </a:r>
            <a:r>
              <a:rPr lang="en-US" sz="1200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https://iridl.ldeo.columbia.edu/maproom/Global/Ocean_Temp/ERSST_Anomaly.html</a:t>
            </a:r>
            <a:r>
              <a:rPr lang="en-US" sz="1200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E222FB-3D49-5558-4003-2E424BF00EBC}"/>
              </a:ext>
            </a:extLst>
          </p:cNvPr>
          <p:cNvSpPr txBox="1"/>
          <p:nvPr/>
        </p:nvSpPr>
        <p:spPr>
          <a:xfrm>
            <a:off x="6462346" y="1230923"/>
            <a:ext cx="24473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 Dec, 2023</a:t>
            </a:r>
          </a:p>
          <a:p>
            <a:endParaRPr lang="en-US" dirty="0"/>
          </a:p>
          <a:p>
            <a:r>
              <a:rPr lang="en-US" dirty="0"/>
              <a:t>NINO 1+2: </a:t>
            </a:r>
            <a:r>
              <a:rPr lang="en-US" dirty="0">
                <a:solidFill>
                  <a:srgbClr val="FF0000"/>
                </a:solidFill>
              </a:rPr>
              <a:t>+1.41</a:t>
            </a:r>
          </a:p>
          <a:p>
            <a:endParaRPr lang="en-US" dirty="0"/>
          </a:p>
          <a:p>
            <a:r>
              <a:rPr lang="en-US" dirty="0"/>
              <a:t>NINO3: </a:t>
            </a:r>
            <a:r>
              <a:rPr lang="en-US" dirty="0">
                <a:solidFill>
                  <a:srgbClr val="FF0000"/>
                </a:solidFill>
              </a:rPr>
              <a:t>+2.06</a:t>
            </a:r>
          </a:p>
          <a:p>
            <a:endParaRPr lang="en-US" dirty="0"/>
          </a:p>
          <a:p>
            <a:r>
              <a:rPr lang="en-US" dirty="0"/>
              <a:t>NINO3.4: </a:t>
            </a:r>
            <a:r>
              <a:rPr lang="en-US" dirty="0">
                <a:solidFill>
                  <a:srgbClr val="FF0000"/>
                </a:solidFill>
              </a:rPr>
              <a:t>+1.99</a:t>
            </a:r>
          </a:p>
          <a:p>
            <a:endParaRPr lang="en-US" dirty="0"/>
          </a:p>
          <a:p>
            <a:r>
              <a:rPr lang="en-US" dirty="0"/>
              <a:t>NINO4: </a:t>
            </a:r>
            <a:r>
              <a:rPr lang="en-US" dirty="0">
                <a:solidFill>
                  <a:srgbClr val="FF0000"/>
                </a:solidFill>
              </a:rPr>
              <a:t>+1.39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17C7A2-AFDD-6F89-2766-E3833D873582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1547" y="766330"/>
            <a:ext cx="6400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23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" presetClass="entr" presetSubtype="1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A58BBB-8143-5B43-E93B-A5307E4F9387}"/>
              </a:ext>
            </a:extLst>
          </p:cNvPr>
          <p:cNvSpPr txBox="1"/>
          <p:nvPr/>
        </p:nvSpPr>
        <p:spPr>
          <a:xfrm>
            <a:off x="-62772" y="19205"/>
            <a:ext cx="7600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Subsurface Ocean Temperature Evolution</a:t>
            </a:r>
            <a:endParaRPr lang="en-US" sz="2400" b="1" dirty="0">
              <a:highlight>
                <a:srgbClr val="FFFF00"/>
              </a:highligh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26D237-7EE5-F01E-DBA1-5E15DAE77244}"/>
              </a:ext>
            </a:extLst>
          </p:cNvPr>
          <p:cNvSpPr txBox="1"/>
          <p:nvPr/>
        </p:nvSpPr>
        <p:spPr>
          <a:xfrm>
            <a:off x="5002031" y="3524972"/>
            <a:ext cx="3678621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8115" indent="-238115" algn="just">
              <a:buFont typeface="Wingdings" pitchFamily="2" charset="2"/>
              <a:buChar char="Ø"/>
            </a:pPr>
            <a:r>
              <a:rPr lang="en-US" sz="1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Positive subsurface temperature anomalies dominate in the equatorial Pacific Ocean (</a:t>
            </a:r>
            <a:r>
              <a:rPr lang="en-US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Surface to depth</a:t>
            </a:r>
            <a:r>
              <a:rPr lang="en-US" sz="1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37B795-572E-3D16-332D-48C59BBD1C29}"/>
              </a:ext>
            </a:extLst>
          </p:cNvPr>
          <p:cNvSpPr txBox="1"/>
          <p:nvPr/>
        </p:nvSpPr>
        <p:spPr>
          <a:xfrm>
            <a:off x="4993273" y="4518277"/>
            <a:ext cx="367862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8115" indent="-238115" algn="just">
              <a:buFont typeface="Wingdings" pitchFamily="2" charset="2"/>
              <a:buChar char="ü"/>
            </a:pPr>
            <a:r>
              <a:rPr lang="en-US" sz="15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 subsurface temperature anomalies have strengthened in the western Pacific Ocean and expanded to 140ºW, while remaining at depth.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wkteq_xz.gif">
            <a:extLst>
              <a:ext uri="{FF2B5EF4-FFF2-40B4-BE49-F238E27FC236}">
                <a16:creationId xmlns:a16="http://schemas.microsoft.com/office/drawing/2014/main" id="{9548F60F-8F40-D109-B3DB-4A174665DC1F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7588" y="483715"/>
            <a:ext cx="4572000" cy="5212080"/>
          </a:xfrm>
          <a:prstGeom prst="rect">
            <a:avLst/>
          </a:prstGeom>
        </p:spPr>
      </p:pic>
      <p:pic>
        <p:nvPicPr>
          <p:cNvPr id="5" name="Picture 4" descr="heat-last-year.gif">
            <a:extLst>
              <a:ext uri="{FF2B5EF4-FFF2-40B4-BE49-F238E27FC236}">
                <a16:creationId xmlns:a16="http://schemas.microsoft.com/office/drawing/2014/main" id="{2D3D8C5F-1EE4-9949-A018-9B74A45F4E89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6777" t="5938" r="10560" b="60138"/>
          <a:stretch/>
        </p:blipFill>
        <p:spPr>
          <a:xfrm>
            <a:off x="4438890" y="517239"/>
            <a:ext cx="4572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212BC7-4853-6D21-BB30-4D9D7BA50771}"/>
              </a:ext>
            </a:extLst>
          </p:cNvPr>
          <p:cNvSpPr txBox="1"/>
          <p:nvPr/>
        </p:nvSpPr>
        <p:spPr>
          <a:xfrm>
            <a:off x="21993" y="3240"/>
            <a:ext cx="63700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Most recent Sea Surface Temperature (</a:t>
            </a:r>
            <a:r>
              <a:rPr lang="en-US" sz="2400" b="1" dirty="0">
                <a:solidFill>
                  <a:srgbClr val="FF0000"/>
                </a:solidFill>
              </a:rPr>
              <a:t>SST</a:t>
            </a:r>
            <a:r>
              <a:rPr lang="en-US" sz="2400" b="1" dirty="0"/>
              <a:t>) </a:t>
            </a:r>
            <a:r>
              <a:rPr lang="en-US" sz="2400" b="1" dirty="0">
                <a:solidFill>
                  <a:srgbClr val="00B050"/>
                </a:solidFill>
              </a:rPr>
              <a:t>Lower-Level Winds</a:t>
            </a:r>
          </a:p>
        </p:txBody>
      </p:sp>
      <p:pic>
        <p:nvPicPr>
          <p:cNvPr id="2" name="Picture 1" descr="sst_wind_5day_drupal.png">
            <a:extLst>
              <a:ext uri="{FF2B5EF4-FFF2-40B4-BE49-F238E27FC236}">
                <a16:creationId xmlns:a16="http://schemas.microsoft.com/office/drawing/2014/main" id="{DBB226F6-A55F-C13F-9569-CD0488722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90" y="826480"/>
            <a:ext cx="902368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161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D052E7-6DBD-2812-BD2B-74A9CAF08177}"/>
              </a:ext>
            </a:extLst>
          </p:cNvPr>
          <p:cNvSpPr txBox="1"/>
          <p:nvPr/>
        </p:nvSpPr>
        <p:spPr>
          <a:xfrm>
            <a:off x="16452" y="4616461"/>
            <a:ext cx="849507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During El Niño, the pressure becomes below average in Tahiti and above average in Darwin, and the Southern Oscillation Index is negative. </a:t>
            </a:r>
          </a:p>
          <a:p>
            <a:pPr algn="ctr"/>
            <a:r>
              <a:rPr lang="en-US" sz="1400" b="0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A Sustained Negative values of the SOI above </a:t>
            </a:r>
            <a:r>
              <a:rPr lang="en-US" sz="1400" b="1" i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-</a:t>
            </a:r>
            <a:r>
              <a:rPr lang="en-US" sz="1400" b="1" i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7 typically indicate El Niño</a:t>
            </a:r>
            <a:endParaRPr lang="en-US" sz="1400" b="1" i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02BE3-4FF5-CD51-AABE-27276B4A1E98}"/>
              </a:ext>
            </a:extLst>
          </p:cNvPr>
          <p:cNvSpPr txBox="1"/>
          <p:nvPr/>
        </p:nvSpPr>
        <p:spPr>
          <a:xfrm>
            <a:off x="-2746" y="5299757"/>
            <a:ext cx="89747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/>
              <a:t>Source:</a:t>
            </a:r>
          </a:p>
          <a:p>
            <a:r>
              <a:rPr lang="en-US" sz="1000" dirty="0">
                <a:hlinkClick r:id="rId2"/>
              </a:rPr>
              <a:t>http://www.bom.gov.au/climate/enso/#tabs=Pacific-Ocean&amp;pacific=SOI</a:t>
            </a:r>
            <a:r>
              <a:rPr lang="en-US" sz="10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212BC7-4853-6D21-BB30-4D9D7BA50771}"/>
              </a:ext>
            </a:extLst>
          </p:cNvPr>
          <p:cNvSpPr txBox="1"/>
          <p:nvPr/>
        </p:nvSpPr>
        <p:spPr>
          <a:xfrm>
            <a:off x="21995" y="3240"/>
            <a:ext cx="28355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Most recent Southern Oscillation Index (</a:t>
            </a:r>
            <a:r>
              <a:rPr lang="en-US" sz="2400" b="1" dirty="0">
                <a:solidFill>
                  <a:srgbClr val="00B0F0"/>
                </a:solidFill>
              </a:rPr>
              <a:t>SOI</a:t>
            </a:r>
            <a:r>
              <a:rPr lang="en-US" sz="2400" b="1" dirty="0"/>
              <a:t>)</a:t>
            </a:r>
          </a:p>
        </p:txBody>
      </p:sp>
      <p:pic>
        <p:nvPicPr>
          <p:cNvPr id="1026" name="Picture 2" descr="Select to see full-size map of 30-day Southern Oscillation Index values for the past two years, updated daily.">
            <a:extLst>
              <a:ext uri="{FF2B5EF4-FFF2-40B4-BE49-F238E27FC236}">
                <a16:creationId xmlns:a16="http://schemas.microsoft.com/office/drawing/2014/main" id="{6DD1D69D-FAB8-84D2-0D7A-1781E3427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850" y="111845"/>
            <a:ext cx="6309360" cy="441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E7E170-74FC-DD34-1A9D-0CF3B99EECD4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9525" y="1419225"/>
            <a:ext cx="5760720" cy="3657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D29A57-84EF-8DB9-DAC5-8945354CA4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5" y="4556867"/>
            <a:ext cx="6235700" cy="1143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E9820C-4928-CFBA-B382-77458E7FBC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52" y="46828"/>
            <a:ext cx="7772400" cy="81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84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6E613CD-5304-269C-725C-D64FAD71916F}"/>
              </a:ext>
            </a:extLst>
          </p:cNvPr>
          <p:cNvSpPr txBox="1"/>
          <p:nvPr/>
        </p:nvSpPr>
        <p:spPr>
          <a:xfrm>
            <a:off x="505571" y="91160"/>
            <a:ext cx="6501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Most recent Outgoing Longwave Radiation (</a:t>
            </a:r>
            <a:r>
              <a:rPr lang="en-US" sz="2400" b="1" dirty="0">
                <a:solidFill>
                  <a:srgbClr val="FF0000"/>
                </a:solidFill>
              </a:rPr>
              <a:t>OLR</a:t>
            </a:r>
            <a:r>
              <a:rPr lang="en-US" sz="2400" b="1" dirty="0"/>
              <a:t>) &amp; </a:t>
            </a:r>
            <a:r>
              <a:rPr lang="en-US" sz="2400" b="1" dirty="0">
                <a:solidFill>
                  <a:srgbClr val="0432FF"/>
                </a:solidFill>
              </a:rPr>
              <a:t>Precipitation</a:t>
            </a:r>
          </a:p>
        </p:txBody>
      </p:sp>
      <p:pic>
        <p:nvPicPr>
          <p:cNvPr id="2" name="Picture 1" descr="pr_anom.gif">
            <a:extLst>
              <a:ext uri="{FF2B5EF4-FFF2-40B4-BE49-F238E27FC236}">
                <a16:creationId xmlns:a16="http://schemas.microsoft.com/office/drawing/2014/main" id="{87DDFC06-9971-6965-F125-FFB5B0E5C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0" y="815932"/>
            <a:ext cx="4274818" cy="2947180"/>
          </a:xfrm>
          <a:prstGeom prst="rect">
            <a:avLst/>
          </a:prstGeom>
        </p:spPr>
      </p:pic>
      <p:pic>
        <p:nvPicPr>
          <p:cNvPr id="4" name="Picture 3" descr="olra_c.gif">
            <a:extLst>
              <a:ext uri="{FF2B5EF4-FFF2-40B4-BE49-F238E27FC236}">
                <a16:creationId xmlns:a16="http://schemas.microsoft.com/office/drawing/2014/main" id="{6C360922-78B5-7B2B-496C-544ED4167C59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b="21923"/>
          <a:stretch/>
        </p:blipFill>
        <p:spPr>
          <a:xfrm>
            <a:off x="4475286" y="603377"/>
            <a:ext cx="45720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50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358532-8AD5-D45F-97E2-4C073636ED57}"/>
              </a:ext>
            </a:extLst>
          </p:cNvPr>
          <p:cNvSpPr txBox="1"/>
          <p:nvPr/>
        </p:nvSpPr>
        <p:spPr>
          <a:xfrm>
            <a:off x="2102069" y="1856828"/>
            <a:ext cx="4931103" cy="1856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67" b="1" dirty="0">
                <a:solidFill>
                  <a:srgbClr val="0432FF"/>
                </a:solidFill>
              </a:rPr>
              <a:t>Forecasts</a:t>
            </a:r>
          </a:p>
          <a:p>
            <a:pPr marL="285739" indent="-285739">
              <a:buFont typeface="Wingdings" pitchFamily="2" charset="2"/>
              <a:buChar char="ü"/>
            </a:pPr>
            <a:r>
              <a:rPr lang="en-US" sz="1500" dirty="0"/>
              <a:t>Nino-34 in NMME,</a:t>
            </a:r>
          </a:p>
          <a:p>
            <a:pPr marL="285739" indent="-285739">
              <a:buFont typeface="Wingdings" pitchFamily="2" charset="2"/>
              <a:buChar char="ü"/>
            </a:pPr>
            <a:r>
              <a:rPr lang="en-US" sz="1500" dirty="0"/>
              <a:t>IRI ENSO Plume,</a:t>
            </a:r>
          </a:p>
          <a:p>
            <a:pPr marL="285739" indent="-285739">
              <a:buFont typeface="Wingdings" pitchFamily="2" charset="2"/>
              <a:buChar char="ü"/>
            </a:pPr>
            <a:r>
              <a:rPr lang="en-US" sz="1500" dirty="0"/>
              <a:t>Probability of Nino-34, </a:t>
            </a:r>
          </a:p>
          <a:p>
            <a:pPr marL="285739" indent="-285739">
              <a:buFont typeface="Wingdings" pitchFamily="2" charset="2"/>
              <a:buChar char="ü"/>
            </a:pPr>
            <a:r>
              <a:rPr lang="en-US" sz="1500" dirty="0"/>
              <a:t>Global SSTs from NMME,</a:t>
            </a:r>
          </a:p>
          <a:p>
            <a:pPr marL="285739" indent="-285739">
              <a:buFont typeface="Wingdings" pitchFamily="2" charset="2"/>
              <a:buChar char="ü"/>
            </a:pPr>
            <a:r>
              <a:rPr lang="en-US" sz="1500" dirty="0" err="1"/>
              <a:t>Prcp</a:t>
            </a:r>
            <a:r>
              <a:rPr lang="en-US" sz="1500" dirty="0"/>
              <a:t>. and Temp. outlook from IRI (</a:t>
            </a:r>
            <a:r>
              <a:rPr lang="en-US" b="1" dirty="0">
                <a:solidFill>
                  <a:srgbClr val="FF0000"/>
                </a:solidFill>
              </a:rPr>
              <a:t>January,  2024</a:t>
            </a:r>
            <a:r>
              <a:rPr lang="en-US" sz="15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26529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1528</TotalTime>
  <Words>624</Words>
  <Application>Microsoft Macintosh PowerPoint</Application>
  <PresentationFormat>On-screen Show (16:10)</PresentationFormat>
  <Paragraphs>74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Arial Narrow</vt:lpstr>
      <vt:lpstr>Calibri</vt:lpstr>
      <vt:lpstr>Courier New</vt:lpstr>
      <vt:lpstr>Roboto</vt:lpstr>
      <vt:lpstr>Times New Roman</vt:lpstr>
      <vt:lpstr>To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Earth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International Research Institute for Climate &amp; Society turns 25!</dc:title>
  <dc:creator>Sunghee KIm</dc:creator>
  <cp:lastModifiedBy>Azhar Ehsan</cp:lastModifiedBy>
  <cp:revision>154</cp:revision>
  <dcterms:created xsi:type="dcterms:W3CDTF">2022-09-08T16:50:36Z</dcterms:created>
  <dcterms:modified xsi:type="dcterms:W3CDTF">2024-01-17T21:35:54Z</dcterms:modified>
</cp:coreProperties>
</file>