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3" r:id="rId2"/>
    <p:sldId id="285" r:id="rId3"/>
    <p:sldId id="356" r:id="rId4"/>
    <p:sldId id="289" r:id="rId5"/>
    <p:sldId id="260" r:id="rId6"/>
    <p:sldId id="259" r:id="rId7"/>
    <p:sldId id="261" r:id="rId8"/>
    <p:sldId id="355" r:id="rId9"/>
    <p:sldId id="267" r:id="rId10"/>
    <p:sldId id="270" r:id="rId11"/>
    <p:sldId id="271" r:id="rId12"/>
    <p:sldId id="272" r:id="rId13"/>
    <p:sldId id="273" r:id="rId14"/>
    <p:sldId id="33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31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111" d="100"/>
          <a:sy n="111" d="100"/>
        </p:scale>
        <p:origin x="168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E920-7FFE-134D-A8D6-DC7316E6CF23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E272E-947B-C84D-BED1-45ED465B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7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i.noaa.gov/access/monitoring/pdo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om.gov.au/climate/enso/#tabs=Indian-Ocea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-6"/>
            <a:ext cx="9144000" cy="6858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AEE038-9212-DB47-AD02-A8FC216A1F07}"/>
              </a:ext>
            </a:extLst>
          </p:cNvPr>
          <p:cNvSpPr/>
          <p:nvPr/>
        </p:nvSpPr>
        <p:spPr>
          <a:xfrm>
            <a:off x="27550" y="3146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600" b="1" spc="13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in January 2023</a:t>
            </a:r>
          </a:p>
          <a:p>
            <a:pPr algn="ctr">
              <a:defRPr/>
            </a:pPr>
            <a:r>
              <a:rPr lang="en-US" sz="3600" b="1" i="1" spc="130" dirty="0">
                <a:solidFill>
                  <a:schemeClr val="bg1"/>
                </a:solidFill>
                <a:highlight>
                  <a:srgbClr val="C0C0C0"/>
                </a:highlight>
                <a:latin typeface="Bradley Hand" pitchFamily="2" charset="77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A Neutral Start of 2023!</a:t>
            </a:r>
            <a:r>
              <a:rPr lang="en-US" sz="3600" b="1" spc="130" dirty="0">
                <a:solidFill>
                  <a:srgbClr val="FFFF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 </a:t>
            </a:r>
            <a:endParaRPr lang="en-US" sz="3200" spc="130" dirty="0">
              <a:solidFill>
                <a:srgbClr val="FFFF00"/>
              </a:solidFill>
              <a:highlight>
                <a:srgbClr val="C0C0C0"/>
              </a:highlight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F98BF6-C0C0-1248-A8A1-D293EB7C691A}"/>
              </a:ext>
            </a:extLst>
          </p:cNvPr>
          <p:cNvSpPr txBox="1"/>
          <p:nvPr/>
        </p:nvSpPr>
        <p:spPr>
          <a:xfrm>
            <a:off x="21736" y="4579671"/>
            <a:ext cx="5210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Jeffery </a:t>
            </a:r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26269D-456A-E438-5D8A-893F34ABE8E1}"/>
              </a:ext>
            </a:extLst>
          </p:cNvPr>
          <p:cNvSpPr txBox="1">
            <a:spLocks/>
          </p:cNvSpPr>
          <p:nvPr/>
        </p:nvSpPr>
        <p:spPr>
          <a:xfrm>
            <a:off x="21736" y="2407534"/>
            <a:ext cx="3635864" cy="16401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40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57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7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E35877-85D6-CDF5-10F8-7E0B4F8A851B}"/>
              </a:ext>
            </a:extLst>
          </p:cNvPr>
          <p:cNvSpPr txBox="1"/>
          <p:nvPr/>
        </p:nvSpPr>
        <p:spPr>
          <a:xfrm>
            <a:off x="142875" y="152400"/>
            <a:ext cx="631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IRI’s ENSO Forecast </a:t>
            </a:r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</a:rPr>
              <a:t>(Jan, 2023)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5A46F-CCA0-4502-D66E-E4A688B87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5" y="602490"/>
            <a:ext cx="4572000" cy="32402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7F81CE-4C28-22DE-632A-59902A60D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167" y="3866539"/>
            <a:ext cx="4558810" cy="3000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E40063-DCE5-2DE0-0AD0-75BFAF5FD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344" y="603093"/>
            <a:ext cx="4380346" cy="32049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14B4F8-4340-9766-958C-217FB1312D12}"/>
              </a:ext>
            </a:extLst>
          </p:cNvPr>
          <p:cNvSpPr/>
          <p:nvPr/>
        </p:nvSpPr>
        <p:spPr>
          <a:xfrm>
            <a:off x="5509549" y="1481561"/>
            <a:ext cx="1666755" cy="87967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78EB4-F097-9777-29AB-10A926E81A58}"/>
              </a:ext>
            </a:extLst>
          </p:cNvPr>
          <p:cNvSpPr/>
          <p:nvPr/>
        </p:nvSpPr>
        <p:spPr>
          <a:xfrm>
            <a:off x="3462759" y="4539202"/>
            <a:ext cx="2046790" cy="87967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195CB0-2BEC-A389-0DFC-3D1247E52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620" y="4004843"/>
            <a:ext cx="3975375" cy="2751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B3154E-C85A-EE7A-FACC-8687A328B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771" y="3808890"/>
            <a:ext cx="4259484" cy="29588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0AE78B-9E6C-2249-6DD0-1D0C0865D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" y="3828165"/>
            <a:ext cx="4417211" cy="295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02E59-375E-DF48-AD09-4AB1E1A60217}"/>
              </a:ext>
            </a:extLst>
          </p:cNvPr>
          <p:cNvSpPr txBox="1"/>
          <p:nvPr/>
        </p:nvSpPr>
        <p:spPr>
          <a:xfrm>
            <a:off x="1339850" y="228600"/>
            <a:ext cx="646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5456E-3798-B145-9AFE-209D59391BCA}"/>
              </a:ext>
            </a:extLst>
          </p:cNvPr>
          <p:cNvSpPr txBox="1"/>
          <p:nvPr/>
        </p:nvSpPr>
        <p:spPr>
          <a:xfrm>
            <a:off x="622300" y="1206500"/>
            <a:ext cx="8166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Across the Globe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IRI ENSO Forecast Tool (Deterministic and Probabilistic)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Precipitation and Temperature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040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1851378" y="203200"/>
            <a:ext cx="544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Summary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C2551516-E1D8-3E09-2056-50FCE1CF8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22" y="781753"/>
            <a:ext cx="8763000" cy="558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0432FF"/>
                </a:solidFill>
                <a:latin typeface="Trebuchet MS" panose="020B0703020202090204" pitchFamily="34" charset="0"/>
              </a:rPr>
              <a:t>La Niña is still there</a:t>
            </a:r>
            <a:r>
              <a:rPr lang="en-US" altLang="en-US" sz="1800" dirty="0">
                <a:latin typeface="Trebuchet MS" panose="020B0703020202090204" pitchFamily="34" charset="0"/>
              </a:rPr>
              <a:t>,</a:t>
            </a:r>
            <a:endParaRPr lang="en-US" altLang="en-US" sz="1800" dirty="0">
              <a:latin typeface="Trebuchet MS" panose="020B070302020209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  <a:cs typeface="Arial" panose="020B0604020202020204" pitchFamily="34" charset="0"/>
              </a:rPr>
              <a:t>Both Oceanic and Atmospheric conditions show La Nina thresholds; e.g.,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0070C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Sea surface temperatures (SSTs) are below average across the central equatorial Pacific Ocean.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0070C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SOI is still positive, stronger than average trade winds in central and western Pacific, Near-Normal in the eastern Pacific, reduced cloudiness over central Pacific (west of Date-line).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</a:rPr>
              <a:t>ENSO-neutral is favored until May-Jul 2023.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</a:rPr>
              <a:t>El-Nino is most favorable starting from Jun-Aug 2023 onwards (Chances in 50s)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endParaRPr lang="en-US" altLang="en-US" sz="1800" dirty="0">
              <a:latin typeface="Trebuchet MS" panose="020B0703020202090204" pitchFamily="34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  <a:latin typeface="Trebuchet MS" panose="020B0703020202090204" pitchFamily="34" charset="0"/>
              </a:rPr>
              <a:t>Caution: </a:t>
            </a:r>
            <a:r>
              <a:rPr lang="en-US" altLang="en-US" sz="1800" dirty="0">
                <a:latin typeface="Trebuchet MS" panose="020B0703020202090204" pitchFamily="34" charset="0"/>
              </a:rPr>
              <a:t>Forecast is highly uncertain as we move from Spring to Summer time.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AB6D2C-1CD3-A250-4689-3C69A273C159}"/>
              </a:ext>
            </a:extLst>
          </p:cNvPr>
          <p:cNvSpPr txBox="1"/>
          <p:nvPr/>
        </p:nvSpPr>
        <p:spPr>
          <a:xfrm>
            <a:off x="237269" y="22861"/>
            <a:ext cx="86583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Evolution of EQ. Pacific SST Departures in Weekly OISST Data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8548855-A868-DE64-748F-953B099B1BD9}"/>
              </a:ext>
            </a:extLst>
          </p:cNvPr>
          <p:cNvGrpSpPr/>
          <p:nvPr/>
        </p:nvGrpSpPr>
        <p:grpSpPr>
          <a:xfrm>
            <a:off x="567156" y="370385"/>
            <a:ext cx="8229600" cy="3657600"/>
            <a:chOff x="567156" y="370385"/>
            <a:chExt cx="8229600" cy="3657600"/>
          </a:xfrm>
        </p:grpSpPr>
        <p:pic>
          <p:nvPicPr>
            <p:cNvPr id="2" name="Picture 1" descr="ssta.gif">
              <a:extLst>
                <a:ext uri="{FF2B5EF4-FFF2-40B4-BE49-F238E27FC236}">
                  <a16:creationId xmlns:a16="http://schemas.microsoft.com/office/drawing/2014/main" id="{6B7119A3-BB61-69BB-0729-8E296CFAC576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3778"/>
            <a:stretch/>
          </p:blipFill>
          <p:spPr>
            <a:xfrm>
              <a:off x="567156" y="370385"/>
              <a:ext cx="8229600" cy="3657600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0B5DF86-FE66-EA36-1868-3E2E26C897F5}"/>
                </a:ext>
              </a:extLst>
            </p:cNvPr>
            <p:cNvCxnSpPr/>
            <p:nvPr/>
          </p:nvCxnSpPr>
          <p:spPr>
            <a:xfrm>
              <a:off x="960693" y="2303351"/>
              <a:ext cx="77724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C9A54AF-501D-5A1A-4741-2780B4B6D959}"/>
                </a:ext>
              </a:extLst>
            </p:cNvPr>
            <p:cNvCxnSpPr/>
            <p:nvPr/>
          </p:nvCxnSpPr>
          <p:spPr>
            <a:xfrm flipV="1">
              <a:off x="4391432" y="810216"/>
              <a:ext cx="0" cy="27779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F84028E-6677-9574-2441-8D6BB9D8499C}"/>
              </a:ext>
            </a:extLst>
          </p:cNvPr>
          <p:cNvSpPr txBox="1"/>
          <p:nvPr/>
        </p:nvSpPr>
        <p:spPr>
          <a:xfrm>
            <a:off x="5642653" y="6419091"/>
            <a:ext cx="3397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https://www.ncei.noaa.gov/access/monitoring/pdo/</a:t>
            </a:r>
            <a:endParaRPr lang="en-US" sz="1000" dirty="0"/>
          </a:p>
          <a:p>
            <a:r>
              <a:rPr lang="en-US" sz="1000" dirty="0">
                <a:hlinkClick r:id="rId4"/>
              </a:rPr>
              <a:t>http://www.bom.gov.au/climate/enso/#tabs=Indian-Ocean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481F7-3040-9FE9-807A-15ABF73581FB}"/>
              </a:ext>
            </a:extLst>
          </p:cNvPr>
          <p:cNvSpPr txBox="1"/>
          <p:nvPr/>
        </p:nvSpPr>
        <p:spPr>
          <a:xfrm>
            <a:off x="150470" y="4163733"/>
            <a:ext cx="8658374" cy="226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b="1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In the Pacific Ocean: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Below-average SSTs persisted across the central (across the Date Line), surrounded by strong +</a:t>
            </a:r>
            <a:r>
              <a:rPr lang="en-US" altLang="en-US" sz="1600" dirty="0" err="1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ve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SSTA in the high latitudes, though very weak.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b="1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Indian Ocean:</a:t>
            </a:r>
            <a:r>
              <a:rPr lang="en-US" altLang="en-US" sz="1600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Warmer on the West and near-normal/Weak colder state in eastern side.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b="1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Atlantic Ocean:</a:t>
            </a:r>
            <a:r>
              <a:rPr lang="en-US" altLang="en-US" sz="1600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Warmer than Normal.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SzPct val="80000"/>
            </a:pPr>
            <a:r>
              <a:rPr lang="en-US" altLang="en-US" sz="1600" dirty="0">
                <a:latin typeface="Trebuchet MS" panose="020B0703020202090204" pitchFamily="34" charset="0"/>
                <a:cs typeface="Times New Roman" panose="02020603050405020304" pitchFamily="18" charset="0"/>
              </a:rPr>
              <a:t>December PDO </a:t>
            </a:r>
            <a:r>
              <a:rPr lang="en-US" altLang="en-US" sz="1600" dirty="0">
                <a:solidFill>
                  <a:schemeClr val="bg1"/>
                </a:solidFill>
                <a:highlight>
                  <a:srgbClr val="0000FF"/>
                </a:highlight>
                <a:latin typeface="Trebuchet MS" panose="020B0703020202090204" pitchFamily="34" charset="0"/>
                <a:cs typeface="Times New Roman" panose="02020603050405020304" pitchFamily="18" charset="0"/>
              </a:rPr>
              <a:t>-2.24</a:t>
            </a:r>
            <a:r>
              <a:rPr lang="en-US" altLang="en-US" sz="1600" dirty="0">
                <a:latin typeface="Trebuchet MS" panose="020B070302020209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519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331B0D-4A36-8C20-7EEC-1B67A1DA0C5E}"/>
              </a:ext>
            </a:extLst>
          </p:cNvPr>
          <p:cNvGrpSpPr/>
          <p:nvPr/>
        </p:nvGrpSpPr>
        <p:grpSpPr>
          <a:xfrm>
            <a:off x="5830644" y="1714583"/>
            <a:ext cx="2320925" cy="1201737"/>
            <a:chOff x="6062137" y="2667000"/>
            <a:chExt cx="2320925" cy="1201737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07BFD19E-98CB-2A87-69FC-66A8EFB3F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2667000"/>
              <a:ext cx="2262188" cy="339725"/>
              <a:chOff x="712075" y="4129086"/>
              <a:chExt cx="2261793" cy="338556"/>
            </a:xfrm>
          </p:grpSpPr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EB777701-2DE9-7ABB-5707-A1D9DB000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12908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4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89DC3CB-43DF-EBD5-7CE3-31CAA4C8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450" y="4129086"/>
                <a:ext cx="855418" cy="337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-0.6ºC</a:t>
                </a:r>
              </a:p>
            </p:txBody>
          </p:sp>
        </p:grpSp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E0826703-A1AA-EAAB-5086-359E8F172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2137" y="2906713"/>
              <a:ext cx="2306638" cy="339725"/>
              <a:chOff x="687474" y="4510087"/>
              <a:chExt cx="2306393" cy="338555"/>
            </a:xfrm>
          </p:grpSpPr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C9146DEF-38BE-3931-D677-413F87373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474" y="4510088"/>
                <a:ext cx="120377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0432FF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3.4</a:t>
                </a:r>
                <a:endParaRPr lang="en-US" altLang="en-US" sz="1600" dirty="0">
                  <a:solidFill>
                    <a:srgbClr val="0432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9D190FAB-998A-8A6D-AD11-4154EFDF7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449" y="4510087"/>
                <a:ext cx="855418" cy="337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0432FF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-0.7ºC</a:t>
                </a:r>
              </a:p>
            </p:txBody>
          </p:sp>
        </p:grpSp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B0C04E7B-3DA3-EB21-5F19-DBEE60870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167063"/>
              <a:ext cx="2279650" cy="363537"/>
              <a:chOff x="712075" y="4884678"/>
              <a:chExt cx="2278612" cy="364014"/>
            </a:xfrm>
          </p:grpSpPr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973D61D1-2D55-7CB7-5AF4-EDF25941A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91013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3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25C4B4D6-2A5E-9662-E262-6300F3269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2022" y="4884678"/>
                <a:ext cx="94866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-0.5ºC</a:t>
                </a:r>
              </a:p>
            </p:txBody>
          </p:sp>
        </p:grp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07A0AF95-AB81-9A8D-65CD-F70ABC6D7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506787"/>
              <a:ext cx="2279650" cy="361950"/>
              <a:chOff x="685800" y="5265665"/>
              <a:chExt cx="2278612" cy="364027"/>
            </a:xfrm>
          </p:grpSpPr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41404E7F-0AB2-7FB6-AA82-0DE8002AF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" y="5291138"/>
                <a:ext cx="12583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1+2</a:t>
                </a:r>
                <a:endParaRPr lang="en-US" altLang="en-US" sz="1600"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003E1907-C8EB-41EA-8519-D36A410BE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747" y="5265665"/>
                <a:ext cx="948665" cy="340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-0.2ºC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BFADA0E-4826-080A-B457-42EE9C1D5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583" y="3103829"/>
            <a:ext cx="3536950" cy="15349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C471AC-864E-8AA4-933E-C6930CB388B2}"/>
              </a:ext>
            </a:extLst>
          </p:cNvPr>
          <p:cNvSpPr txBox="1"/>
          <p:nvPr/>
        </p:nvSpPr>
        <p:spPr>
          <a:xfrm>
            <a:off x="5515920" y="180910"/>
            <a:ext cx="3536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Recent (</a:t>
            </a:r>
            <a:r>
              <a:rPr lang="en-US" b="1" dirty="0">
                <a:solidFill>
                  <a:srgbClr val="FF0000"/>
                </a:solidFill>
              </a:rPr>
              <a:t>11 Jan, 2023</a:t>
            </a:r>
            <a:r>
              <a:rPr lang="en-US" dirty="0"/>
              <a:t>) SST Departures in different NINO regions </a:t>
            </a:r>
          </a:p>
          <a:p>
            <a:r>
              <a:rPr lang="en-US" dirty="0"/>
              <a:t>(</a:t>
            </a:r>
            <a:r>
              <a:rPr lang="en-US" b="1" dirty="0">
                <a:solidFill>
                  <a:srgbClr val="0432FF"/>
                </a:solidFill>
                <a:highlight>
                  <a:srgbClr val="FFFF00"/>
                </a:highlight>
              </a:rPr>
              <a:t>All cooler than the long-term avg</a:t>
            </a:r>
            <a:r>
              <a:rPr lang="en-US" b="1" dirty="0">
                <a:solidFill>
                  <a:srgbClr val="0432FF"/>
                </a:solidFill>
              </a:rPr>
              <a:t>, (1991-2020)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138FF-7E29-6AC1-AD70-97EB8ED7CA5C}"/>
              </a:ext>
            </a:extLst>
          </p:cNvPr>
          <p:cNvSpPr txBox="1"/>
          <p:nvPr/>
        </p:nvSpPr>
        <p:spPr>
          <a:xfrm>
            <a:off x="27126" y="25077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SST </a:t>
            </a:r>
            <a:r>
              <a:rPr lang="en-US" sz="2400" b="1" dirty="0" err="1">
                <a:solidFill>
                  <a:srgbClr val="0432FF"/>
                </a:solidFill>
              </a:rPr>
              <a:t>Anom</a:t>
            </a:r>
            <a:r>
              <a:rPr lang="en-US" sz="2400" b="1" dirty="0">
                <a:solidFill>
                  <a:srgbClr val="0432FF"/>
                </a:solidFill>
              </a:rPr>
              <a:t>.</a:t>
            </a:r>
          </a:p>
        </p:txBody>
      </p:sp>
      <p:pic>
        <p:nvPicPr>
          <p:cNvPr id="4" name="Picture 3" descr="ssta_c.gif">
            <a:extLst>
              <a:ext uri="{FF2B5EF4-FFF2-40B4-BE49-F238E27FC236}">
                <a16:creationId xmlns:a16="http://schemas.microsoft.com/office/drawing/2014/main" id="{23410B42-47B0-DAC7-2E8B-F57C94642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2" y="504476"/>
            <a:ext cx="516688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8E2996-971A-29B3-6BE3-96A01FF53DC0}"/>
              </a:ext>
            </a:extLst>
          </p:cNvPr>
          <p:cNvSpPr txBox="1"/>
          <p:nvPr/>
        </p:nvSpPr>
        <p:spPr>
          <a:xfrm>
            <a:off x="50276" y="59802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OLR</a:t>
            </a:r>
          </a:p>
        </p:txBody>
      </p:sp>
      <p:pic>
        <p:nvPicPr>
          <p:cNvPr id="3" name="Picture 2" descr="olra_c.gif">
            <a:extLst>
              <a:ext uri="{FF2B5EF4-FFF2-40B4-BE49-F238E27FC236}">
                <a16:creationId xmlns:a16="http://schemas.microsoft.com/office/drawing/2014/main" id="{D9FAAF97-FE91-41C7-6822-A5E2EED49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309"/>
          <a:stretch/>
        </p:blipFill>
        <p:spPr>
          <a:xfrm>
            <a:off x="2720051" y="114589"/>
            <a:ext cx="6209507" cy="65825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194CD8-825F-D1C2-4995-C05951C87E46}"/>
              </a:ext>
            </a:extLst>
          </p:cNvPr>
          <p:cNvSpPr txBox="1"/>
          <p:nvPr/>
        </p:nvSpPr>
        <p:spPr>
          <a:xfrm>
            <a:off x="2343875" y="609175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Sustained positive values of the SOI above </a:t>
            </a:r>
            <a:r>
              <a:rPr lang="en-US" b="1" i="1" dirty="0">
                <a:solidFill>
                  <a:srgbClr val="0432FF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+7 typically indicate La Niña</a:t>
            </a:r>
            <a:endParaRPr lang="en-US" b="1" i="1" dirty="0">
              <a:solidFill>
                <a:srgbClr val="0432FF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B0F97-E751-3D8C-D0EA-612E6F47D4B8}"/>
              </a:ext>
            </a:extLst>
          </p:cNvPr>
          <p:cNvSpPr txBox="1"/>
          <p:nvPr/>
        </p:nvSpPr>
        <p:spPr>
          <a:xfrm>
            <a:off x="27126" y="25077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SOI</a:t>
            </a:r>
          </a:p>
        </p:txBody>
      </p:sp>
      <p:pic>
        <p:nvPicPr>
          <p:cNvPr id="2" name="Picture 1" descr="soi30.png">
            <a:extLst>
              <a:ext uri="{FF2B5EF4-FFF2-40B4-BE49-F238E27FC236}">
                <a16:creationId xmlns:a16="http://schemas.microsoft.com/office/drawing/2014/main" id="{6A073476-C96A-4BD0-1025-8043300A7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4" y="440442"/>
            <a:ext cx="8495071" cy="56050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213025-D2CA-D4B3-F85A-7195B61E8118}"/>
              </a:ext>
            </a:extLst>
          </p:cNvPr>
          <p:cNvSpPr txBox="1"/>
          <p:nvPr/>
        </p:nvSpPr>
        <p:spPr>
          <a:xfrm>
            <a:off x="27126" y="25077"/>
            <a:ext cx="3306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Lower-Level Winds</a:t>
            </a:r>
          </a:p>
        </p:txBody>
      </p:sp>
      <p:pic>
        <p:nvPicPr>
          <p:cNvPr id="3" name="Picture 2" descr="sst_wind_5day_drupal.png">
            <a:extLst>
              <a:ext uri="{FF2B5EF4-FFF2-40B4-BE49-F238E27FC236}">
                <a16:creationId xmlns:a16="http://schemas.microsoft.com/office/drawing/2014/main" id="{B8F861F3-28F5-3B15-76D7-D037D0D30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74" y="983397"/>
            <a:ext cx="879907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58BBB-8143-5B43-E93B-A5307E4F9387}"/>
              </a:ext>
            </a:extLst>
          </p:cNvPr>
          <p:cNvSpPr txBox="1"/>
          <p:nvPr/>
        </p:nvSpPr>
        <p:spPr>
          <a:xfrm>
            <a:off x="23147" y="11569"/>
            <a:ext cx="9120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32FF"/>
                </a:solidFill>
              </a:rPr>
              <a:t>Subsurface Temperature Evolution 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(Last 4-Months)</a:t>
            </a:r>
          </a:p>
        </p:txBody>
      </p:sp>
      <p:pic>
        <p:nvPicPr>
          <p:cNvPr id="3" name="Picture 2" descr="wkteq_xz.gif">
            <a:extLst>
              <a:ext uri="{FF2B5EF4-FFF2-40B4-BE49-F238E27FC236}">
                <a16:creationId xmlns:a16="http://schemas.microsoft.com/office/drawing/2014/main" id="{9B639DE6-C7F3-5F9A-0249-170DD6D94A59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-5462" t="4995" r="5462" b="48531"/>
          <a:stretch/>
        </p:blipFill>
        <p:spPr>
          <a:xfrm>
            <a:off x="28926" y="546130"/>
            <a:ext cx="2286000" cy="2743200"/>
          </a:xfrm>
          <a:prstGeom prst="rect">
            <a:avLst/>
          </a:prstGeom>
          <a:ln w="12700">
            <a:noFill/>
          </a:ln>
        </p:spPr>
      </p:pic>
      <p:pic>
        <p:nvPicPr>
          <p:cNvPr id="4" name="Picture 3" descr="wkteq_xz.gif">
            <a:extLst>
              <a:ext uri="{FF2B5EF4-FFF2-40B4-BE49-F238E27FC236}">
                <a16:creationId xmlns:a16="http://schemas.microsoft.com/office/drawing/2014/main" id="{E0D8FBE6-6C36-BBD4-71B7-FC63D7F3570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4376" b="48427"/>
          <a:stretch/>
        </p:blipFill>
        <p:spPr>
          <a:xfrm>
            <a:off x="2314926" y="571135"/>
            <a:ext cx="2194560" cy="2743200"/>
          </a:xfrm>
          <a:prstGeom prst="rect">
            <a:avLst/>
          </a:prstGeom>
        </p:spPr>
      </p:pic>
      <p:pic>
        <p:nvPicPr>
          <p:cNvPr id="5" name="Picture 4" descr="wkteq_xz.gif">
            <a:extLst>
              <a:ext uri="{FF2B5EF4-FFF2-40B4-BE49-F238E27FC236}">
                <a16:creationId xmlns:a16="http://schemas.microsoft.com/office/drawing/2014/main" id="{581ACB9E-F7D0-FC37-8D9A-8A3E6F15EA5C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574" t="4738" r="4754" b="48003"/>
          <a:stretch/>
        </p:blipFill>
        <p:spPr>
          <a:xfrm>
            <a:off x="4413808" y="590117"/>
            <a:ext cx="2194560" cy="2743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8CCFD7-E722-FE63-BA6F-975996A462C8}"/>
              </a:ext>
            </a:extLst>
          </p:cNvPr>
          <p:cNvCxnSpPr/>
          <p:nvPr/>
        </p:nvCxnSpPr>
        <p:spPr>
          <a:xfrm>
            <a:off x="1354230" y="879673"/>
            <a:ext cx="0" cy="192024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4DFB5F-D090-21C1-D04A-7315A43A709D}"/>
              </a:ext>
            </a:extLst>
          </p:cNvPr>
          <p:cNvCxnSpPr/>
          <p:nvPr/>
        </p:nvCxnSpPr>
        <p:spPr>
          <a:xfrm>
            <a:off x="3428029" y="916325"/>
            <a:ext cx="0" cy="192024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00E09F-B792-7B06-91DC-7364E43FC1E4}"/>
              </a:ext>
            </a:extLst>
          </p:cNvPr>
          <p:cNvCxnSpPr>
            <a:cxnSpLocks/>
          </p:cNvCxnSpPr>
          <p:nvPr/>
        </p:nvCxnSpPr>
        <p:spPr>
          <a:xfrm>
            <a:off x="5566228" y="918248"/>
            <a:ext cx="0" cy="192024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kteq_xz.gif">
            <a:extLst>
              <a:ext uri="{FF2B5EF4-FFF2-40B4-BE49-F238E27FC236}">
                <a16:creationId xmlns:a16="http://schemas.microsoft.com/office/drawing/2014/main" id="{0B36597E-AEE5-61BB-95ED-ED3C98C5707A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t="4738" b="48155"/>
          <a:stretch/>
        </p:blipFill>
        <p:spPr>
          <a:xfrm>
            <a:off x="6622971" y="590117"/>
            <a:ext cx="2286000" cy="27432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1A8A6E-B2DB-0886-F1E8-EF66DF7F9273}"/>
              </a:ext>
            </a:extLst>
          </p:cNvPr>
          <p:cNvCxnSpPr>
            <a:cxnSpLocks/>
          </p:cNvCxnSpPr>
          <p:nvPr/>
        </p:nvCxnSpPr>
        <p:spPr>
          <a:xfrm>
            <a:off x="7839044" y="854485"/>
            <a:ext cx="0" cy="201168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wkteq_xz.gif">
            <a:extLst>
              <a:ext uri="{FF2B5EF4-FFF2-40B4-BE49-F238E27FC236}">
                <a16:creationId xmlns:a16="http://schemas.microsoft.com/office/drawing/2014/main" id="{A2F04548-CE39-EC56-B349-EE4673A852BC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2809" t="4737" r="4989" b="47705"/>
          <a:stretch/>
        </p:blipFill>
        <p:spPr>
          <a:xfrm>
            <a:off x="91440" y="471467"/>
            <a:ext cx="4480560" cy="3200400"/>
          </a:xfrm>
          <a:prstGeom prst="rect">
            <a:avLst/>
          </a:prstGeom>
        </p:spPr>
      </p:pic>
      <p:pic>
        <p:nvPicPr>
          <p:cNvPr id="13" name="Picture 12" descr="wkteq_xz.gif">
            <a:extLst>
              <a:ext uri="{FF2B5EF4-FFF2-40B4-BE49-F238E27FC236}">
                <a16:creationId xmlns:a16="http://schemas.microsoft.com/office/drawing/2014/main" id="{55EC349A-F07A-B622-A345-2DEB81528294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l="2505" t="4956" r="5103" b="47880"/>
          <a:stretch/>
        </p:blipFill>
        <p:spPr>
          <a:xfrm>
            <a:off x="4549232" y="3352299"/>
            <a:ext cx="4572000" cy="3200400"/>
          </a:xfrm>
          <a:prstGeom prst="rect">
            <a:avLst/>
          </a:prstGeom>
        </p:spPr>
      </p:pic>
      <p:pic>
        <p:nvPicPr>
          <p:cNvPr id="14" name="Picture 13" descr="heat-last-year.gif">
            <a:extLst>
              <a:ext uri="{FF2B5EF4-FFF2-40B4-BE49-F238E27FC236}">
                <a16:creationId xmlns:a16="http://schemas.microsoft.com/office/drawing/2014/main" id="{D6F44326-29DC-BD15-4951-4350A14E585B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6610" t="5995" r="10411" b="60182"/>
          <a:stretch/>
        </p:blipFill>
        <p:spPr>
          <a:xfrm>
            <a:off x="78671" y="3690849"/>
            <a:ext cx="4480560" cy="32004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0C54D4-FCF4-4BBD-D94A-7F81C3D0F94A}"/>
              </a:ext>
            </a:extLst>
          </p:cNvPr>
          <p:cNvCxnSpPr/>
          <p:nvPr/>
        </p:nvCxnSpPr>
        <p:spPr>
          <a:xfrm>
            <a:off x="4027990" y="1145894"/>
            <a:ext cx="4294207" cy="2639028"/>
          </a:xfrm>
          <a:prstGeom prst="straightConnector1">
            <a:avLst/>
          </a:prstGeom>
          <a:ln w="76200">
            <a:solidFill>
              <a:srgbClr val="FF40FF"/>
            </a:solidFill>
            <a:prstDash val="sysDash"/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9CBE82-75FC-FF04-3296-AE016E0813BA}"/>
              </a:ext>
            </a:extLst>
          </p:cNvPr>
          <p:cNvSpPr txBox="1"/>
          <p:nvPr/>
        </p:nvSpPr>
        <p:spPr>
          <a:xfrm>
            <a:off x="7060557" y="5324354"/>
            <a:ext cx="1157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40FF"/>
                </a:solidFill>
              </a:rPr>
              <a:t>Last Year</a:t>
            </a:r>
          </a:p>
        </p:txBody>
      </p:sp>
    </p:spTree>
    <p:extLst>
      <p:ext uri="{BB962C8B-B14F-4D97-AF65-F5344CB8AC3E}">
        <p14:creationId xmlns:p14="http://schemas.microsoft.com/office/powerpoint/2010/main" val="2392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95F2A-7CDC-0659-E49D-1E1B52673CB9}"/>
              </a:ext>
            </a:extLst>
          </p:cNvPr>
          <p:cNvSpPr txBox="1"/>
          <p:nvPr/>
        </p:nvSpPr>
        <p:spPr>
          <a:xfrm>
            <a:off x="50276" y="59802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NMME’s ENSO Forecast</a:t>
            </a:r>
          </a:p>
        </p:txBody>
      </p:sp>
      <p:pic>
        <p:nvPicPr>
          <p:cNvPr id="4" name="Picture 3" descr="nino34.rescaling.NMME.png">
            <a:extLst>
              <a:ext uri="{FF2B5EF4-FFF2-40B4-BE49-F238E27FC236}">
                <a16:creationId xmlns:a16="http://schemas.microsoft.com/office/drawing/2014/main" id="{7F94F4BC-35B3-07E6-5EB0-18A074C46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076" y="3723576"/>
            <a:ext cx="3932499" cy="3145999"/>
          </a:xfrm>
          <a:prstGeom prst="rect">
            <a:avLst/>
          </a:prstGeom>
        </p:spPr>
      </p:pic>
      <p:pic>
        <p:nvPicPr>
          <p:cNvPr id="6" name="Picture 5" descr="nino34.rescaling.NMME.png">
            <a:extLst>
              <a:ext uri="{FF2B5EF4-FFF2-40B4-BE49-F238E27FC236}">
                <a16:creationId xmlns:a16="http://schemas.microsoft.com/office/drawing/2014/main" id="{E5DA374A-2B28-37E2-F99F-DC6CBD64C9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0" t="3447" r="4418" b="6062"/>
          <a:stretch/>
        </p:blipFill>
        <p:spPr>
          <a:xfrm>
            <a:off x="27125" y="509283"/>
            <a:ext cx="5510367" cy="42016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5773</TotalTime>
  <Words>410</Words>
  <Application>Microsoft Macintosh PowerPoint</Application>
  <PresentationFormat>On-screen Show (4:3)</PresentationFormat>
  <Paragraphs>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Bradley Hand</vt:lpstr>
      <vt:lpstr>Calibri</vt:lpstr>
      <vt:lpstr>Courier New</vt:lpstr>
      <vt:lpstr>Times New Roman</vt:lpstr>
      <vt:lpstr>To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384</cp:revision>
  <dcterms:created xsi:type="dcterms:W3CDTF">2013-01-27T09:14:16Z</dcterms:created>
  <dcterms:modified xsi:type="dcterms:W3CDTF">2023-01-19T18:24:41Z</dcterms:modified>
  <cp:category/>
</cp:coreProperties>
</file>