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5" r:id="rId3"/>
    <p:sldId id="284" r:id="rId4"/>
    <p:sldId id="257" r:id="rId5"/>
    <p:sldId id="258" r:id="rId6"/>
    <p:sldId id="260" r:id="rId7"/>
    <p:sldId id="259" r:id="rId8"/>
    <p:sldId id="261" r:id="rId9"/>
    <p:sldId id="262" r:id="rId10"/>
    <p:sldId id="264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11289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59045" y="216665"/>
            <a:ext cx="8534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January 2022!</a:t>
            </a: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r>
              <a:rPr lang="en-US" sz="3200" b="1" spc="130" dirty="0">
                <a:solidFill>
                  <a:srgbClr val="0432FF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La Nina conditions still continue.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0432FF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Weakening, and anticipated Transition in MAM2022!</a:t>
            </a:r>
            <a:endParaRPr lang="en-US" sz="3200" b="1" spc="130" dirty="0">
              <a:solidFill>
                <a:schemeClr val="accent2"/>
              </a:solidFill>
              <a:highlight>
                <a:srgbClr val="C0C0C0"/>
              </a:highlight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just">
              <a:defRPr/>
            </a:pPr>
            <a:r>
              <a:rPr lang="en-US" sz="3200" b="1" spc="130" dirty="0">
                <a:solidFill>
                  <a:srgbClr val="0432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                      </a:t>
            </a:r>
            <a:endParaRPr lang="en-US" sz="3200" b="1" spc="130" dirty="0">
              <a:solidFill>
                <a:srgbClr val="0432FF"/>
              </a:solidFill>
              <a:highlight>
                <a:srgbClr val="C0C0C0"/>
              </a:highlight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F6D41-D558-D301-7CFD-C7E89B93B6F2}"/>
              </a:ext>
            </a:extLst>
          </p:cNvPr>
          <p:cNvSpPr txBox="1"/>
          <p:nvPr/>
        </p:nvSpPr>
        <p:spPr>
          <a:xfrm>
            <a:off x="68033" y="5019512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7C8893-DFC2-DDD7-BCC6-57037BBE60F5}"/>
              </a:ext>
            </a:extLst>
          </p:cNvPr>
          <p:cNvSpPr txBox="1">
            <a:spLocks/>
          </p:cNvSpPr>
          <p:nvPr/>
        </p:nvSpPr>
        <p:spPr>
          <a:xfrm>
            <a:off x="68033" y="3113594"/>
            <a:ext cx="3948382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DBDC81-5175-E842-AF9F-4F2224EAE703}"/>
              </a:ext>
            </a:extLst>
          </p:cNvPr>
          <p:cNvGrpSpPr/>
          <p:nvPr/>
        </p:nvGrpSpPr>
        <p:grpSpPr>
          <a:xfrm>
            <a:off x="214473" y="50795"/>
            <a:ext cx="5113879" cy="6736087"/>
            <a:chOff x="948257" y="50795"/>
            <a:chExt cx="4492408" cy="6736087"/>
          </a:xfrm>
        </p:grpSpPr>
        <p:pic>
          <p:nvPicPr>
            <p:cNvPr id="2" name="Picture 1" descr="wkteq_xz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016" y="386082"/>
              <a:ext cx="4109160" cy="6400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D02666-8598-6846-A9D8-594AABA9F031}"/>
                </a:ext>
              </a:extLst>
            </p:cNvPr>
            <p:cNvSpPr txBox="1"/>
            <p:nvPr/>
          </p:nvSpPr>
          <p:spPr>
            <a:xfrm>
              <a:off x="1738486" y="2889957"/>
              <a:ext cx="1219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Anomaly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0F7797-43BA-1842-A222-6F4FE8B5F897}"/>
                </a:ext>
              </a:extLst>
            </p:cNvPr>
            <p:cNvSpPr txBox="1"/>
            <p:nvPr/>
          </p:nvSpPr>
          <p:spPr>
            <a:xfrm>
              <a:off x="1484481" y="5988758"/>
              <a:ext cx="1219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Total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5E866D-ADA0-4440-A41B-05C4D3989194}"/>
                </a:ext>
              </a:extLst>
            </p:cNvPr>
            <p:cNvSpPr txBox="1"/>
            <p:nvPr/>
          </p:nvSpPr>
          <p:spPr>
            <a:xfrm>
              <a:off x="948257" y="50795"/>
              <a:ext cx="449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Global Ocean Data Assimilation System (GODAS) </a:t>
              </a:r>
            </a:p>
          </p:txBody>
        </p:sp>
      </p:grpSp>
      <p:pic>
        <p:nvPicPr>
          <p:cNvPr id="8" name="Picture 7" descr="wkteq_xz.gif">
            <a:extLst>
              <a:ext uri="{FF2B5EF4-FFF2-40B4-BE49-F238E27FC236}">
                <a16:creationId xmlns:a16="http://schemas.microsoft.com/office/drawing/2014/main" id="{5373A886-C6F2-2046-BC62-4F5570578F6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99" y="1654593"/>
            <a:ext cx="4114800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955ECD-4690-964A-B292-FAEBF9534B68}"/>
              </a:ext>
            </a:extLst>
          </p:cNvPr>
          <p:cNvSpPr txBox="1"/>
          <p:nvPr/>
        </p:nvSpPr>
        <p:spPr>
          <a:xfrm>
            <a:off x="6459314" y="1484490"/>
            <a:ext cx="138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Last Month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FC60A-984D-0A47-87E7-C5FBFC950230}"/>
              </a:ext>
            </a:extLst>
          </p:cNvPr>
          <p:cNvSpPr txBox="1"/>
          <p:nvPr/>
        </p:nvSpPr>
        <p:spPr>
          <a:xfrm>
            <a:off x="5328352" y="5881511"/>
            <a:ext cx="364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GODAS is used to initialize CCSM4 and CFSv2, among others.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O_5Day_EQ_xz_Anom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6" y="239324"/>
            <a:ext cx="5238045" cy="6400800"/>
          </a:xfrm>
          <a:prstGeom prst="rect">
            <a:avLst/>
          </a:prstGeom>
        </p:spPr>
      </p:pic>
      <p:pic>
        <p:nvPicPr>
          <p:cNvPr id="3" name="Picture 2" descr="TAO_5Day_EQ_xz_Anom_Comp.gif">
            <a:extLst>
              <a:ext uri="{FF2B5EF4-FFF2-40B4-BE49-F238E27FC236}">
                <a16:creationId xmlns:a16="http://schemas.microsoft.com/office/drawing/2014/main" id="{78535C6D-4FDD-8041-824B-41127407137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2" y="1793522"/>
            <a:ext cx="387209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5683E-1DD4-B34B-A594-056787B71EDD}"/>
              </a:ext>
            </a:extLst>
          </p:cNvPr>
          <p:cNvSpPr txBox="1"/>
          <p:nvPr/>
        </p:nvSpPr>
        <p:spPr>
          <a:xfrm>
            <a:off x="7114076" y="5232403"/>
            <a:ext cx="138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Last Month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31" y="3859731"/>
            <a:ext cx="3996891" cy="2664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2FCE95-E842-8147-82E0-927DE69B2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3" y="349988"/>
            <a:ext cx="5754301" cy="3836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Indian and Atlantic Basins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Plume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and EU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Plume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3F53A5-3C66-F948-958F-1E125025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78" y="4720875"/>
            <a:ext cx="7772400" cy="62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D3311-C3DC-3847-A9CD-B8F1E04AA6E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703" t="20222" r="11111" b="13605"/>
          <a:stretch/>
        </p:blipFill>
        <p:spPr>
          <a:xfrm>
            <a:off x="45157" y="3220861"/>
            <a:ext cx="4143022" cy="3112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347ED-6C3E-8441-9E96-719AE7EAC94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4" y="37393"/>
            <a:ext cx="8686800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40DD9B-3DEA-6C46-B076-B1ECEE592162}"/>
              </a:ext>
            </a:extLst>
          </p:cNvPr>
          <p:cNvSpPr txBox="1"/>
          <p:nvPr/>
        </p:nvSpPr>
        <p:spPr>
          <a:xfrm>
            <a:off x="4361040" y="6174276"/>
            <a:ext cx="4577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We</a:t>
            </a:r>
            <a:r>
              <a:rPr lang="en-US" b="1" i="0" dirty="0">
                <a:effectLst/>
                <a:latin typeface="Georgia" panose="02040502050405020303" pitchFamily="18" charset="0"/>
              </a:rPr>
              <a:t> remember you, </a:t>
            </a:r>
          </a:p>
          <a:p>
            <a:pPr algn="ctr"/>
            <a:r>
              <a:rPr lang="en-US" b="1" i="0" dirty="0">
                <a:effectLst/>
                <a:latin typeface="Georgia" panose="02040502050405020303" pitchFamily="18" charset="0"/>
              </a:rPr>
              <a:t>today, tomorrow, and always!</a:t>
            </a:r>
          </a:p>
        </p:txBody>
      </p:sp>
    </p:spTree>
    <p:extLst>
      <p:ext uri="{BB962C8B-B14F-4D97-AF65-F5344CB8AC3E}">
        <p14:creationId xmlns:p14="http://schemas.microsoft.com/office/powerpoint/2010/main" val="31287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-98781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49384" y="417683"/>
            <a:ext cx="9094616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La Nina (</a:t>
            </a:r>
            <a:r>
              <a:rPr lang="en-US" sz="2400" dirty="0">
                <a:solidFill>
                  <a:srgbClr val="FFC000"/>
                </a:solidFill>
              </a:rPr>
              <a:t>Weak</a:t>
            </a:r>
            <a:r>
              <a:rPr lang="en-US" sz="2400" dirty="0"/>
              <a:t>) is still there.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Equatorial sea surface temperatures (SSTs) are below-average across the central-eastern Pacific.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The tropical Pacific Atmospheric conditions are consistent with a weak La Nina.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Current conditions possibly meet the conditions of a COLD ESNO event before its transition to ENSO-neutral in MAM.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DDC8C-6ABE-D240-9841-FF03934EA1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95" y="4282534"/>
            <a:ext cx="6400800" cy="2560320"/>
          </a:xfrm>
          <a:prstGeom prst="rect">
            <a:avLst/>
          </a:prstGeom>
        </p:spPr>
      </p:pic>
      <p:sp>
        <p:nvSpPr>
          <p:cNvPr id="8" name="5-Point Star 7">
            <a:extLst>
              <a:ext uri="{FF2B5EF4-FFF2-40B4-BE49-F238E27FC236}">
                <a16:creationId xmlns:a16="http://schemas.microsoft.com/office/drawing/2014/main" id="{544F29E6-4F47-2146-B59A-744C9166F046}"/>
              </a:ext>
            </a:extLst>
          </p:cNvPr>
          <p:cNvSpPr/>
          <p:nvPr/>
        </p:nvSpPr>
        <p:spPr>
          <a:xfrm>
            <a:off x="7349067" y="6570133"/>
            <a:ext cx="182880" cy="182880"/>
          </a:xfrm>
          <a:prstGeom prst="star5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5" y="0"/>
            <a:ext cx="8303741" cy="3657600"/>
          </a:xfrm>
          <a:prstGeom prst="rect">
            <a:avLst/>
          </a:prstGeom>
        </p:spPr>
      </p:pic>
      <p:pic>
        <p:nvPicPr>
          <p:cNvPr id="3" name="Picture 2" descr="ssta.gif">
            <a:extLst>
              <a:ext uri="{FF2B5EF4-FFF2-40B4-BE49-F238E27FC236}">
                <a16:creationId xmlns:a16="http://schemas.microsoft.com/office/drawing/2014/main" id="{766B771C-DA3B-1D4F-B7F5-2EAC3893B92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616"/>
          <a:stretch/>
        </p:blipFill>
        <p:spPr>
          <a:xfrm>
            <a:off x="658504" y="3657600"/>
            <a:ext cx="77724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6C94A-842D-D74E-9FFA-3B7E316B9385}"/>
              </a:ext>
            </a:extLst>
          </p:cNvPr>
          <p:cNvSpPr txBox="1"/>
          <p:nvPr/>
        </p:nvSpPr>
        <p:spPr>
          <a:xfrm>
            <a:off x="1868311" y="4222044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Last Month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41629-072D-A144-AD8F-FCBE6BD290C6}"/>
              </a:ext>
            </a:extLst>
          </p:cNvPr>
          <p:cNvSpPr txBox="1"/>
          <p:nvPr/>
        </p:nvSpPr>
        <p:spPr>
          <a:xfrm>
            <a:off x="368300" y="-60679"/>
            <a:ext cx="364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Weekly SST Anomalies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46902E-5FCA-3E4E-96FA-1D454521CB06}"/>
              </a:ext>
            </a:extLst>
          </p:cNvPr>
          <p:cNvGrpSpPr/>
          <p:nvPr/>
        </p:nvGrpSpPr>
        <p:grpSpPr>
          <a:xfrm>
            <a:off x="1377245" y="11289"/>
            <a:ext cx="6028265" cy="6671733"/>
            <a:chOff x="1659467" y="344311"/>
            <a:chExt cx="5166880" cy="5943600"/>
          </a:xfrm>
        </p:grpSpPr>
        <p:pic>
          <p:nvPicPr>
            <p:cNvPr id="2" name="Picture 1" descr="ssta_c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9467" y="344311"/>
              <a:ext cx="5166880" cy="5943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2C2368-A8A4-4A45-9533-D95369DB2112}"/>
                </a:ext>
              </a:extLst>
            </p:cNvPr>
            <p:cNvSpPr txBox="1"/>
            <p:nvPr/>
          </p:nvSpPr>
          <p:spPr>
            <a:xfrm>
              <a:off x="3000290" y="2617654"/>
              <a:ext cx="3014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Most recent Value is “-0.8”.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E3A565-1BCE-624B-BB01-48474F5AC31C}"/>
              </a:ext>
            </a:extLst>
          </p:cNvPr>
          <p:cNvGrpSpPr/>
          <p:nvPr/>
        </p:nvGrpSpPr>
        <p:grpSpPr>
          <a:xfrm>
            <a:off x="283353" y="36123"/>
            <a:ext cx="8495071" cy="5943600"/>
            <a:chOff x="283353" y="36123"/>
            <a:chExt cx="8495071" cy="5943600"/>
          </a:xfrm>
        </p:grpSpPr>
        <p:pic>
          <p:nvPicPr>
            <p:cNvPr id="2" name="Picture 1" descr="soi3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353" y="36123"/>
              <a:ext cx="8495071" cy="5943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331568-8555-2A4D-BC28-DAD203626C2B}"/>
                </a:ext>
              </a:extLst>
            </p:cNvPr>
            <p:cNvSpPr txBox="1"/>
            <p:nvPr/>
          </p:nvSpPr>
          <p:spPr>
            <a:xfrm>
              <a:off x="3804356" y="4210756"/>
              <a:ext cx="333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Tahiti</a:t>
              </a:r>
              <a:r>
                <a:rPr lang="en-US" baseline="-25000" dirty="0" err="1"/>
                <a:t>SLP</a:t>
              </a:r>
              <a:r>
                <a:rPr lang="en-US" baseline="-25000" dirty="0"/>
                <a:t> </a:t>
              </a:r>
              <a:r>
                <a:rPr lang="en-US" dirty="0"/>
                <a:t>– </a:t>
              </a:r>
              <a:r>
                <a:rPr lang="en-US" dirty="0" err="1"/>
                <a:t>Darwin</a:t>
              </a:r>
              <a:r>
                <a:rPr lang="en-US" baseline="-25000" dirty="0" err="1"/>
                <a:t>SLP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3280"/>
            <a:ext cx="8229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222</Words>
  <Application>Microsoft Macintosh PowerPoint</Application>
  <PresentationFormat>On-screen Show (4:3)</PresentationFormat>
  <Paragraphs>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Georgia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27</cp:revision>
  <dcterms:created xsi:type="dcterms:W3CDTF">2013-01-27T09:14:16Z</dcterms:created>
  <dcterms:modified xsi:type="dcterms:W3CDTF">2022-10-21T02:32:34Z</dcterms:modified>
  <cp:category/>
</cp:coreProperties>
</file>