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83" r:id="rId2"/>
    <p:sldId id="257" r:id="rId3"/>
    <p:sldId id="382" r:id="rId4"/>
    <p:sldId id="261" r:id="rId5"/>
    <p:sldId id="355" r:id="rId6"/>
    <p:sldId id="406" r:id="rId7"/>
    <p:sldId id="395" r:id="rId8"/>
    <p:sldId id="319" r:id="rId9"/>
    <p:sldId id="320" r:id="rId10"/>
    <p:sldId id="402" r:id="rId11"/>
    <p:sldId id="381" r:id="rId12"/>
    <p:sldId id="267" r:id="rId13"/>
    <p:sldId id="268" r:id="rId14"/>
    <p:sldId id="331" r:id="rId15"/>
    <p:sldId id="401" r:id="rId16"/>
    <p:sldId id="403" r:id="rId17"/>
    <p:sldId id="404" r:id="rId18"/>
    <p:sldId id="405" r:id="rId19"/>
    <p:sldId id="399" r:id="rId20"/>
    <p:sldId id="276" r:id="rId21"/>
    <p:sldId id="277" r:id="rId22"/>
    <p:sldId id="278" r:id="rId23"/>
    <p:sldId id="400" r:id="rId24"/>
    <p:sldId id="280" r:id="rId25"/>
    <p:sldId id="281" r:id="rId26"/>
    <p:sldId id="282" r:id="rId27"/>
    <p:sldId id="318" r:id="rId2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0432FF"/>
    <a:srgbClr val="941651"/>
    <a:srgbClr val="009051"/>
    <a:srgbClr val="5E9800"/>
    <a:srgbClr val="66A107"/>
    <a:srgbClr val="74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1"/>
    <p:restoredTop sz="94762"/>
  </p:normalViewPr>
  <p:slideViewPr>
    <p:cSldViewPr snapToGrid="0" snapToObjects="1">
      <p:cViewPr varScale="1">
        <p:scale>
          <a:sx n="135" d="100"/>
          <a:sy n="135" d="100"/>
        </p:scale>
        <p:origin x="192" y="360"/>
      </p:cViewPr>
      <p:guideLst>
        <p:guide orient="horz" pos="1800"/>
        <p:guide pos="3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49C4D-AD17-7F48-82FF-B48078E7A774}" type="datetimeFigureOut">
              <a:rPr lang="en-US" smtClean="0"/>
              <a:t>2/21/24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13A70-001C-284F-9C3D-55B566BA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9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13A70-001C-284F-9C3D-55B566BA34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1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7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9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2/21/24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8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2/21/24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1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2/21/24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3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92840-3B1F-3D41-8390-8D974439144B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ridl.ldeo.columbia.edu/maproom/Global/Ocean_Temp/ERSST_Anomaly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bom.gov.au/climate/enso/#tabs=Pacific-Ocean&amp;pacific=SO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-5"/>
            <a:ext cx="9144000" cy="5715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4F98BF6-C0C0-1248-A8A1-D293EB7C691A}"/>
              </a:ext>
            </a:extLst>
          </p:cNvPr>
          <p:cNvSpPr txBox="1"/>
          <p:nvPr/>
        </p:nvSpPr>
        <p:spPr>
          <a:xfrm>
            <a:off x="67941" y="3816393"/>
            <a:ext cx="4405373" cy="810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Jeffrey </a:t>
            </a:r>
            <a:r>
              <a:rPr lang="en-US" sz="1167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167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167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026269D-456A-E438-5D8A-893F34ABE8E1}"/>
              </a:ext>
            </a:extLst>
          </p:cNvPr>
          <p:cNvSpPr txBox="1">
            <a:spLocks/>
          </p:cNvSpPr>
          <p:nvPr/>
        </p:nvSpPr>
        <p:spPr>
          <a:xfrm>
            <a:off x="67940" y="2137653"/>
            <a:ext cx="3029887" cy="136680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91453">
              <a:spcBef>
                <a:spcPts val="25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333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3333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3333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291453">
              <a:spcBef>
                <a:spcPts val="25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975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417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417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417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291453">
              <a:spcBef>
                <a:spcPts val="187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125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291453">
              <a:spcBef>
                <a:spcPts val="187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125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E06E84-1F36-AC91-7507-88089E5A55FD}"/>
              </a:ext>
            </a:extLst>
          </p:cNvPr>
          <p:cNvSpPr/>
          <p:nvPr/>
        </p:nvSpPr>
        <p:spPr>
          <a:xfrm>
            <a:off x="-3247" y="-62"/>
            <a:ext cx="9144000" cy="1508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spc="13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in February, 2024: </a:t>
            </a:r>
          </a:p>
          <a:p>
            <a:pPr algn="ctr">
              <a:defRPr/>
            </a:pPr>
            <a:r>
              <a:rPr lang="en-US" sz="2000" b="1" spc="130" dirty="0">
                <a:solidFill>
                  <a:srgbClr val="94165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El NINO Advisory and </a:t>
            </a:r>
            <a:r>
              <a:rPr lang="en-US" sz="2000" b="1" spc="130" dirty="0">
                <a:solidFill>
                  <a:srgbClr val="00B0F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LA NINA Watch! </a:t>
            </a:r>
            <a:r>
              <a:rPr lang="en-US" sz="2000" b="1" spc="130" dirty="0">
                <a:solidFill>
                  <a:srgbClr val="94165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BOGO </a:t>
            </a:r>
            <a:r>
              <a:rPr lang="en-US" sz="2000" b="1" spc="130" dirty="0">
                <a:solidFill>
                  <a:srgbClr val="94165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lang="en-US" sz="2000" b="1" spc="130" dirty="0">
              <a:solidFill>
                <a:srgbClr val="941651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E613CD-5304-269C-725C-D64FAD71916F}"/>
              </a:ext>
            </a:extLst>
          </p:cNvPr>
          <p:cNvSpPr txBox="1"/>
          <p:nvPr/>
        </p:nvSpPr>
        <p:spPr>
          <a:xfrm>
            <a:off x="0" y="27864"/>
            <a:ext cx="650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</a:t>
            </a:r>
            <a:r>
              <a:rPr lang="en-US" sz="2400" b="1" dirty="0">
                <a:solidFill>
                  <a:srgbClr val="0432FF"/>
                </a:solidFill>
              </a:rPr>
              <a:t>Precipitation Anomalies </a:t>
            </a:r>
          </a:p>
          <a:p>
            <a:r>
              <a:rPr lang="en-US" sz="2400" b="1" dirty="0"/>
              <a:t>(Nov-Jan, and Jan, 2024)</a:t>
            </a:r>
          </a:p>
        </p:txBody>
      </p:sp>
      <p:pic>
        <p:nvPicPr>
          <p:cNvPr id="2" name="Picture 1" descr="pr_season.gif">
            <a:extLst>
              <a:ext uri="{FF2B5EF4-FFF2-40B4-BE49-F238E27FC236}">
                <a16:creationId xmlns:a16="http://schemas.microsoft.com/office/drawing/2014/main" id="{4CD8466D-2B66-4E32-251A-442A93B8947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67919" y="543363"/>
            <a:ext cx="5486400" cy="2560320"/>
          </a:xfrm>
          <a:prstGeom prst="rect">
            <a:avLst/>
          </a:prstGeom>
        </p:spPr>
      </p:pic>
      <p:pic>
        <p:nvPicPr>
          <p:cNvPr id="4" name="Picture 3" descr="pr_anom.gif">
            <a:extLst>
              <a:ext uri="{FF2B5EF4-FFF2-40B4-BE49-F238E27FC236}">
                <a16:creationId xmlns:a16="http://schemas.microsoft.com/office/drawing/2014/main" id="{0BA37CCF-3E91-2A2E-C703-BD4D70EE36C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584" y="3126816"/>
            <a:ext cx="5486400" cy="256032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F1AD5CD-4021-34BF-19B4-BFBF4511E6DD}"/>
              </a:ext>
            </a:extLst>
          </p:cNvPr>
          <p:cNvSpPr/>
          <p:nvPr/>
        </p:nvSpPr>
        <p:spPr>
          <a:xfrm>
            <a:off x="4600279" y="1404594"/>
            <a:ext cx="1084083" cy="63159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FCE0347-B54D-B55A-6EC2-A4BEDDC9630D}"/>
              </a:ext>
            </a:extLst>
          </p:cNvPr>
          <p:cNvCxnSpPr/>
          <p:nvPr/>
        </p:nvCxnSpPr>
        <p:spPr>
          <a:xfrm>
            <a:off x="4886894" y="2059322"/>
            <a:ext cx="1018096" cy="16873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E512EE-B832-27F9-7DB9-73BCD30550DB}"/>
              </a:ext>
            </a:extLst>
          </p:cNvPr>
          <p:cNvSpPr txBox="1"/>
          <p:nvPr/>
        </p:nvSpPr>
        <p:spPr>
          <a:xfrm>
            <a:off x="5904990" y="3742277"/>
            <a:ext cx="3031195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Dipole of Above/Below Average Rainfall W/E sides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Indian Ocean Dipole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over now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122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4931103" cy="185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Forecasts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Nino-34 in NMME,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IRI ENSO Plume,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Probability of Nino-34, 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Global SSTs from NMME,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 err="1"/>
              <a:t>Prcp</a:t>
            </a:r>
            <a:r>
              <a:rPr lang="en-US" sz="1500" dirty="0"/>
              <a:t>. and Temp. outlook from IRI (</a:t>
            </a:r>
            <a:r>
              <a:rPr lang="en-US" sz="1500" b="1" dirty="0">
                <a:solidFill>
                  <a:srgbClr val="FF0000"/>
                </a:solidFill>
              </a:rPr>
              <a:t>February</a:t>
            </a:r>
            <a:r>
              <a:rPr lang="en-US" b="1" dirty="0">
                <a:solidFill>
                  <a:srgbClr val="FF0000"/>
                </a:solidFill>
              </a:rPr>
              <a:t>,  2024</a:t>
            </a:r>
            <a:r>
              <a:rPr lang="en-US" sz="1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6529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A3B78E-E851-5156-8D3A-706117635A4F}"/>
              </a:ext>
            </a:extLst>
          </p:cNvPr>
          <p:cNvSpPr txBox="1"/>
          <p:nvPr/>
        </p:nvSpPr>
        <p:spPr>
          <a:xfrm>
            <a:off x="50276" y="59802"/>
            <a:ext cx="805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 ENSO Forecast (</a:t>
            </a:r>
            <a:r>
              <a:rPr lang="en-US" sz="2400" b="1" dirty="0">
                <a:solidFill>
                  <a:srgbClr val="FF0000"/>
                </a:solidFill>
              </a:rPr>
              <a:t>Feb, 2024 Initial</a:t>
            </a:r>
            <a:r>
              <a:rPr lang="en-US" sz="2400" b="1" dirty="0"/>
              <a:t>)</a:t>
            </a:r>
          </a:p>
        </p:txBody>
      </p:sp>
      <p:pic>
        <p:nvPicPr>
          <p:cNvPr id="2" name="Picture 1" descr="nino34.rescaling.NMME.png">
            <a:extLst>
              <a:ext uri="{FF2B5EF4-FFF2-40B4-BE49-F238E27FC236}">
                <a16:creationId xmlns:a16="http://schemas.microsoft.com/office/drawing/2014/main" id="{906C1E5D-9038-4E7A-3EF8-D02550DFD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834" y="828237"/>
            <a:ext cx="6086475" cy="48691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8102C-C4D5-8290-8E53-FE84806FD455}"/>
              </a:ext>
            </a:extLst>
          </p:cNvPr>
          <p:cNvSpPr txBox="1"/>
          <p:nvPr/>
        </p:nvSpPr>
        <p:spPr>
          <a:xfrm>
            <a:off x="22873" y="50816"/>
            <a:ext cx="4944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IRI’s ENSO Forecast </a:t>
            </a:r>
            <a:r>
              <a:rPr lang="en-US" sz="2400" b="1" dirty="0">
                <a:solidFill>
                  <a:srgbClr val="FF0000"/>
                </a:solidFill>
              </a:rPr>
              <a:t>Feb,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2024</a:t>
            </a:r>
            <a:r>
              <a:rPr lang="en-US" sz="2400" dirty="0">
                <a:solidFill>
                  <a:srgbClr val="FF0000"/>
                </a:solidFill>
                <a:highlight>
                  <a:srgbClr val="000000"/>
                </a:highlight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figure4.png">
            <a:extLst>
              <a:ext uri="{FF2B5EF4-FFF2-40B4-BE49-F238E27FC236}">
                <a16:creationId xmlns:a16="http://schemas.microsoft.com/office/drawing/2014/main" id="{41F3ACE9-2EF1-A1A7-CDE7-B07EA74D67B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98176" y="457201"/>
            <a:ext cx="6117689" cy="5212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CD8ED7-D029-7674-7782-EFEBF3B1D3F9}"/>
              </a:ext>
            </a:extLst>
          </p:cNvPr>
          <p:cNvSpPr txBox="1"/>
          <p:nvPr/>
        </p:nvSpPr>
        <p:spPr>
          <a:xfrm>
            <a:off x="28135" y="1332103"/>
            <a:ext cx="3163474" cy="3416320"/>
          </a:xfrm>
          <a:prstGeom prst="rect">
            <a:avLst/>
          </a:prstGeom>
          <a:noFill/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of models (DYN &amp; STAT) indicate El Niño will persist through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March-May 2024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then transition to ENSO-neutral during April-June 2024.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two seasons of ENSO-neutral conditions, most models indicate a transition to </a:t>
            </a:r>
            <a:r>
              <a:rPr lang="en-US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Niña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around Jul-Sep 2024.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74F984-714A-449D-03DC-74F556435B17}"/>
              </a:ext>
            </a:extLst>
          </p:cNvPr>
          <p:cNvSpPr txBox="1"/>
          <p:nvPr/>
        </p:nvSpPr>
        <p:spPr>
          <a:xfrm>
            <a:off x="5289" y="6221"/>
            <a:ext cx="850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IRI’s Probabilistic ENSO Forecasts (</a:t>
            </a:r>
            <a:r>
              <a:rPr lang="en-US" sz="2400" b="1" dirty="0">
                <a:solidFill>
                  <a:srgbClr val="0432FF"/>
                </a:solidFill>
              </a:rPr>
              <a:t>on 19</a:t>
            </a:r>
            <a:r>
              <a:rPr lang="en-US" sz="2400" b="1" baseline="30000" dirty="0">
                <a:solidFill>
                  <a:srgbClr val="0432FF"/>
                </a:solidFill>
              </a:rPr>
              <a:t>th</a:t>
            </a:r>
            <a:r>
              <a:rPr lang="en-US" sz="2400" b="1" dirty="0">
                <a:solidFill>
                  <a:srgbClr val="0432FF"/>
                </a:solidFill>
              </a:rPr>
              <a:t> Feb, 2024</a:t>
            </a:r>
            <a:r>
              <a:rPr lang="en-US" sz="2400" b="1" dirty="0"/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FD2D5C-F050-8FE0-453E-565363E83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681" y="4859370"/>
            <a:ext cx="4756638" cy="817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6A8472-9C11-264B-D493-613AC385893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18387" y="2046957"/>
            <a:ext cx="4389120" cy="2834640"/>
          </a:xfrm>
          <a:prstGeom prst="rect">
            <a:avLst/>
          </a:prstGeom>
        </p:spPr>
      </p:pic>
      <p:pic>
        <p:nvPicPr>
          <p:cNvPr id="1026" name="Picture 2" descr="IRI ENSO Forecast Histogram Image">
            <a:extLst>
              <a:ext uri="{FF2B5EF4-FFF2-40B4-BE49-F238E27FC236}">
                <a16:creationId xmlns:a16="http://schemas.microsoft.com/office/drawing/2014/main" id="{4F455F9C-A6F9-6593-91EA-4DA62040AC2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" y="439686"/>
            <a:ext cx="475488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B5C6B2-5854-9AB8-0F71-2CA89C72E305}"/>
              </a:ext>
            </a:extLst>
          </p:cNvPr>
          <p:cNvSpPr txBox="1"/>
          <p:nvPr/>
        </p:nvSpPr>
        <p:spPr>
          <a:xfrm>
            <a:off x="8236" y="7252"/>
            <a:ext cx="836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North American Multi Model Ensemble </a:t>
            </a:r>
          </a:p>
          <a:p>
            <a:r>
              <a:rPr lang="en-US" sz="2400" b="1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 SST Forecast</a:t>
            </a:r>
          </a:p>
        </p:txBody>
      </p:sp>
      <p:pic>
        <p:nvPicPr>
          <p:cNvPr id="4" name="Picture 3" descr="nmme_ensemble.png">
            <a:extLst>
              <a:ext uri="{FF2B5EF4-FFF2-40B4-BE49-F238E27FC236}">
                <a16:creationId xmlns:a16="http://schemas.microsoft.com/office/drawing/2014/main" id="{FAC06AAE-4AE5-2CD0-6EBA-C6691DCEFE7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95534" y="754143"/>
            <a:ext cx="7315200" cy="49454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38686F-7858-FCDD-D417-E3AAA0481522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Precipitation</a:t>
            </a:r>
            <a:r>
              <a:rPr lang="en-US" sz="2400" b="1" dirty="0"/>
              <a:t> 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  <p:pic>
        <p:nvPicPr>
          <p:cNvPr id="4" name="Picture 3" descr="MAM24_World_pcp.gif">
            <a:extLst>
              <a:ext uri="{FF2B5EF4-FFF2-40B4-BE49-F238E27FC236}">
                <a16:creationId xmlns:a16="http://schemas.microsoft.com/office/drawing/2014/main" id="{82DA1405-B130-F4C2-728A-63EAA512B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957" y="776698"/>
            <a:ext cx="6856667" cy="48855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2407" y="289991"/>
            <a:ext cx="7467960" cy="802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tx2"/>
                </a:solidFill>
                <a:latin typeface="Roboto"/>
                <a:cs typeface="Roboto"/>
              </a:rPr>
              <a:t>Outline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71278" y="1064948"/>
            <a:ext cx="8191544" cy="0"/>
          </a:xfrm>
          <a:prstGeom prst="line">
            <a:avLst/>
          </a:prstGeom>
          <a:ln w="12700" cmpd="sng">
            <a:solidFill>
              <a:srgbClr val="9416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0ED66F-88BF-E875-1CE8-1B4CDEB0C362}"/>
              </a:ext>
            </a:extLst>
          </p:cNvPr>
          <p:cNvSpPr txBox="1"/>
          <p:nvPr/>
        </p:nvSpPr>
        <p:spPr>
          <a:xfrm>
            <a:off x="307975" y="1206500"/>
            <a:ext cx="8166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Across the Globe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ENSO Forecast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NMME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IRI ENSO Forecast Tool (Deterministic and Probabilistic)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Precipitation and Temperature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85529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J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A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FDBAF1-1971-3FB6-0E65-E6C4971AED7D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2m-Temperature</a:t>
            </a:r>
            <a:r>
              <a:rPr lang="en-US" sz="2400" b="1" dirty="0">
                <a:solidFill>
                  <a:srgbClr val="0432FF"/>
                </a:solidFill>
              </a:rPr>
              <a:t> </a:t>
            </a:r>
            <a:r>
              <a:rPr lang="en-US" sz="2400" b="1" dirty="0"/>
              <a:t>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  <p:pic>
        <p:nvPicPr>
          <p:cNvPr id="4" name="Picture 3" descr="MAM24_World_tmp.gif">
            <a:extLst>
              <a:ext uri="{FF2B5EF4-FFF2-40B4-BE49-F238E27FC236}">
                <a16:creationId xmlns:a16="http://schemas.microsoft.com/office/drawing/2014/main" id="{6C7689EC-DB7B-E4EE-EC59-1A4EB4851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073" y="863221"/>
            <a:ext cx="6824589" cy="473572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J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A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0E6E-B255-6B81-4A8D-49C978B03331}"/>
              </a:ext>
            </a:extLst>
          </p:cNvPr>
          <p:cNvSpPr txBox="1"/>
          <p:nvPr/>
        </p:nvSpPr>
        <p:spPr>
          <a:xfrm>
            <a:off x="0" y="39653"/>
            <a:ext cx="253113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0A9A0-352B-DF7A-BB7B-3555F61E03AE}"/>
              </a:ext>
            </a:extLst>
          </p:cNvPr>
          <p:cNvSpPr txBox="1"/>
          <p:nvPr/>
        </p:nvSpPr>
        <p:spPr>
          <a:xfrm>
            <a:off x="34987" y="607342"/>
            <a:ext cx="60830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its Peak in Nov-Jan, c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urrent El Nino has started declining (Dec, 2023 NINO3.4 Value was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+1.99, 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Jan, 2024 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+1.78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while for most recent week ending on 14 Feb, 2024, it was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.5.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Indian Ocean Dipole </a:t>
            </a:r>
            <a:r>
              <a:rPr lang="en-US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disappears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latest forecasts suggest that the current El Nino will persist through the boreal Spring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 in MAM-2024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sharply weakening thereafter.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ENSO-Neutral is most probable in AMJ, MJJ, 2024.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NINA is most likely from JAS, and remain so onward.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likelihood stands in the upper 60s and 70s, though forecasting at this time of the year is highly uncertain due to the forecasts passing through the boreal spring-time.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RI ENSO Forecast Histogram Image">
            <a:extLst>
              <a:ext uri="{FF2B5EF4-FFF2-40B4-BE49-F238E27FC236}">
                <a16:creationId xmlns:a16="http://schemas.microsoft.com/office/drawing/2014/main" id="{E6CAD870-32EC-12C9-4073-D82FA1A581C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3" y="3431358"/>
            <a:ext cx="3214541" cy="22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88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4931103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Observations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Oceanic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Atmospheric</a:t>
            </a:r>
          </a:p>
        </p:txBody>
      </p:sp>
    </p:spTree>
    <p:extLst>
      <p:ext uri="{BB962C8B-B14F-4D97-AF65-F5344CB8AC3E}">
        <p14:creationId xmlns:p14="http://schemas.microsoft.com/office/powerpoint/2010/main" val="97800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2F2EFCC-6480-944C-4F92-BDEBEBCB18A9}"/>
              </a:ext>
            </a:extLst>
          </p:cNvPr>
          <p:cNvGrpSpPr/>
          <p:nvPr/>
        </p:nvGrpSpPr>
        <p:grpSpPr>
          <a:xfrm>
            <a:off x="471278" y="43384"/>
            <a:ext cx="8191544" cy="820215"/>
            <a:chOff x="471278" y="273454"/>
            <a:chExt cx="8191544" cy="80220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793407" y="273454"/>
              <a:ext cx="7467960" cy="8022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chemeClr val="tx2"/>
                  </a:solidFill>
                  <a:latin typeface="Roboto"/>
                  <a:cs typeface="Roboto"/>
                </a:rPr>
                <a:t>Evolution of SST Departures in Monthly (</a:t>
              </a:r>
              <a:r>
                <a:rPr lang="en-US" sz="2000" b="1" dirty="0">
                  <a:solidFill>
                    <a:srgbClr val="FF0000"/>
                  </a:solidFill>
                  <a:latin typeface="Roboto"/>
                  <a:cs typeface="Roboto"/>
                </a:rPr>
                <a:t>Jan, 2024</a:t>
              </a:r>
              <a:r>
                <a:rPr lang="en-US" sz="2000" b="1" dirty="0">
                  <a:solidFill>
                    <a:schemeClr val="tx2"/>
                  </a:solidFill>
                  <a:latin typeface="Roboto"/>
                  <a:cs typeface="Roboto"/>
                </a:rPr>
                <a:t>) Data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71278" y="953161"/>
              <a:ext cx="8191544" cy="0"/>
            </a:xfrm>
            <a:prstGeom prst="line">
              <a:avLst/>
            </a:prstGeom>
            <a:ln w="12700" cmpd="sng">
              <a:solidFill>
                <a:srgbClr val="941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E5086A0-F774-08A4-FAAB-6297D8273A1C}"/>
              </a:ext>
            </a:extLst>
          </p:cNvPr>
          <p:cNvSpPr txBox="1"/>
          <p:nvPr/>
        </p:nvSpPr>
        <p:spPr>
          <a:xfrm>
            <a:off x="8797" y="4341154"/>
            <a:ext cx="912640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Pacific Ocean: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Above-Average SSTs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persisted across the central (across the Date Line), surrounded by strong +</a:t>
            </a:r>
            <a:r>
              <a:rPr lang="en-US" altLang="en-US" sz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SSTA in the high latitudes </a:t>
            </a:r>
          </a:p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Ocean: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across Indian Ocean,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 IOD</a:t>
            </a:r>
            <a:r>
              <a:rPr lang="en-US" altLang="en-US" sz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(Index value is </a:t>
            </a:r>
            <a:r>
              <a:rPr lang="en-US" altLang="en-US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-0.05 as of 18 Feb, 2024)</a:t>
            </a:r>
            <a:endParaRPr lang="en-US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North-Pacific and North Atlantic Ocean: 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PDO (</a:t>
            </a:r>
            <a:r>
              <a:rPr lang="en-US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-1.54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Warmer across</a:t>
            </a:r>
            <a:r>
              <a:rPr lang="en-US" alt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Atlantic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(TNAI, </a:t>
            </a:r>
            <a:r>
              <a:rPr lang="en-US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+1.10, TSAI, +1.2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D29B7-ADDE-B253-346D-0C1B2C03B852}"/>
              </a:ext>
            </a:extLst>
          </p:cNvPr>
          <p:cNvSpPr txBox="1"/>
          <p:nvPr/>
        </p:nvSpPr>
        <p:spPr>
          <a:xfrm>
            <a:off x="2924327" y="5435791"/>
            <a:ext cx="62108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</a:t>
            </a:r>
            <a:r>
              <a:rPr lang="en-US" sz="12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https://iridl.ldeo.columbia.edu/maproom/Global/Ocean_Temp/ERSST_Anomaly.html</a:t>
            </a:r>
            <a:r>
              <a:rPr lang="en-US" sz="1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222FB-3D49-5558-4003-2E424BF00EBC}"/>
              </a:ext>
            </a:extLst>
          </p:cNvPr>
          <p:cNvSpPr txBox="1"/>
          <p:nvPr/>
        </p:nvSpPr>
        <p:spPr>
          <a:xfrm>
            <a:off x="6462346" y="1230923"/>
            <a:ext cx="24473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Jan, 2024</a:t>
            </a:r>
          </a:p>
          <a:p>
            <a:endParaRPr lang="en-US" dirty="0"/>
          </a:p>
          <a:p>
            <a:r>
              <a:rPr lang="en-US" dirty="0"/>
              <a:t>NINO 1+2: </a:t>
            </a:r>
            <a:r>
              <a:rPr lang="en-US" dirty="0">
                <a:solidFill>
                  <a:srgbClr val="FF0000"/>
                </a:solidFill>
              </a:rPr>
              <a:t>+0.83</a:t>
            </a:r>
          </a:p>
          <a:p>
            <a:endParaRPr lang="en-US" dirty="0"/>
          </a:p>
          <a:p>
            <a:r>
              <a:rPr lang="en-US" dirty="0"/>
              <a:t>NINO3: </a:t>
            </a:r>
            <a:r>
              <a:rPr lang="en-US" dirty="0">
                <a:solidFill>
                  <a:srgbClr val="FF0000"/>
                </a:solidFill>
              </a:rPr>
              <a:t>+1.87</a:t>
            </a:r>
          </a:p>
          <a:p>
            <a:endParaRPr lang="en-US" dirty="0"/>
          </a:p>
          <a:p>
            <a:r>
              <a:rPr lang="en-US" dirty="0"/>
              <a:t>NINO3.4: </a:t>
            </a:r>
            <a:r>
              <a:rPr lang="en-US" dirty="0">
                <a:solidFill>
                  <a:srgbClr val="FF0000"/>
                </a:solidFill>
              </a:rPr>
              <a:t>+1.78</a:t>
            </a:r>
          </a:p>
          <a:p>
            <a:endParaRPr lang="en-US" dirty="0"/>
          </a:p>
          <a:p>
            <a:r>
              <a:rPr lang="en-US" dirty="0"/>
              <a:t>NINO4: </a:t>
            </a:r>
            <a:r>
              <a:rPr lang="en-US" dirty="0">
                <a:solidFill>
                  <a:srgbClr val="FF0000"/>
                </a:solidFill>
              </a:rPr>
              <a:t>+1.45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DCB5E-B9DF-98E7-5339-E442C03A6DC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8469" y="793262"/>
            <a:ext cx="64008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A58BBB-8143-5B43-E93B-A5307E4F9387}"/>
              </a:ext>
            </a:extLst>
          </p:cNvPr>
          <p:cNvSpPr txBox="1"/>
          <p:nvPr/>
        </p:nvSpPr>
        <p:spPr>
          <a:xfrm>
            <a:off x="16357" y="19205"/>
            <a:ext cx="760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</a:rPr>
              <a:t>What's the underwater chatter?</a:t>
            </a:r>
            <a:endParaRPr lang="en-US" sz="2400" b="1" dirty="0">
              <a:solidFill>
                <a:srgbClr val="011893"/>
              </a:solidFill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6D237-7EE5-F01E-DBA1-5E15DAE77244}"/>
              </a:ext>
            </a:extLst>
          </p:cNvPr>
          <p:cNvSpPr txBox="1"/>
          <p:nvPr/>
        </p:nvSpPr>
        <p:spPr>
          <a:xfrm>
            <a:off x="5028407" y="3700813"/>
            <a:ext cx="367862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15" indent="-238115" algn="just">
              <a:buFont typeface="Wingdings" pitchFamily="2" charset="2"/>
              <a:buChar char="Ø"/>
            </a:pP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subsurface temperature anomalies dominate in the equatorial Pacific Ocean (</a:t>
            </a:r>
            <a:r>
              <a:rPr lang="en-US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to 50 meter at depth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37B795-572E-3D16-332D-48C59BBD1C29}"/>
              </a:ext>
            </a:extLst>
          </p:cNvPr>
          <p:cNvSpPr txBox="1"/>
          <p:nvPr/>
        </p:nvSpPr>
        <p:spPr>
          <a:xfrm>
            <a:off x="4993273" y="4632577"/>
            <a:ext cx="36786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15" indent="-238115" algn="just">
              <a:buFont typeface="Wingdings" pitchFamily="2" charset="2"/>
              <a:buChar char="ü"/>
            </a:pPr>
            <a:r>
              <a:rPr lang="en-US" sz="1500" b="1" dirty="0">
                <a:solidFill>
                  <a:srgbClr val="011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en-US" sz="1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subsurface temperature anomalies have strengthened in the Pacific Ocean and expanded to 100ºW, while remaining at depth.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kteq_xz.gif">
            <a:extLst>
              <a:ext uri="{FF2B5EF4-FFF2-40B4-BE49-F238E27FC236}">
                <a16:creationId xmlns:a16="http://schemas.microsoft.com/office/drawing/2014/main" id="{1C6F3CF9-9526-B4C6-674F-2017A8F9A087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115" t="4720" r="4424" b="48046"/>
          <a:stretch/>
        </p:blipFill>
        <p:spPr>
          <a:xfrm>
            <a:off x="52754" y="3367450"/>
            <a:ext cx="4114800" cy="2286000"/>
          </a:xfrm>
          <a:prstGeom prst="rect">
            <a:avLst/>
          </a:prstGeom>
        </p:spPr>
      </p:pic>
      <p:pic>
        <p:nvPicPr>
          <p:cNvPr id="6" name="Picture 5" descr="wkteq_xz.gif">
            <a:extLst>
              <a:ext uri="{FF2B5EF4-FFF2-40B4-BE49-F238E27FC236}">
                <a16:creationId xmlns:a16="http://schemas.microsoft.com/office/drawing/2014/main" id="{82DF0096-C695-EB0C-BD16-2577361C5C0A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4656" r="5252" b="47786"/>
          <a:stretch/>
        </p:blipFill>
        <p:spPr>
          <a:xfrm>
            <a:off x="43962" y="560365"/>
            <a:ext cx="4114800" cy="2286000"/>
          </a:xfrm>
          <a:prstGeom prst="rect">
            <a:avLst/>
          </a:prstGeom>
        </p:spPr>
      </p:pic>
      <p:pic>
        <p:nvPicPr>
          <p:cNvPr id="7" name="Picture 6" descr="wkteq_xz.gif">
            <a:extLst>
              <a:ext uri="{FF2B5EF4-FFF2-40B4-BE49-F238E27FC236}">
                <a16:creationId xmlns:a16="http://schemas.microsoft.com/office/drawing/2014/main" id="{5CEB8E1B-D468-6715-0992-F49AF2202263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32" t="4655" r="4542" b="47787"/>
          <a:stretch/>
        </p:blipFill>
        <p:spPr>
          <a:xfrm>
            <a:off x="4502887" y="376633"/>
            <a:ext cx="4572000" cy="320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6D2A3A-9E11-BF58-598B-D69CCF4F4CA4}"/>
              </a:ext>
            </a:extLst>
          </p:cNvPr>
          <p:cNvSpPr txBox="1"/>
          <p:nvPr/>
        </p:nvSpPr>
        <p:spPr>
          <a:xfrm>
            <a:off x="2198075" y="2143884"/>
            <a:ext cx="19255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1893"/>
                </a:solidFill>
              </a:rPr>
              <a:t>December,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97F72D-A667-0C93-2933-9C8C1EA896A7}"/>
              </a:ext>
            </a:extLst>
          </p:cNvPr>
          <p:cNvSpPr txBox="1"/>
          <p:nvPr/>
        </p:nvSpPr>
        <p:spPr>
          <a:xfrm>
            <a:off x="2174628" y="4969139"/>
            <a:ext cx="19255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1893"/>
                </a:solidFill>
              </a:rPr>
              <a:t>January,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4A03C4-1F5E-8CCA-F1D5-DDB69CFEE531}"/>
              </a:ext>
            </a:extLst>
          </p:cNvPr>
          <p:cNvSpPr txBox="1"/>
          <p:nvPr/>
        </p:nvSpPr>
        <p:spPr>
          <a:xfrm>
            <a:off x="7070240" y="2750957"/>
            <a:ext cx="19255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February, 2024</a:t>
            </a:r>
          </a:p>
        </p:txBody>
      </p:sp>
    </p:spTree>
    <p:extLst>
      <p:ext uri="{BB962C8B-B14F-4D97-AF65-F5344CB8AC3E}">
        <p14:creationId xmlns:p14="http://schemas.microsoft.com/office/powerpoint/2010/main" val="1361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eat-last-year.gif">
            <a:extLst>
              <a:ext uri="{FF2B5EF4-FFF2-40B4-BE49-F238E27FC236}">
                <a16:creationId xmlns:a16="http://schemas.microsoft.com/office/drawing/2014/main" id="{E564A985-BC08-5B94-A644-CCA9907F2627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6784" t="5389" r="10368" b="60304"/>
          <a:stretch/>
        </p:blipFill>
        <p:spPr>
          <a:xfrm>
            <a:off x="53608" y="680033"/>
            <a:ext cx="5029200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D161F2-CA06-C009-F0C8-CCB5B1968017}"/>
              </a:ext>
            </a:extLst>
          </p:cNvPr>
          <p:cNvSpPr txBox="1"/>
          <p:nvPr/>
        </p:nvSpPr>
        <p:spPr>
          <a:xfrm>
            <a:off x="5224018" y="1107633"/>
            <a:ext cx="3813622" cy="3970318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Subsurface temperature anomalies became positive in February 2023 and have persisted as of January, 2024.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Variability in the anomalies was associated with several oceanic Kelvin waves.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late December 2023, positive anomalies have weakened and are near zero as of Feb, 2024 (</a:t>
            </a:r>
            <a:r>
              <a:rPr lang="en-US" dirty="0">
                <a:solidFill>
                  <a:srgbClr val="011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slight negative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73B1C-CDC7-89E8-3585-70A5724843FA}"/>
              </a:ext>
            </a:extLst>
          </p:cNvPr>
          <p:cNvSpPr txBox="1"/>
          <p:nvPr/>
        </p:nvSpPr>
        <p:spPr>
          <a:xfrm>
            <a:off x="25149" y="45581"/>
            <a:ext cx="760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</a:rPr>
              <a:t>What's the underwater chatter?</a:t>
            </a:r>
            <a:endParaRPr lang="en-US" sz="2400" b="1" dirty="0">
              <a:solidFill>
                <a:srgbClr val="011893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191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3" y="3240"/>
            <a:ext cx="6370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Sea Surface Temperature (</a:t>
            </a:r>
            <a:r>
              <a:rPr lang="en-US" sz="2400" b="1" dirty="0">
                <a:solidFill>
                  <a:srgbClr val="FF0000"/>
                </a:solidFill>
              </a:rPr>
              <a:t>SST</a:t>
            </a:r>
            <a:r>
              <a:rPr lang="en-US" sz="2400" b="1" dirty="0"/>
              <a:t>) </a:t>
            </a:r>
            <a:r>
              <a:rPr lang="en-US" sz="2400" b="1" dirty="0">
                <a:solidFill>
                  <a:srgbClr val="00B050"/>
                </a:solidFill>
              </a:rPr>
              <a:t>Lower-Level Winds</a:t>
            </a:r>
          </a:p>
        </p:txBody>
      </p:sp>
      <p:pic>
        <p:nvPicPr>
          <p:cNvPr id="3" name="Picture 2" descr="sst_wind_5day_drupal.png">
            <a:extLst>
              <a:ext uri="{FF2B5EF4-FFF2-40B4-BE49-F238E27FC236}">
                <a16:creationId xmlns:a16="http://schemas.microsoft.com/office/drawing/2014/main" id="{24F67A6D-8AFD-1B1B-915D-40F344A9D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0" y="870440"/>
            <a:ext cx="902368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6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D052E7-6DBD-2812-BD2B-74A9CAF08177}"/>
              </a:ext>
            </a:extLst>
          </p:cNvPr>
          <p:cNvSpPr txBox="1"/>
          <p:nvPr/>
        </p:nvSpPr>
        <p:spPr>
          <a:xfrm>
            <a:off x="16452" y="4757133"/>
            <a:ext cx="84950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During El Niño, the pressure becomes below average in Tahiti and above average in Darwin, and the Southern Oscillation Index is negative. </a:t>
            </a:r>
          </a:p>
          <a:p>
            <a:pPr algn="ctr"/>
            <a:r>
              <a:rPr lang="en-US" sz="14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A Sustained Negative values of the SOI above </a:t>
            </a:r>
            <a:r>
              <a:rPr lang="en-US" sz="1400" b="1" i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-</a:t>
            </a:r>
            <a:r>
              <a:rPr lang="en-US" sz="1400" b="1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7 typically indicate El Niño</a:t>
            </a:r>
            <a:endParaRPr lang="en-US" sz="1400" b="1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02BE3-4FF5-CD51-AABE-27276B4A1E98}"/>
              </a:ext>
            </a:extLst>
          </p:cNvPr>
          <p:cNvSpPr txBox="1"/>
          <p:nvPr/>
        </p:nvSpPr>
        <p:spPr>
          <a:xfrm>
            <a:off x="-2746" y="5299757"/>
            <a:ext cx="8974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Source:</a:t>
            </a:r>
          </a:p>
          <a:p>
            <a:r>
              <a:rPr lang="en-US" sz="1000" dirty="0">
                <a:hlinkClick r:id="rId2"/>
              </a:rPr>
              <a:t>http://www.bom.gov.au/climate/enso/#tabs=Pacific-Ocean&amp;pacific=SOI</a:t>
            </a:r>
            <a:r>
              <a:rPr lang="en-US" sz="1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4" y="3240"/>
            <a:ext cx="493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Southern Oscillation Index (</a:t>
            </a:r>
            <a:r>
              <a:rPr lang="en-US" sz="2400" b="1" dirty="0">
                <a:solidFill>
                  <a:srgbClr val="00B0F0"/>
                </a:solidFill>
              </a:rPr>
              <a:t>SOI</a:t>
            </a:r>
            <a:r>
              <a:rPr lang="en-US" sz="2400" b="1" dirty="0"/>
              <a:t>)</a:t>
            </a:r>
          </a:p>
        </p:txBody>
      </p:sp>
      <p:pic>
        <p:nvPicPr>
          <p:cNvPr id="5" name="Picture 2" descr="Select to see full-size map of 30-day Southern Oscillation Index values for the past two years, updated daily.">
            <a:extLst>
              <a:ext uri="{FF2B5EF4-FFF2-40B4-BE49-F238E27FC236}">
                <a16:creationId xmlns:a16="http://schemas.microsoft.com/office/drawing/2014/main" id="{81DB899A-8DDB-2F1F-40A0-05C353631E2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14" y="378066"/>
            <a:ext cx="548640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DCAE1-1F9C-5F49-F89F-462F44979ECB}"/>
              </a:ext>
            </a:extLst>
          </p:cNvPr>
          <p:cNvSpPr txBox="1"/>
          <p:nvPr/>
        </p:nvSpPr>
        <p:spPr>
          <a:xfrm>
            <a:off x="48371" y="1427255"/>
            <a:ext cx="3820243" cy="2308324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 was in ENSO-neutral state in Dec-23, and Jan-24.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big dive.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Variability is higher and could be even stronger during upcoming months.</a:t>
            </a:r>
          </a:p>
        </p:txBody>
      </p:sp>
    </p:spTree>
    <p:extLst>
      <p:ext uri="{BB962C8B-B14F-4D97-AF65-F5344CB8AC3E}">
        <p14:creationId xmlns:p14="http://schemas.microsoft.com/office/powerpoint/2010/main" val="36778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E613CD-5304-269C-725C-D64FAD71916F}"/>
              </a:ext>
            </a:extLst>
          </p:cNvPr>
          <p:cNvSpPr txBox="1"/>
          <p:nvPr/>
        </p:nvSpPr>
        <p:spPr>
          <a:xfrm>
            <a:off x="0" y="0"/>
            <a:ext cx="6501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Outgoing Longwave Radiation (</a:t>
            </a:r>
            <a:r>
              <a:rPr lang="en-US" sz="2400" b="1" dirty="0">
                <a:solidFill>
                  <a:srgbClr val="FF0000"/>
                </a:solidFill>
              </a:rPr>
              <a:t>OLR</a:t>
            </a:r>
            <a:r>
              <a:rPr lang="en-US" sz="2400" b="1" dirty="0"/>
              <a:t>)</a:t>
            </a:r>
            <a:endParaRPr lang="en-US" sz="2400" b="1" dirty="0">
              <a:solidFill>
                <a:srgbClr val="0432FF"/>
              </a:solidFill>
            </a:endParaRPr>
          </a:p>
        </p:txBody>
      </p:sp>
      <p:pic>
        <p:nvPicPr>
          <p:cNvPr id="3" name="Picture 2" descr="olra_c.gif">
            <a:extLst>
              <a:ext uri="{FF2B5EF4-FFF2-40B4-BE49-F238E27FC236}">
                <a16:creationId xmlns:a16="http://schemas.microsoft.com/office/drawing/2014/main" id="{15F159BF-49A8-BAFA-7526-E129F319503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14927"/>
          <a:stretch/>
        </p:blipFill>
        <p:spPr>
          <a:xfrm>
            <a:off x="4505076" y="519224"/>
            <a:ext cx="4572000" cy="5029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AC27FE-2E3D-3F88-A4FB-38ADE38F7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125" y="430189"/>
            <a:ext cx="3015763" cy="297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4E2B2B-3B40-4322-E17C-399F083E6DC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76030" y="617112"/>
            <a:ext cx="4114800" cy="502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48B731-44F2-1F1F-9EDD-AEF00FADD24B}"/>
              </a:ext>
            </a:extLst>
          </p:cNvPr>
          <p:cNvSpPr txBox="1"/>
          <p:nvPr/>
        </p:nvSpPr>
        <p:spPr>
          <a:xfrm>
            <a:off x="62295" y="465974"/>
            <a:ext cx="4142057" cy="2862322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During MJO Phases 6 and 7, there is often </a:t>
            </a:r>
            <a:r>
              <a:rPr lang="en-US" sz="1600" dirty="0">
                <a:solidFill>
                  <a:srgbClr val="0432FF"/>
                </a:solidFill>
              </a:rPr>
              <a:t>enhanced convection and rainfall activity over the central-western Pacific</a:t>
            </a:r>
            <a:r>
              <a:rPr lang="en-US" sz="1600" dirty="0"/>
              <a:t> and,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Suppression of convection over the eastern Pacific.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This can lead to the weakening or suppression of trade winds in the central and eastern Pacific.</a:t>
            </a:r>
          </a:p>
          <a:p>
            <a:pPr algn="ctr"/>
            <a:endParaRPr lang="en-US" sz="1600" dirty="0">
              <a:solidFill>
                <a:srgbClr val="011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011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Constructive interference with ongoing </a:t>
            </a:r>
          </a:p>
          <a:p>
            <a:pPr algn="ctr"/>
            <a:r>
              <a:rPr lang="en-US" dirty="0">
                <a:solidFill>
                  <a:srgbClr val="011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Nino.</a:t>
            </a:r>
          </a:p>
        </p:txBody>
      </p:sp>
    </p:spTree>
    <p:extLst>
      <p:ext uri="{BB962C8B-B14F-4D97-AF65-F5344CB8AC3E}">
        <p14:creationId xmlns:p14="http://schemas.microsoft.com/office/powerpoint/2010/main" val="8495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839</Words>
  <Application>Microsoft Macintosh PowerPoint</Application>
  <PresentationFormat>On-screen Show (16:10)</PresentationFormat>
  <Paragraphs>103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Narrow</vt:lpstr>
      <vt:lpstr>Calibri</vt:lpstr>
      <vt:lpstr>Courier New</vt:lpstr>
      <vt:lpstr>Roboto</vt:lpstr>
      <vt:lpstr>Times New Roman</vt:lpstr>
      <vt:lpstr>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Earth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Research Institute for Climate &amp; Society turns 25!</dc:title>
  <dc:creator>Sunghee KIm</dc:creator>
  <cp:lastModifiedBy>Azhar Ehsan</cp:lastModifiedBy>
  <cp:revision>174</cp:revision>
  <dcterms:created xsi:type="dcterms:W3CDTF">2022-09-08T16:50:36Z</dcterms:created>
  <dcterms:modified xsi:type="dcterms:W3CDTF">2024-02-21T15:33:20Z</dcterms:modified>
</cp:coreProperties>
</file>