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3" r:id="rId2"/>
    <p:sldId id="285" r:id="rId3"/>
    <p:sldId id="357" r:id="rId4"/>
    <p:sldId id="289" r:id="rId5"/>
    <p:sldId id="260" r:id="rId6"/>
    <p:sldId id="259" r:id="rId7"/>
    <p:sldId id="261" r:id="rId8"/>
    <p:sldId id="355" r:id="rId9"/>
    <p:sldId id="267" r:id="rId10"/>
    <p:sldId id="270" r:id="rId11"/>
    <p:sldId id="271" r:id="rId12"/>
    <p:sldId id="272" r:id="rId13"/>
    <p:sldId id="273" r:id="rId14"/>
    <p:sldId id="331" r:id="rId15"/>
    <p:sldId id="358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CE920-7FFE-134D-A8D6-DC7316E6CF23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E272E-947B-C84D-BED1-45ED465B0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7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.gov.au/climate/enso/#tabs=Indian-Ocean" TargetMode="External"/><Relationship Id="rId2" Type="http://schemas.openxmlformats.org/officeDocument/2006/relationships/hyperlink" Target="https://www.ncei.noaa.gov/access/monitoring/pd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6"/>
            <a:ext cx="9144000" cy="6858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AEE038-9212-DB47-AD02-A8FC216A1F07}"/>
              </a:ext>
            </a:extLst>
          </p:cNvPr>
          <p:cNvSpPr/>
          <p:nvPr/>
        </p:nvSpPr>
        <p:spPr>
          <a:xfrm>
            <a:off x="27550" y="3146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600" b="1" spc="130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in February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21736" y="4579671"/>
            <a:ext cx="5210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400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400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21736" y="2407534"/>
            <a:ext cx="3635864" cy="1640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40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40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349758">
              <a:spcBef>
                <a:spcPts val="30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57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700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700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349758">
              <a:spcBef>
                <a:spcPts val="225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550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241AB-4830-8699-1502-53DE449F7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58" t="33221" r="18231" b="38097"/>
          <a:stretch/>
        </p:blipFill>
        <p:spPr>
          <a:xfrm>
            <a:off x="6593850" y="1986832"/>
            <a:ext cx="2098737" cy="1966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E72BB6-7F0A-87F1-B559-B769CE6A707A}"/>
              </a:ext>
            </a:extLst>
          </p:cNvPr>
          <p:cNvSpPr/>
          <p:nvPr/>
        </p:nvSpPr>
        <p:spPr>
          <a:xfrm>
            <a:off x="27550" y="111163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Weak La Nina conditions still continue!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Will it survive?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BB559E-A8C4-A318-C1FB-154267A0092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38906" y="3565746"/>
            <a:ext cx="457200" cy="365760"/>
          </a:xfrm>
          <a:prstGeom prst="rect">
            <a:avLst/>
          </a:prstGeom>
          <a:ln>
            <a:solidFill>
              <a:srgbClr val="0432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35877-85D6-CDF5-10F8-7E0B4F8A851B}"/>
              </a:ext>
            </a:extLst>
          </p:cNvPr>
          <p:cNvSpPr txBox="1"/>
          <p:nvPr/>
        </p:nvSpPr>
        <p:spPr>
          <a:xfrm>
            <a:off x="61851" y="25075"/>
            <a:ext cx="631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IRI’s ENSO Forecast </a:t>
            </a:r>
            <a:r>
              <a:rPr lang="en-US" sz="2400" b="1" dirty="0">
                <a:solidFill>
                  <a:schemeClr val="bg1"/>
                </a:solidFill>
                <a:highlight>
                  <a:srgbClr val="000000"/>
                </a:highlight>
              </a:rPr>
              <a:t>(Feb, 2023)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B33F4-1E94-CC40-E0D3-CF0DC6A36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16" y="3750185"/>
            <a:ext cx="4919242" cy="3114885"/>
          </a:xfrm>
          <a:prstGeom prst="rect">
            <a:avLst/>
          </a:prstGeom>
        </p:spPr>
      </p:pic>
      <p:pic>
        <p:nvPicPr>
          <p:cNvPr id="9" name="Picture 8" descr="figure4.png">
            <a:extLst>
              <a:ext uri="{FF2B5EF4-FFF2-40B4-BE49-F238E27FC236}">
                <a16:creationId xmlns:a16="http://schemas.microsoft.com/office/drawing/2014/main" id="{972EA1FE-89D3-367E-64D8-40BDE82C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7" y="430057"/>
            <a:ext cx="4736361" cy="3444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69A88A-CC5D-DBD1-31B1-6CBB38B25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536980"/>
            <a:ext cx="4510149" cy="311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BA2BE4-791B-8540-B294-2EE345DA2826}"/>
              </a:ext>
            </a:extLst>
          </p:cNvPr>
          <p:cNvSpPr txBox="1"/>
          <p:nvPr/>
        </p:nvSpPr>
        <p:spPr>
          <a:xfrm>
            <a:off x="4964110" y="162047"/>
            <a:ext cx="384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40FF"/>
                </a:solidFill>
              </a:rPr>
              <a:t>ENSO, Forecasts in Feb, 2022</a:t>
            </a:r>
          </a:p>
        </p:txBody>
      </p:sp>
      <p:pic>
        <p:nvPicPr>
          <p:cNvPr id="9" name="Picture 8" descr="NMME_ensemble_tmpsfc_season1.png">
            <a:extLst>
              <a:ext uri="{FF2B5EF4-FFF2-40B4-BE49-F238E27FC236}">
                <a16:creationId xmlns:a16="http://schemas.microsoft.com/office/drawing/2014/main" id="{2DD3DBAD-0099-33A9-21BC-0AB42845E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26" y="3796496"/>
            <a:ext cx="4253696" cy="3061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B359B-77DF-8290-2F94-928AC65F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027"/>
            <a:ext cx="4664597" cy="3413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01F02F-45EC-9A37-8352-6B52DB7F8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28" y="598544"/>
            <a:ext cx="4664597" cy="312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3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C02E59-375E-DF48-AD09-4AB1E1A60217}"/>
              </a:ext>
            </a:extLst>
          </p:cNvPr>
          <p:cNvSpPr txBox="1"/>
          <p:nvPr/>
        </p:nvSpPr>
        <p:spPr>
          <a:xfrm>
            <a:off x="1339850" y="228600"/>
            <a:ext cx="646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5456E-3798-B145-9AFE-209D59391BCA}"/>
              </a:ext>
            </a:extLst>
          </p:cNvPr>
          <p:cNvSpPr txBox="1"/>
          <p:nvPr/>
        </p:nvSpPr>
        <p:spPr>
          <a:xfrm>
            <a:off x="622300" y="1206500"/>
            <a:ext cx="81661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Across the Globe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IRI ENSO Forecast Tool (Deterministic and Probabilistic)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Precipitation and Temperature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0402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A23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1851378" y="203200"/>
            <a:ext cx="544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Summary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C2551516-E1D8-3E09-2056-50FCE1CF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2" y="781753"/>
            <a:ext cx="8763000" cy="599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dirty="0">
                <a:solidFill>
                  <a:srgbClr val="0432FF"/>
                </a:solidFill>
                <a:latin typeface="Trebuchet MS" panose="020B0703020202090204" pitchFamily="34" charset="0"/>
              </a:rPr>
              <a:t>A weak La Niña is still there</a:t>
            </a:r>
            <a:r>
              <a:rPr lang="en-US" altLang="en-US" sz="1800" dirty="0">
                <a:latin typeface="Trebuchet MS" panose="020B0703020202090204" pitchFamily="34" charset="0"/>
              </a:rPr>
              <a:t>,</a:t>
            </a:r>
            <a:endParaRPr lang="en-US" altLang="en-US" sz="1800" dirty="0">
              <a:latin typeface="Trebuchet MS" panose="020B070302020209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dirty="0">
                <a:latin typeface="Trebuchet MS" panose="020B0703020202090204" pitchFamily="34" charset="0"/>
                <a:cs typeface="Arial" panose="020B0604020202020204" pitchFamily="34" charset="0"/>
              </a:rPr>
              <a:t>Both Oceanic and Atmospheric conditions show La Nina thresholds; e.g.,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Sea surface temperatures (SSTs) are below average across the central equatorial Pacific Ocean (</a:t>
            </a:r>
            <a:r>
              <a:rPr lang="en-US" altLang="en-US" sz="1800" dirty="0">
                <a:solidFill>
                  <a:srgbClr val="0070C0"/>
                </a:solidFill>
                <a:highlight>
                  <a:srgbClr val="FFFF00"/>
                </a:highlight>
                <a:latin typeface="Trebuchet MS" panose="020B0703020202090204" pitchFamily="34" charset="0"/>
                <a:cs typeface="Arial" panose="020B0604020202020204" pitchFamily="34" charset="0"/>
              </a:rPr>
              <a:t>-0.5 in NINO3.4</a:t>
            </a: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SOI is still positive, stronger than average trade winds in central and western Pacific, Near-Normal in the eastern Pacific, reduced cloudiness over central Pacific (west of Date-line).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1800" dirty="0">
                <a:solidFill>
                  <a:srgbClr val="0070C0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Warm Sub-Surface is moving eastward, and cold sub-surface is weak and confined near the easter Pacific. Therefore,  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ENSO-neutral</a:t>
            </a:r>
            <a:r>
              <a:rPr lang="en-US" altLang="en-US" sz="1800" dirty="0">
                <a:latin typeface="Trebuchet MS" panose="020B0703020202090204" pitchFamily="34" charset="0"/>
              </a:rPr>
              <a:t> is highly favored for Mar-May 2023 and for next two seasons</a:t>
            </a: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  <a:latin typeface="Trebuchet MS" panose="020B0703020202090204" pitchFamily="34" charset="0"/>
              </a:rPr>
              <a:t>El-Nino </a:t>
            </a:r>
            <a:r>
              <a:rPr lang="en-US" altLang="en-US" sz="1800" dirty="0">
                <a:latin typeface="Trebuchet MS" panose="020B0703020202090204" pitchFamily="34" charset="0"/>
              </a:rPr>
              <a:t>is most favorable starting from Jun-Aug 2023 onwards (Chances in 50s)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highlight>
                  <a:srgbClr val="000000"/>
                </a:highlight>
                <a:latin typeface="Trebuchet MS" panose="020B0703020202090204" pitchFamily="34" charset="0"/>
              </a:rPr>
              <a:t>Caution: </a:t>
            </a:r>
            <a:r>
              <a:rPr lang="en-US" altLang="en-US" sz="1800" dirty="0">
                <a:latin typeface="Trebuchet MS" panose="020B0703020202090204" pitchFamily="34" charset="0"/>
              </a:rPr>
              <a:t>Forecast is highly uncertain beyond Mar-May 2023!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AB6D2C-1CD3-A250-4689-3C69A273C159}"/>
              </a:ext>
            </a:extLst>
          </p:cNvPr>
          <p:cNvSpPr txBox="1"/>
          <p:nvPr/>
        </p:nvSpPr>
        <p:spPr>
          <a:xfrm>
            <a:off x="237269" y="22861"/>
            <a:ext cx="865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Evolution of EQ. Pacific SST Departures in Weekly OISST Data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4028E-6677-9574-2441-8D6BB9D8499C}"/>
              </a:ext>
            </a:extLst>
          </p:cNvPr>
          <p:cNvSpPr txBox="1"/>
          <p:nvPr/>
        </p:nvSpPr>
        <p:spPr>
          <a:xfrm>
            <a:off x="5642653" y="6419091"/>
            <a:ext cx="33976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https://www.ncei.noaa.gov/access/monitoring/pdo/</a:t>
            </a:r>
            <a:endParaRPr lang="en-US" sz="1000" dirty="0"/>
          </a:p>
          <a:p>
            <a:r>
              <a:rPr lang="en-US" sz="1000" dirty="0">
                <a:hlinkClick r:id="rId3"/>
              </a:rPr>
              <a:t>http://www.bom.gov.au/climate/enso/#tabs=Indian-Ocean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481F7-3040-9FE9-807A-15ABF73581FB}"/>
              </a:ext>
            </a:extLst>
          </p:cNvPr>
          <p:cNvSpPr txBox="1"/>
          <p:nvPr/>
        </p:nvSpPr>
        <p:spPr>
          <a:xfrm>
            <a:off x="150470" y="4163733"/>
            <a:ext cx="8658374" cy="264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Normal SSTs anomalies persisted across the central (across the Date Line), surrounded by strong +</a:t>
            </a:r>
            <a:r>
              <a:rPr lang="en-US" altLang="en-US" sz="1600" dirty="0" err="1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ve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SSTA in the high latitudes.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Weak warming 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on the West and near-normal/state in eastern side.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600" b="1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Atlantic Ocean:</a:t>
            </a:r>
            <a:r>
              <a:rPr lang="en-US" altLang="en-US" sz="1600" dirty="0">
                <a:solidFill>
                  <a:srgbClr val="C0000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 Weak warming</a:t>
            </a:r>
            <a:r>
              <a:rPr lang="en-US" altLang="en-US" sz="1600" dirty="0">
                <a:solidFill>
                  <a:srgbClr val="0070C0"/>
                </a:solidFill>
                <a:latin typeface="Trebuchet MS" panose="020B070302020209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January 23 PDO </a:t>
            </a:r>
            <a:r>
              <a:rPr lang="en-US" altLang="en-US" sz="1600" dirty="0">
                <a:solidFill>
                  <a:schemeClr val="bg1"/>
                </a:solidFill>
                <a:highlight>
                  <a:srgbClr val="0000FF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-0.96</a:t>
            </a:r>
            <a:r>
              <a:rPr lang="en-US" altLang="en-US" sz="1600" dirty="0">
                <a:latin typeface="Trebuchet MS" panose="020B070302020209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chemeClr val="accent1"/>
              </a:buClr>
              <a:buSzPct val="80000"/>
            </a:pPr>
            <a:r>
              <a:rPr lang="en-US" altLang="en-US" sz="1200" dirty="0">
                <a:latin typeface="Trebuchet MS" panose="020B0703020202090204" pitchFamily="34" charset="0"/>
                <a:cs typeface="Times New Roman" panose="02020603050405020304" pitchFamily="18" charset="0"/>
              </a:rPr>
              <a:t>December PDO </a:t>
            </a:r>
            <a:r>
              <a:rPr lang="en-US" altLang="en-US" sz="1200" dirty="0">
                <a:solidFill>
                  <a:schemeClr val="bg1"/>
                </a:solidFill>
                <a:highlight>
                  <a:srgbClr val="0000FF"/>
                </a:highlight>
                <a:latin typeface="Trebuchet MS" panose="020B0703020202090204" pitchFamily="34" charset="0"/>
                <a:cs typeface="Times New Roman" panose="02020603050405020304" pitchFamily="18" charset="0"/>
              </a:rPr>
              <a:t>-2.24</a:t>
            </a:r>
            <a:r>
              <a:rPr lang="en-US" altLang="en-US" sz="1200" dirty="0">
                <a:latin typeface="Trebuchet MS" panose="020B0703020202090204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E30318-EF12-E9E1-EEC8-4130FB9673C2}"/>
              </a:ext>
            </a:extLst>
          </p:cNvPr>
          <p:cNvGrpSpPr/>
          <p:nvPr/>
        </p:nvGrpSpPr>
        <p:grpSpPr>
          <a:xfrm>
            <a:off x="357658" y="486136"/>
            <a:ext cx="8229600" cy="3657600"/>
            <a:chOff x="357658" y="486136"/>
            <a:chExt cx="8229600" cy="3657600"/>
          </a:xfrm>
        </p:grpSpPr>
        <p:pic>
          <p:nvPicPr>
            <p:cNvPr id="2" name="Picture 1" descr="ssta.gif">
              <a:extLst>
                <a:ext uri="{FF2B5EF4-FFF2-40B4-BE49-F238E27FC236}">
                  <a16:creationId xmlns:a16="http://schemas.microsoft.com/office/drawing/2014/main" id="{370DA690-E5BA-9E32-18F9-11C9D7C619FA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658" y="486136"/>
              <a:ext cx="8229600" cy="3657600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0DAEB0-B1C1-FA45-6CA3-5D50F5D7E566}"/>
                </a:ext>
              </a:extLst>
            </p:cNvPr>
            <p:cNvCxnSpPr/>
            <p:nvPr/>
          </p:nvCxnSpPr>
          <p:spPr>
            <a:xfrm>
              <a:off x="1006993" y="2419101"/>
              <a:ext cx="749808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8885BB-7CFB-7D6F-7FDB-AC72CEFF6F56}"/>
                </a:ext>
              </a:extLst>
            </p:cNvPr>
            <p:cNvCxnSpPr/>
            <p:nvPr/>
          </p:nvCxnSpPr>
          <p:spPr>
            <a:xfrm flipV="1">
              <a:off x="4356707" y="914391"/>
              <a:ext cx="0" cy="27779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9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331B0D-4A36-8C20-7EEC-1B67A1DA0C5E}"/>
              </a:ext>
            </a:extLst>
          </p:cNvPr>
          <p:cNvGrpSpPr/>
          <p:nvPr/>
        </p:nvGrpSpPr>
        <p:grpSpPr>
          <a:xfrm>
            <a:off x="5830644" y="1714583"/>
            <a:ext cx="2320925" cy="1201737"/>
            <a:chOff x="6062137" y="2667000"/>
            <a:chExt cx="2320925" cy="1201737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7BFD19E-98CB-2A87-69FC-66A8EFB3FF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2667000"/>
              <a:ext cx="2262188" cy="339725"/>
              <a:chOff x="712075" y="4129086"/>
              <a:chExt cx="2261793" cy="33855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EB777701-2DE9-7ABB-5707-A1D9DB000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12908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4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E89DC3CB-43DF-EBD5-7CE3-31CAA4C8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8450" y="4129086"/>
                <a:ext cx="855418" cy="33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-0.6ºC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E0826703-A1AA-EAAB-5086-359E8F172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2137" y="2906713"/>
              <a:ext cx="2306638" cy="339725"/>
              <a:chOff x="687474" y="4510087"/>
              <a:chExt cx="2306393" cy="338555"/>
            </a:xfrm>
          </p:grpSpPr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C9146DEF-38BE-3931-D677-413F87373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474" y="4510088"/>
                <a:ext cx="120377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3.4</a:t>
                </a:r>
                <a:endParaRPr lang="en-US" altLang="en-US" sz="1600" dirty="0">
                  <a:solidFill>
                    <a:srgbClr val="0432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9">
                <a:extLst>
                  <a:ext uri="{FF2B5EF4-FFF2-40B4-BE49-F238E27FC236}">
                    <a16:creationId xmlns:a16="http://schemas.microsoft.com/office/drawing/2014/main" id="{9D190FAB-998A-8A6D-AD11-4154EFDF7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49" y="4510087"/>
                <a:ext cx="855418" cy="337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b="1" dirty="0">
                    <a:solidFill>
                      <a:srgbClr val="0432FF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-0.5ºC</a:t>
                </a:r>
              </a:p>
            </p:txBody>
          </p:sp>
        </p:grpSp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B0C04E7B-3DA3-EB21-5F19-DBEE60870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167063"/>
              <a:ext cx="2279650" cy="363537"/>
              <a:chOff x="712075" y="4884678"/>
              <a:chExt cx="2278612" cy="364014"/>
            </a:xfrm>
          </p:grpSpPr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973D61D1-2D55-7CB7-5AF4-EDF25941A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075" y="4910138"/>
                <a:ext cx="96274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3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25C4B4D6-2A5E-9662-E262-6300F3269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2022" y="4884678"/>
                <a:ext cx="94866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-0.2ºC</a:t>
                </a:r>
              </a:p>
            </p:txBody>
          </p:sp>
        </p:grp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07A0AF95-AB81-9A8D-65CD-F70ABC6D7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03412" y="3506787"/>
              <a:ext cx="2279650" cy="361950"/>
              <a:chOff x="685800" y="5265665"/>
              <a:chExt cx="2278612" cy="364027"/>
            </a:xfrm>
          </p:grpSpPr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41404E7F-0AB2-7FB6-AA82-0DE8002AF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800" y="5291138"/>
                <a:ext cx="12583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1"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Niño 1+2</a:t>
                </a:r>
                <a:endParaRPr lang="en-US" altLang="en-US" sz="1600"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2">
                <a:extLst>
                  <a:ext uri="{FF2B5EF4-FFF2-40B4-BE49-F238E27FC236}">
                    <a16:creationId xmlns:a16="http://schemas.microsoft.com/office/drawing/2014/main" id="{003E1907-C8EB-41EA-8519-D36A410B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747" y="5265665"/>
                <a:ext cx="948665" cy="340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en-US" sz="1600" b="1" dirty="0">
                    <a:solidFill>
                      <a:srgbClr val="FF0000"/>
                    </a:solidFill>
                    <a:latin typeface="Trebuchet MS" panose="020B0703020202090204" pitchFamily="34" charset="0"/>
                    <a:cs typeface="Times New Roman" panose="02020603050405020304" pitchFamily="18" charset="0"/>
                  </a:rPr>
                  <a:t> 0.7ºC</a:t>
                </a:r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ADA0E-4826-080A-B457-42EE9C1D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583" y="3103829"/>
            <a:ext cx="3536950" cy="15349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C471AC-864E-8AA4-933E-C6930CB388B2}"/>
              </a:ext>
            </a:extLst>
          </p:cNvPr>
          <p:cNvSpPr txBox="1"/>
          <p:nvPr/>
        </p:nvSpPr>
        <p:spPr>
          <a:xfrm>
            <a:off x="5515920" y="551310"/>
            <a:ext cx="3536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Recent (</a:t>
            </a:r>
            <a:r>
              <a:rPr lang="en-US" b="1" dirty="0">
                <a:solidFill>
                  <a:srgbClr val="FF0000"/>
                </a:solidFill>
              </a:rPr>
              <a:t>08 Feb, 2023</a:t>
            </a:r>
            <a:r>
              <a:rPr lang="en-US" dirty="0"/>
              <a:t>) SST Departures in different NINO regions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38FF-7E29-6AC1-AD70-97EB8ED7CA5C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SST </a:t>
            </a:r>
            <a:r>
              <a:rPr lang="en-US" sz="2400" b="1" dirty="0" err="1">
                <a:solidFill>
                  <a:srgbClr val="0432FF"/>
                </a:solidFill>
              </a:rPr>
              <a:t>Anom</a:t>
            </a:r>
            <a:r>
              <a:rPr lang="en-US" sz="2400" b="1" dirty="0">
                <a:solidFill>
                  <a:srgbClr val="0432FF"/>
                </a:solidFill>
              </a:rPr>
              <a:t>.</a:t>
            </a:r>
          </a:p>
        </p:txBody>
      </p:sp>
      <p:pic>
        <p:nvPicPr>
          <p:cNvPr id="3" name="Picture 2" descr="ssta_c.gif">
            <a:extLst>
              <a:ext uri="{FF2B5EF4-FFF2-40B4-BE49-F238E27FC236}">
                <a16:creationId xmlns:a16="http://schemas.microsoft.com/office/drawing/2014/main" id="{53B9C905-35F4-CA67-DFB6-9867AA09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0" y="523283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E2996-971A-29B3-6BE3-96A01FF53DC0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OLR</a:t>
            </a:r>
          </a:p>
        </p:txBody>
      </p:sp>
      <p:pic>
        <p:nvPicPr>
          <p:cNvPr id="2" name="Picture 1" descr="olra_c.gif">
            <a:extLst>
              <a:ext uri="{FF2B5EF4-FFF2-40B4-BE49-F238E27FC236}">
                <a16:creationId xmlns:a16="http://schemas.microsoft.com/office/drawing/2014/main" id="{7EAFCBF8-7105-5B94-8BDA-DAD59D6E9AB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14887"/>
          <a:stretch/>
        </p:blipFill>
        <p:spPr>
          <a:xfrm>
            <a:off x="2494658" y="17166"/>
            <a:ext cx="6400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194CD8-825F-D1C2-4995-C05951C87E46}"/>
              </a:ext>
            </a:extLst>
          </p:cNvPr>
          <p:cNvSpPr txBox="1"/>
          <p:nvPr/>
        </p:nvSpPr>
        <p:spPr>
          <a:xfrm>
            <a:off x="2343875" y="609175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432FF"/>
                </a:solidFill>
                <a:effectLst/>
                <a:latin typeface="Arial" panose="020B0604020202020204" pitchFamily="34" charset="0"/>
              </a:rPr>
              <a:t>Sustained positive values of the SOI above </a:t>
            </a:r>
            <a:r>
              <a:rPr lang="en-US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B0F97-E751-3D8C-D0EA-612E6F47D4B8}"/>
              </a:ext>
            </a:extLst>
          </p:cNvPr>
          <p:cNvSpPr txBox="1"/>
          <p:nvPr/>
        </p:nvSpPr>
        <p:spPr>
          <a:xfrm>
            <a:off x="27126" y="25077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SOI</a:t>
            </a:r>
          </a:p>
        </p:txBody>
      </p:sp>
      <p:pic>
        <p:nvPicPr>
          <p:cNvPr id="5" name="Picture 4" descr="soi30.png">
            <a:extLst>
              <a:ext uri="{FF2B5EF4-FFF2-40B4-BE49-F238E27FC236}">
                <a16:creationId xmlns:a16="http://schemas.microsoft.com/office/drawing/2014/main" id="{0419A224-21B0-EBE8-F690-13F70714446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4" y="449099"/>
            <a:ext cx="8686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213025-D2CA-D4B3-F85A-7195B61E8118}"/>
              </a:ext>
            </a:extLst>
          </p:cNvPr>
          <p:cNvSpPr txBox="1"/>
          <p:nvPr/>
        </p:nvSpPr>
        <p:spPr>
          <a:xfrm>
            <a:off x="27126" y="25077"/>
            <a:ext cx="3306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Most recent Lower-Level Winds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E85CE08E-2636-2432-B649-A75F830B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" y="960700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23147" y="11569"/>
            <a:ext cx="9120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32FF"/>
                </a:solidFill>
              </a:rPr>
              <a:t>Subsurface Temperature Evolution</a:t>
            </a:r>
            <a:endParaRPr lang="en-US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038E27-890A-A406-0205-4F309F597D0C}"/>
              </a:ext>
            </a:extLst>
          </p:cNvPr>
          <p:cNvGrpSpPr/>
          <p:nvPr/>
        </p:nvGrpSpPr>
        <p:grpSpPr>
          <a:xfrm>
            <a:off x="23147" y="499831"/>
            <a:ext cx="4480560" cy="3200400"/>
            <a:chOff x="23147" y="499831"/>
            <a:chExt cx="4480560" cy="3200400"/>
          </a:xfrm>
        </p:grpSpPr>
        <p:pic>
          <p:nvPicPr>
            <p:cNvPr id="12" name="Picture 11" descr="wkteq_xz.gif">
              <a:extLst>
                <a:ext uri="{FF2B5EF4-FFF2-40B4-BE49-F238E27FC236}">
                  <a16:creationId xmlns:a16="http://schemas.microsoft.com/office/drawing/2014/main" id="{A2F04548-CE39-EC56-B349-EE4673A852BC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l="2809" t="4737" r="4989" b="47705"/>
            <a:stretch/>
          </p:blipFill>
          <p:spPr>
            <a:xfrm>
              <a:off x="23147" y="499831"/>
              <a:ext cx="4480560" cy="3200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9CBE82-75FC-FF04-3296-AE016E0813BA}"/>
                </a:ext>
              </a:extLst>
            </p:cNvPr>
            <p:cNvSpPr txBox="1"/>
            <p:nvPr/>
          </p:nvSpPr>
          <p:spPr>
            <a:xfrm>
              <a:off x="2997846" y="2831723"/>
              <a:ext cx="145841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Last Month</a:t>
              </a:r>
            </a:p>
          </p:txBody>
        </p:sp>
      </p:grpSp>
      <p:pic>
        <p:nvPicPr>
          <p:cNvPr id="17" name="Picture 16" descr="wkteq_xz.gif">
            <a:extLst>
              <a:ext uri="{FF2B5EF4-FFF2-40B4-BE49-F238E27FC236}">
                <a16:creationId xmlns:a16="http://schemas.microsoft.com/office/drawing/2014/main" id="{123265B3-1E3B-0188-4243-195D69194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51" r="4520" b="47704"/>
          <a:stretch/>
        </p:blipFill>
        <p:spPr>
          <a:xfrm>
            <a:off x="4583573" y="596344"/>
            <a:ext cx="4480560" cy="30304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B02FE2-E40F-D0E1-4A9A-4F6EBE6AFCA7}"/>
              </a:ext>
            </a:extLst>
          </p:cNvPr>
          <p:cNvSpPr txBox="1"/>
          <p:nvPr/>
        </p:nvSpPr>
        <p:spPr>
          <a:xfrm>
            <a:off x="5141089" y="2787352"/>
            <a:ext cx="20236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50"/>
                </a:solidFill>
              </a:rPr>
              <a:t>Current Month</a:t>
            </a:r>
          </a:p>
        </p:txBody>
      </p:sp>
      <p:pic>
        <p:nvPicPr>
          <p:cNvPr id="19" name="Picture 18" descr="wkteq_xz.gif">
            <a:extLst>
              <a:ext uri="{FF2B5EF4-FFF2-40B4-BE49-F238E27FC236}">
                <a16:creationId xmlns:a16="http://schemas.microsoft.com/office/drawing/2014/main" id="{9D261D82-A3C0-2AA0-C66A-832340E6518D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4158" b="47350"/>
          <a:stretch/>
        </p:blipFill>
        <p:spPr>
          <a:xfrm>
            <a:off x="4571998" y="3758106"/>
            <a:ext cx="4572000" cy="31038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3A3AFD-164C-0DC6-CA54-E6BA952BC35E}"/>
              </a:ext>
            </a:extLst>
          </p:cNvPr>
          <p:cNvSpPr txBox="1"/>
          <p:nvPr/>
        </p:nvSpPr>
        <p:spPr>
          <a:xfrm>
            <a:off x="5119867" y="5995471"/>
            <a:ext cx="202364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B0F0"/>
                </a:solidFill>
              </a:rPr>
              <a:t>Feb, 2022</a:t>
            </a:r>
          </a:p>
        </p:txBody>
      </p:sp>
      <p:pic>
        <p:nvPicPr>
          <p:cNvPr id="3" name="Picture 2" descr="heat-last-year.gif">
            <a:extLst>
              <a:ext uri="{FF2B5EF4-FFF2-40B4-BE49-F238E27FC236}">
                <a16:creationId xmlns:a16="http://schemas.microsoft.com/office/drawing/2014/main" id="{B09610E1-F3C1-D623-3D43-8E93F6B5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43" t="5590" r="10179" b="59878"/>
          <a:stretch/>
        </p:blipFill>
        <p:spPr>
          <a:xfrm>
            <a:off x="45142" y="3187462"/>
            <a:ext cx="4841682" cy="362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95F2A-7CDC-0659-E49D-1E1B52673CB9}"/>
              </a:ext>
            </a:extLst>
          </p:cNvPr>
          <p:cNvSpPr txBox="1"/>
          <p:nvPr/>
        </p:nvSpPr>
        <p:spPr>
          <a:xfrm>
            <a:off x="50276" y="59802"/>
            <a:ext cx="3306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NMME’s ENSO Forecast</a:t>
            </a:r>
          </a:p>
        </p:txBody>
      </p:sp>
      <p:pic>
        <p:nvPicPr>
          <p:cNvPr id="3" name="Picture 2" descr="nino34.rescaling.NMME.png">
            <a:extLst>
              <a:ext uri="{FF2B5EF4-FFF2-40B4-BE49-F238E27FC236}">
                <a16:creationId xmlns:a16="http://schemas.microsoft.com/office/drawing/2014/main" id="{2F3F8E30-9DE2-9656-8768-CCCF0867D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625641"/>
            <a:ext cx="8781208" cy="6062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438</Words>
  <Application>Microsoft Macintosh PowerPoint</Application>
  <PresentationFormat>On-screen Show (4:3)</PresentationFormat>
  <Paragraphs>63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Azhar Ehsan</cp:lastModifiedBy>
  <cp:revision>412</cp:revision>
  <dcterms:created xsi:type="dcterms:W3CDTF">2013-01-27T09:14:16Z</dcterms:created>
  <dcterms:modified xsi:type="dcterms:W3CDTF">2023-02-16T18:55:32Z</dcterms:modified>
  <cp:category/>
</cp:coreProperties>
</file>