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5" r:id="rId3"/>
    <p:sldId id="287" r:id="rId4"/>
    <p:sldId id="257" r:id="rId5"/>
    <p:sldId id="289" r:id="rId6"/>
    <p:sldId id="291" r:id="rId7"/>
    <p:sldId id="290" r:id="rId8"/>
    <p:sldId id="292" r:id="rId9"/>
    <p:sldId id="294" r:id="rId10"/>
    <p:sldId id="295" r:id="rId11"/>
    <p:sldId id="293" r:id="rId12"/>
    <p:sldId id="297" r:id="rId13"/>
    <p:sldId id="298" r:id="rId14"/>
    <p:sldId id="299" r:id="rId15"/>
    <p:sldId id="300" r:id="rId16"/>
    <p:sldId id="30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ri.columbia.edu/our-expertise/climate/forecasts/enso/current/?enso_tab=enso-sst_tabl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59045" y="216665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Feb 2022</a:t>
            </a: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endParaRPr lang="en-US" sz="3200" spc="130" dirty="0">
              <a:solidFill>
                <a:schemeClr val="bg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  <a:p>
            <a:pPr algn="ctr">
              <a:defRPr/>
            </a:pPr>
            <a:r>
              <a:rPr lang="en-US" sz="32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Weak La Nina conditions still continue.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0432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How Long this Kiddo can stay?</a:t>
            </a:r>
            <a:r>
              <a:rPr lang="en-US" sz="3200" b="1" spc="130" dirty="0">
                <a:solidFill>
                  <a:srgbClr val="0432FF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 </a:t>
            </a:r>
            <a:r>
              <a:rPr lang="en-US" sz="3200" b="1" spc="130" dirty="0">
                <a:solidFill>
                  <a:srgbClr val="0432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                      </a:t>
            </a:r>
            <a:endParaRPr lang="en-US" sz="3200" b="1" spc="130" dirty="0">
              <a:solidFill>
                <a:srgbClr val="0432FF"/>
              </a:solidFill>
              <a:highlight>
                <a:srgbClr val="C0C0C0"/>
              </a:highlight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B7536-0636-3F65-571B-96FF7070C2A1}"/>
              </a:ext>
            </a:extLst>
          </p:cNvPr>
          <p:cNvSpPr txBox="1"/>
          <p:nvPr/>
        </p:nvSpPr>
        <p:spPr>
          <a:xfrm>
            <a:off x="21736" y="4996363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9E4A33-BB27-9485-C9E5-D0CA0ACC9505}"/>
              </a:ext>
            </a:extLst>
          </p:cNvPr>
          <p:cNvSpPr txBox="1">
            <a:spLocks/>
          </p:cNvSpPr>
          <p:nvPr/>
        </p:nvSpPr>
        <p:spPr>
          <a:xfrm>
            <a:off x="21736" y="2824226"/>
            <a:ext cx="3913656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FB2166-7B93-DD48-BA22-6F62830A3351}"/>
              </a:ext>
            </a:extLst>
          </p:cNvPr>
          <p:cNvGrpSpPr/>
          <p:nvPr/>
        </p:nvGrpSpPr>
        <p:grpSpPr>
          <a:xfrm>
            <a:off x="56444" y="330201"/>
            <a:ext cx="9070441" cy="6445956"/>
            <a:chOff x="56444" y="330201"/>
            <a:chExt cx="9070441" cy="6445956"/>
          </a:xfrm>
        </p:grpSpPr>
        <p:pic>
          <p:nvPicPr>
            <p:cNvPr id="2" name="Picture 1" descr="wkteq_xz.gi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4885" y="330201"/>
              <a:ext cx="4572000" cy="6400800"/>
            </a:xfrm>
            <a:prstGeom prst="rect">
              <a:avLst/>
            </a:prstGeom>
          </p:spPr>
        </p:pic>
        <p:pic>
          <p:nvPicPr>
            <p:cNvPr id="3" name="Picture 2" descr="TAO_5Day_EQ_xz_Anom_Comp.gif">
              <a:extLst>
                <a:ext uri="{FF2B5EF4-FFF2-40B4-BE49-F238E27FC236}">
                  <a16:creationId xmlns:a16="http://schemas.microsoft.com/office/drawing/2014/main" id="{EF6FE78F-DEFA-4F4E-9BA2-4B0BB6C9B9E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44" y="375357"/>
              <a:ext cx="4572000" cy="64008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851241-8574-FD40-B174-620F0B57C7D4}"/>
              </a:ext>
            </a:extLst>
          </p:cNvPr>
          <p:cNvSpPr txBox="1"/>
          <p:nvPr/>
        </p:nvSpPr>
        <p:spPr>
          <a:xfrm>
            <a:off x="632179" y="3130491"/>
            <a:ext cx="104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B7670-6031-7645-A28B-08FDBBFBCB98}"/>
              </a:ext>
            </a:extLst>
          </p:cNvPr>
          <p:cNvSpPr txBox="1"/>
          <p:nvPr/>
        </p:nvSpPr>
        <p:spPr>
          <a:xfrm>
            <a:off x="2771424" y="5717824"/>
            <a:ext cx="104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2022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CEA3D2-11E8-8F40-B1B2-90049FA1984F}"/>
              </a:ext>
            </a:extLst>
          </p:cNvPr>
          <p:cNvCxnSpPr/>
          <p:nvPr/>
        </p:nvCxnSpPr>
        <p:spPr>
          <a:xfrm>
            <a:off x="2771424" y="1941689"/>
            <a:ext cx="129820" cy="24271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080DB6-3F19-0E48-BC0E-611AE92CEA75}"/>
              </a:ext>
            </a:extLst>
          </p:cNvPr>
          <p:cNvCxnSpPr>
            <a:cxnSpLocks/>
          </p:cNvCxnSpPr>
          <p:nvPr/>
        </p:nvCxnSpPr>
        <p:spPr>
          <a:xfrm flipH="1">
            <a:off x="2906887" y="1941689"/>
            <a:ext cx="3375198" cy="242146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24B5AC-EF90-5D4B-86C7-35A28A808F1C}"/>
              </a:ext>
            </a:extLst>
          </p:cNvPr>
          <p:cNvSpPr txBox="1"/>
          <p:nvPr/>
        </p:nvSpPr>
        <p:spPr>
          <a:xfrm>
            <a:off x="5960170" y="2677824"/>
            <a:ext cx="138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GODAS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14726-1724-214F-8F1F-2ACEEF6E7AE0}"/>
              </a:ext>
            </a:extLst>
          </p:cNvPr>
          <p:cNvSpPr txBox="1"/>
          <p:nvPr/>
        </p:nvSpPr>
        <p:spPr>
          <a:xfrm>
            <a:off x="5113861" y="-6"/>
            <a:ext cx="364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GODAS is used to initialize CCSM4 and CFSv2, among others.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9FA43-7835-AF4A-8541-F1D000CC9D38}"/>
              </a:ext>
            </a:extLst>
          </p:cNvPr>
          <p:cNvSpPr txBox="1"/>
          <p:nvPr/>
        </p:nvSpPr>
        <p:spPr>
          <a:xfrm>
            <a:off x="3821290" y="6491111"/>
            <a:ext cx="931332" cy="3668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But,…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" y="33866"/>
            <a:ext cx="9023684" cy="4572000"/>
          </a:xfrm>
          <a:prstGeom prst="rect">
            <a:avLst/>
          </a:prstGeom>
        </p:spPr>
      </p:pic>
      <p:pic>
        <p:nvPicPr>
          <p:cNvPr id="3" name="Picture 2" descr="sst_wind_5day_drupal.png">
            <a:extLst>
              <a:ext uri="{FF2B5EF4-FFF2-40B4-BE49-F238E27FC236}">
                <a16:creationId xmlns:a16="http://schemas.microsoft.com/office/drawing/2014/main" id="{41295A9B-1D3B-4F4F-8ABD-3E0B987BC5E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" y="4566359"/>
            <a:ext cx="5029200" cy="228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5745-5ACC-094F-B203-8A80BEEEECAB}"/>
              </a:ext>
            </a:extLst>
          </p:cNvPr>
          <p:cNvSpPr txBox="1"/>
          <p:nvPr/>
        </p:nvSpPr>
        <p:spPr>
          <a:xfrm>
            <a:off x="1015997" y="5542844"/>
            <a:ext cx="1501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Jan,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46C9F-6302-8C42-B8DA-4DED488834FF}"/>
              </a:ext>
            </a:extLst>
          </p:cNvPr>
          <p:cNvSpPr txBox="1"/>
          <p:nvPr/>
        </p:nvSpPr>
        <p:spPr>
          <a:xfrm>
            <a:off x="2015065" y="21378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close to average in the east and stronger than average in the western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4534C-2312-DF4E-AB56-849B826FC25E}"/>
              </a:ext>
            </a:extLst>
          </p:cNvPr>
          <p:cNvSpPr txBox="1"/>
          <p:nvPr/>
        </p:nvSpPr>
        <p:spPr>
          <a:xfrm>
            <a:off x="1015997" y="1106311"/>
            <a:ext cx="9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CF45D-0474-D34A-BD0F-E8EDCBFFC252}"/>
              </a:ext>
            </a:extLst>
          </p:cNvPr>
          <p:cNvSpPr txBox="1"/>
          <p:nvPr/>
        </p:nvSpPr>
        <p:spPr>
          <a:xfrm>
            <a:off x="1055507" y="2805290"/>
            <a:ext cx="9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ANOM</a:t>
            </a:r>
          </a:p>
        </p:txBody>
      </p:sp>
    </p:spTree>
    <p:extLst>
      <p:ext uri="{BB962C8B-B14F-4D97-AF65-F5344CB8AC3E}">
        <p14:creationId xmlns:p14="http://schemas.microsoft.com/office/powerpoint/2010/main" val="140663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" y="408660"/>
            <a:ext cx="8945267" cy="5943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7ABE22-FFB7-C549-AE9C-A7592F538489}"/>
              </a:ext>
            </a:extLst>
          </p:cNvPr>
          <p:cNvSpPr/>
          <p:nvPr/>
        </p:nvSpPr>
        <p:spPr>
          <a:xfrm>
            <a:off x="2144889" y="4831644"/>
            <a:ext cx="654755" cy="5870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BDAEAB-8976-5544-AABB-61A9BE1E6706}"/>
              </a:ext>
            </a:extLst>
          </p:cNvPr>
          <p:cNvCxnSpPr>
            <a:stCxn id="3" idx="2"/>
          </p:cNvCxnSpPr>
          <p:nvPr/>
        </p:nvCxnSpPr>
        <p:spPr>
          <a:xfrm flipH="1">
            <a:off x="1456267" y="5125155"/>
            <a:ext cx="688622" cy="677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9"/>
            <a:ext cx="5712178" cy="5305781"/>
          </a:xfrm>
          <a:prstGeom prst="rect">
            <a:avLst/>
          </a:prstGeom>
        </p:spPr>
      </p:pic>
      <p:pic>
        <p:nvPicPr>
          <p:cNvPr id="3" name="Picture 2" descr="nino34.rescaling.NMME.png">
            <a:extLst>
              <a:ext uri="{FF2B5EF4-FFF2-40B4-BE49-F238E27FC236}">
                <a16:creationId xmlns:a16="http://schemas.microsoft.com/office/drawing/2014/main" id="{3BE39C3E-CB5E-CF47-B645-83CF66909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0"/>
          <a:stretch/>
        </p:blipFill>
        <p:spPr>
          <a:xfrm>
            <a:off x="5712178" y="3900310"/>
            <a:ext cx="3431822" cy="2957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739AF-4AF2-024B-9271-059A46E756F1}"/>
              </a:ext>
            </a:extLst>
          </p:cNvPr>
          <p:cNvSpPr txBox="1"/>
          <p:nvPr/>
        </p:nvSpPr>
        <p:spPr>
          <a:xfrm>
            <a:off x="6683022" y="4323644"/>
            <a:ext cx="13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Jan,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3BC5B-2665-7441-A691-410F7B6FB975}"/>
              </a:ext>
            </a:extLst>
          </p:cNvPr>
          <p:cNvSpPr txBox="1"/>
          <p:nvPr/>
        </p:nvSpPr>
        <p:spPr>
          <a:xfrm>
            <a:off x="959556" y="4301066"/>
            <a:ext cx="395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spread </a:t>
            </a:r>
            <a:r>
              <a:rPr lang="en-US" dirty="0">
                <a:solidFill>
                  <a:srgbClr val="FF0000"/>
                </a:solidFill>
              </a:rPr>
              <a:t>and Some Disagreements!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A8A05-F87D-2544-B8D4-7E1DF6177DF1}"/>
              </a:ext>
            </a:extLst>
          </p:cNvPr>
          <p:cNvSpPr txBox="1"/>
          <p:nvPr/>
        </p:nvSpPr>
        <p:spPr>
          <a:xfrm>
            <a:off x="6084711" y="22576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Forecast.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7412"/>
            <a:ext cx="88011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77881-78E0-2C4B-9045-3BBF174DBC94}"/>
              </a:ext>
            </a:extLst>
          </p:cNvPr>
          <p:cNvSpPr txBox="1"/>
          <p:nvPr/>
        </p:nvSpPr>
        <p:spPr>
          <a:xfrm>
            <a:off x="180624" y="6110726"/>
            <a:ext cx="8624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iri.columbia.edu</a:t>
            </a:r>
            <a:r>
              <a:rPr lang="en-US" dirty="0">
                <a:hlinkClick r:id="rId3"/>
              </a:rPr>
              <a:t>/our-expertise/climate/forecasts/</a:t>
            </a:r>
            <a:r>
              <a:rPr lang="en-US" dirty="0" err="1">
                <a:hlinkClick r:id="rId3"/>
              </a:rPr>
              <a:t>enso</a:t>
            </a:r>
            <a:r>
              <a:rPr lang="en-US" dirty="0">
                <a:hlinkClick r:id="rId3"/>
              </a:rPr>
              <a:t>/current/?</a:t>
            </a:r>
            <a:r>
              <a:rPr lang="en-US" dirty="0" err="1">
                <a:hlinkClick r:id="rId3"/>
              </a:rPr>
              <a:t>enso_tab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enso-sst_table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" y="56445"/>
            <a:ext cx="6319520" cy="4213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34ECB-0099-5347-8005-3D3FFB62B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089" y="4007556"/>
            <a:ext cx="4197209" cy="28504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Indian and Atlantic Basins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Plume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and EU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Plume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-98781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Summary-Jan2022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49384" y="417683"/>
            <a:ext cx="9094616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La Nina (</a:t>
            </a:r>
            <a:r>
              <a:rPr lang="en-US" sz="2400" dirty="0">
                <a:solidFill>
                  <a:srgbClr val="FFC000"/>
                </a:solidFill>
              </a:rPr>
              <a:t>Weak</a:t>
            </a:r>
            <a:r>
              <a:rPr lang="en-US" sz="2400" dirty="0"/>
              <a:t>) is still there.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Equatorial sea surface temperatures (SSTs) are below-average across the central-eastern Pacific.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The tropical Pacific Atmospheric conditions are consistent with a weak La Nina.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Current conditions possibly meet the conditions of a COLD ESNO event before its transition to ENSO-neutral in MAM.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DDC8C-6ABE-D240-9841-FF03934EA1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95" y="4282534"/>
            <a:ext cx="6400800" cy="2560320"/>
          </a:xfrm>
          <a:prstGeom prst="rect">
            <a:avLst/>
          </a:prstGeom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544F29E6-4F47-2146-B59A-744C9166F046}"/>
              </a:ext>
            </a:extLst>
          </p:cNvPr>
          <p:cNvSpPr/>
          <p:nvPr/>
        </p:nvSpPr>
        <p:spPr>
          <a:xfrm>
            <a:off x="7349067" y="6570133"/>
            <a:ext cx="182880" cy="182880"/>
          </a:xfrm>
          <a:prstGeom prst="star5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0A59F-57CF-124A-9E99-C37FC2D0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3" y="15146"/>
            <a:ext cx="8997244" cy="67830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571C79-7714-964F-AB38-CE9A4310E57C}"/>
              </a:ext>
            </a:extLst>
          </p:cNvPr>
          <p:cNvGrpSpPr/>
          <p:nvPr/>
        </p:nvGrpSpPr>
        <p:grpSpPr>
          <a:xfrm>
            <a:off x="3543300" y="5024684"/>
            <a:ext cx="2057400" cy="1636889"/>
            <a:chOff x="3543300" y="5024684"/>
            <a:chExt cx="2057400" cy="16368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28B011-9243-C545-9F57-6B787A4BB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3300" y="5035973"/>
              <a:ext cx="2057400" cy="1625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BDF1E1-19AA-5B47-9741-0FD94B4AF134}"/>
                </a:ext>
              </a:extLst>
            </p:cNvPr>
            <p:cNvSpPr txBox="1"/>
            <p:nvPr/>
          </p:nvSpPr>
          <p:spPr>
            <a:xfrm>
              <a:off x="4007556" y="5024684"/>
              <a:ext cx="1399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32FF"/>
                  </a:solidFill>
                </a:rPr>
                <a:t>5 Seasons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7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49421" y="3646311"/>
            <a:ext cx="4572000" cy="3200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0823E1-0943-D143-BF93-0B053FBF2089}"/>
              </a:ext>
            </a:extLst>
          </p:cNvPr>
          <p:cNvGrpSpPr/>
          <p:nvPr/>
        </p:nvGrpSpPr>
        <p:grpSpPr>
          <a:xfrm>
            <a:off x="1" y="3657600"/>
            <a:ext cx="4572000" cy="3200400"/>
            <a:chOff x="658504" y="3657600"/>
            <a:chExt cx="7772400" cy="3200400"/>
          </a:xfrm>
        </p:grpSpPr>
        <p:pic>
          <p:nvPicPr>
            <p:cNvPr id="3" name="Picture 2" descr="ssta.gif">
              <a:extLst>
                <a:ext uri="{FF2B5EF4-FFF2-40B4-BE49-F238E27FC236}">
                  <a16:creationId xmlns:a16="http://schemas.microsoft.com/office/drawing/2014/main" id="{766B771C-DA3B-1D4F-B7F5-2EAC3893B920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3616"/>
            <a:stretch/>
          </p:blipFill>
          <p:spPr>
            <a:xfrm>
              <a:off x="658504" y="3657600"/>
              <a:ext cx="7772400" cy="3200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96C94A-842D-D74E-9FFA-3B7E316B9385}"/>
                </a:ext>
              </a:extLst>
            </p:cNvPr>
            <p:cNvSpPr txBox="1"/>
            <p:nvPr/>
          </p:nvSpPr>
          <p:spPr>
            <a:xfrm>
              <a:off x="1004702" y="4018842"/>
              <a:ext cx="2839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Peak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Dec, 2021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4A0F38-AF05-7945-ACA8-17B46E56D8B9}"/>
              </a:ext>
            </a:extLst>
          </p:cNvPr>
          <p:cNvSpPr txBox="1"/>
          <p:nvPr/>
        </p:nvSpPr>
        <p:spPr>
          <a:xfrm>
            <a:off x="4916763" y="3990618"/>
            <a:ext cx="167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Decline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Jan, 2022</a:t>
            </a:r>
          </a:p>
        </p:txBody>
      </p:sp>
      <p:pic>
        <p:nvPicPr>
          <p:cNvPr id="8" name="Picture 7" descr="ssta.gif">
            <a:extLst>
              <a:ext uri="{FF2B5EF4-FFF2-40B4-BE49-F238E27FC236}">
                <a16:creationId xmlns:a16="http://schemas.microsoft.com/office/drawing/2014/main" id="{954815FC-FB78-EA48-B4FA-9D88D8BB8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63" y="11282"/>
            <a:ext cx="8605237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41629-072D-A144-AD8F-FCBE6BD290C6}"/>
              </a:ext>
            </a:extLst>
          </p:cNvPr>
          <p:cNvSpPr txBox="1"/>
          <p:nvPr/>
        </p:nvSpPr>
        <p:spPr>
          <a:xfrm>
            <a:off x="368300" y="-60679"/>
            <a:ext cx="364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Weekly SST Anomalies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6533B6-A16F-BE44-A471-4A466855210B}"/>
              </a:ext>
            </a:extLst>
          </p:cNvPr>
          <p:cNvGrpSpPr/>
          <p:nvPr/>
        </p:nvGrpSpPr>
        <p:grpSpPr>
          <a:xfrm>
            <a:off x="349954" y="355599"/>
            <a:ext cx="5486400" cy="5943600"/>
            <a:chOff x="1727199" y="355599"/>
            <a:chExt cx="5486400" cy="5943600"/>
          </a:xfrm>
        </p:grpSpPr>
        <p:pic>
          <p:nvPicPr>
            <p:cNvPr id="2" name="Picture 1" descr="ssta_c.gif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7199" y="355599"/>
              <a:ext cx="5486400" cy="5943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ACE68D-E3D8-9E43-8896-8F8AF49E5A6A}"/>
                </a:ext>
              </a:extLst>
            </p:cNvPr>
            <p:cNvSpPr txBox="1"/>
            <p:nvPr/>
          </p:nvSpPr>
          <p:spPr>
            <a:xfrm>
              <a:off x="2760976" y="2540555"/>
              <a:ext cx="3516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Most recent Value is “-0.7”.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0B13D8-EC81-6C43-A451-DBF4B1FA3881}"/>
              </a:ext>
            </a:extLst>
          </p:cNvPr>
          <p:cNvSpPr txBox="1"/>
          <p:nvPr/>
        </p:nvSpPr>
        <p:spPr>
          <a:xfrm>
            <a:off x="5836354" y="1969031"/>
            <a:ext cx="3115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Persistent NINO3.4 values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cooler than </a:t>
            </a:r>
            <a:r>
              <a:rPr lang="en-US" b="0" i="0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−0.5 °C </a:t>
            </a:r>
            <a:r>
              <a:rPr lang="en-US" b="0" i="0" dirty="0">
                <a:effectLst/>
                <a:latin typeface="Arial" panose="020B0604020202020204" pitchFamily="34" charset="0"/>
              </a:rPr>
              <a:t>are 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typical of La Niña, as per CPC Def.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7979C0-45D4-E741-8791-EDDE2E6DB8D9}"/>
              </a:ext>
            </a:extLst>
          </p:cNvPr>
          <p:cNvSpPr txBox="1"/>
          <p:nvPr/>
        </p:nvSpPr>
        <p:spPr>
          <a:xfrm>
            <a:off x="3556001" y="4210756"/>
            <a:ext cx="403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Tahiti</a:t>
            </a:r>
            <a:r>
              <a:rPr lang="en-US" baseline="-25000" dirty="0" err="1"/>
              <a:t>SLP</a:t>
            </a:r>
            <a:r>
              <a:rPr lang="en-US" baseline="-25000" dirty="0"/>
              <a:t> </a:t>
            </a:r>
            <a:r>
              <a:rPr lang="en-US" dirty="0"/>
              <a:t>– </a:t>
            </a:r>
            <a:r>
              <a:rPr lang="en-US" dirty="0" err="1"/>
              <a:t>Darwin</a:t>
            </a:r>
            <a:r>
              <a:rPr lang="en-US" baseline="-25000" dirty="0" err="1"/>
              <a:t>SLP</a:t>
            </a:r>
            <a:r>
              <a:rPr lang="en-US" baseline="-25000" dirty="0"/>
              <a:t>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ticked Up </a:t>
            </a:r>
            <a:r>
              <a:rPr lang="en-US" dirty="0"/>
              <a:t>after a </a:t>
            </a:r>
            <a:r>
              <a:rPr lang="en-US" dirty="0">
                <a:solidFill>
                  <a:srgbClr val="00B0F0"/>
                </a:solidFill>
              </a:rPr>
              <a:t>Plunge</a:t>
            </a:r>
          </a:p>
        </p:txBody>
      </p:sp>
    </p:spTree>
    <p:extLst>
      <p:ext uri="{BB962C8B-B14F-4D97-AF65-F5344CB8AC3E}">
        <p14:creationId xmlns:p14="http://schemas.microsoft.com/office/powerpoint/2010/main" val="275761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5" y="261910"/>
            <a:ext cx="6716888" cy="6489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3D3035-549A-3540-9AC1-8DA2285B50EC}"/>
              </a:ext>
            </a:extLst>
          </p:cNvPr>
          <p:cNvSpPr txBox="1"/>
          <p:nvPr/>
        </p:nvSpPr>
        <p:spPr>
          <a:xfrm>
            <a:off x="6096000" y="5531556"/>
            <a:ext cx="24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Strengthened!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8EC6F0-F0D7-5946-8D4A-9F9FB20EAC24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572000" y="5091289"/>
            <a:ext cx="1524000" cy="624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-last-year.gif"/>
          <p:cNvPicPr>
            <a:picLocks noChangeAspect="1"/>
          </p:cNvPicPr>
          <p:nvPr/>
        </p:nvPicPr>
        <p:blipFill rotWithShape="1">
          <a:blip r:embed="rId2"/>
          <a:srcRect l="7134" t="5214" r="9507" b="59131"/>
          <a:stretch/>
        </p:blipFill>
        <p:spPr>
          <a:xfrm>
            <a:off x="502355" y="973663"/>
            <a:ext cx="8139289" cy="49106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290</Words>
  <Application>Microsoft Macintosh PowerPoint</Application>
  <PresentationFormat>On-screen Show (4:3)</PresentationFormat>
  <Paragraphs>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69</cp:revision>
  <dcterms:created xsi:type="dcterms:W3CDTF">2013-01-27T09:14:16Z</dcterms:created>
  <dcterms:modified xsi:type="dcterms:W3CDTF">2022-10-21T02:32:20Z</dcterms:modified>
  <cp:category/>
</cp:coreProperties>
</file>