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86" r:id="rId9"/>
    <p:sldId id="264" r:id="rId10"/>
    <p:sldId id="285" r:id="rId11"/>
    <p:sldId id="284" r:id="rId12"/>
    <p:sldId id="263" r:id="rId13"/>
    <p:sldId id="266" r:id="rId14"/>
    <p:sldId id="267" r:id="rId15"/>
    <p:sldId id="268" r:id="rId16"/>
    <p:sldId id="283" r:id="rId17"/>
    <p:sldId id="269" r:id="rId18"/>
    <p:sldId id="282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A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/>
    <p:restoredTop sz="94665"/>
  </p:normalViewPr>
  <p:slideViewPr>
    <p:cSldViewPr snapToGrid="0" snapToObjects="1">
      <p:cViewPr varScale="1">
        <p:scale>
          <a:sx n="95" d="100"/>
          <a:sy n="95" d="100"/>
        </p:scale>
        <p:origin x="176" y="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E941C-6A98-6541-9B4F-95029A0A22B4}" type="datetimeFigureOut">
              <a:rPr lang="en-US" smtClean="0"/>
              <a:t>2/18/21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DAAC2-007D-0642-AB76-044837B03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9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DAAC2-007D-0642-AB76-044837B031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37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ITemplate_may20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34400" cy="6400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1F48A6-5FF4-3E40-BEC5-9EE3227AE1BD}"/>
              </a:ext>
            </a:extLst>
          </p:cNvPr>
          <p:cNvSpPr/>
          <p:nvPr/>
        </p:nvSpPr>
        <p:spPr>
          <a:xfrm>
            <a:off x="182880" y="662940"/>
            <a:ext cx="8534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spc="130" dirty="0">
                <a:solidFill>
                  <a:srgbClr val="FF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ENSO and Climate Outlook  </a:t>
            </a:r>
          </a:p>
          <a:p>
            <a:pPr algn="ctr">
              <a:defRPr/>
            </a:pPr>
            <a:r>
              <a:rPr lang="en-US" sz="3200" b="1" spc="130" dirty="0">
                <a:solidFill>
                  <a:srgbClr val="FF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February 2021:</a:t>
            </a:r>
          </a:p>
          <a:p>
            <a:pPr algn="ctr">
              <a:defRPr/>
            </a:pPr>
            <a:r>
              <a:rPr lang="en-US" sz="3200" b="1" spc="130" dirty="0">
                <a:solidFill>
                  <a:srgbClr val="B4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La Niña conditions continue.  </a:t>
            </a:r>
          </a:p>
          <a:p>
            <a:pPr algn="ctr">
              <a:defRPr/>
            </a:pPr>
            <a:r>
              <a:rPr lang="en-US" sz="3200" b="1" spc="130" dirty="0">
                <a:solidFill>
                  <a:srgbClr val="B4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Transition anticipated </a:t>
            </a:r>
          </a:p>
          <a:p>
            <a:pPr algn="ctr">
              <a:defRPr/>
            </a:pPr>
            <a:r>
              <a:rPr lang="en-US" sz="3200" b="1" spc="130" dirty="0">
                <a:solidFill>
                  <a:srgbClr val="B4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during late Spring (Apr-Jun).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9BA82C-894C-3C4E-AAD6-036F26EE5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025" y="240725"/>
            <a:ext cx="5118022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A61E95-C6F2-CA4A-B72F-8D479E7A1985}"/>
              </a:ext>
            </a:extLst>
          </p:cNvPr>
          <p:cNvSpPr txBox="1"/>
          <p:nvPr/>
        </p:nvSpPr>
        <p:spPr>
          <a:xfrm>
            <a:off x="880110" y="1771650"/>
            <a:ext cx="76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7979AD-D169-6D49-AFDC-70BDDDAAA1EB}"/>
              </a:ext>
            </a:extLst>
          </p:cNvPr>
          <p:cNvSpPr txBox="1"/>
          <p:nvPr/>
        </p:nvSpPr>
        <p:spPr>
          <a:xfrm>
            <a:off x="880110" y="4107180"/>
            <a:ext cx="11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422C17-3B2D-F34B-B301-F27608EB320F}"/>
              </a:ext>
            </a:extLst>
          </p:cNvPr>
          <p:cNvSpPr txBox="1"/>
          <p:nvPr/>
        </p:nvSpPr>
        <p:spPr>
          <a:xfrm>
            <a:off x="6900471" y="760020"/>
            <a:ext cx="224766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Analysis directly</a:t>
            </a:r>
            <a:br>
              <a:rPr lang="en-US" dirty="0"/>
            </a:br>
            <a:r>
              <a:rPr lang="en-US" dirty="0"/>
              <a:t>from TOGA-TAO buoy </a:t>
            </a:r>
            <a:br>
              <a:rPr lang="en-US" dirty="0"/>
            </a:br>
            <a:r>
              <a:rPr lang="en-US" dirty="0"/>
              <a:t>measurements.</a:t>
            </a:r>
          </a:p>
        </p:txBody>
      </p:sp>
    </p:spTree>
    <p:extLst>
      <p:ext uri="{BB962C8B-B14F-4D97-AF65-F5344CB8AC3E}">
        <p14:creationId xmlns:p14="http://schemas.microsoft.com/office/powerpoint/2010/main" val="1196615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DD2A38E-0239-8D41-928F-FD5557082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025" y="240725"/>
            <a:ext cx="5118022" cy="6400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46D015-A7F5-1C48-868B-6DFADEA3B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772" b="2773"/>
          <a:stretch/>
        </p:blipFill>
        <p:spPr>
          <a:xfrm>
            <a:off x="1829315" y="1148781"/>
            <a:ext cx="5118022" cy="25895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422C17-3B2D-F34B-B301-F27608EB320F}"/>
              </a:ext>
            </a:extLst>
          </p:cNvPr>
          <p:cNvSpPr txBox="1"/>
          <p:nvPr/>
        </p:nvSpPr>
        <p:spPr>
          <a:xfrm>
            <a:off x="6900471" y="760020"/>
            <a:ext cx="224766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Analysis directly</a:t>
            </a:r>
            <a:br>
              <a:rPr lang="en-US" dirty="0"/>
            </a:br>
            <a:r>
              <a:rPr lang="en-US" dirty="0"/>
              <a:t>from TOGA-TAO buoy </a:t>
            </a:r>
            <a:br>
              <a:rPr lang="en-US" dirty="0"/>
            </a:br>
            <a:r>
              <a:rPr lang="en-US" dirty="0"/>
              <a:t>measurements.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74AF51-D095-2943-935E-AB5F26ADF6DF}"/>
              </a:ext>
            </a:extLst>
          </p:cNvPr>
          <p:cNvSpPr/>
          <p:nvPr/>
        </p:nvSpPr>
        <p:spPr>
          <a:xfrm>
            <a:off x="3630705" y="311974"/>
            <a:ext cx="2864223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0AF006-F5B1-9C43-A292-7D5558EFA074}"/>
              </a:ext>
            </a:extLst>
          </p:cNvPr>
          <p:cNvSpPr txBox="1"/>
          <p:nvPr/>
        </p:nvSpPr>
        <p:spPr>
          <a:xfrm>
            <a:off x="880110" y="1771650"/>
            <a:ext cx="976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Last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Month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(Jan ‘20)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DB36F9-AAE0-F848-AE61-84C63EADE64C}"/>
              </a:ext>
            </a:extLst>
          </p:cNvPr>
          <p:cNvSpPr txBox="1"/>
          <p:nvPr/>
        </p:nvSpPr>
        <p:spPr>
          <a:xfrm>
            <a:off x="880110" y="4107180"/>
            <a:ext cx="795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Last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 Days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3AF0A1-0016-6347-AD54-FDAA3A246523}"/>
              </a:ext>
            </a:extLst>
          </p:cNvPr>
          <p:cNvSpPr/>
          <p:nvPr/>
        </p:nvSpPr>
        <p:spPr>
          <a:xfrm>
            <a:off x="2001418" y="679198"/>
            <a:ext cx="2684962" cy="1749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CAE251-289D-4C4F-93C4-BBF6BFE56710}"/>
              </a:ext>
            </a:extLst>
          </p:cNvPr>
          <p:cNvSpPr txBox="1"/>
          <p:nvPr/>
        </p:nvSpPr>
        <p:spPr>
          <a:xfrm>
            <a:off x="2353240" y="315637"/>
            <a:ext cx="40689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TAO/TRITON Temperature Anomalies    </a:t>
            </a:r>
          </a:p>
        </p:txBody>
      </p:sp>
    </p:spTree>
    <p:extLst>
      <p:ext uri="{BB962C8B-B14F-4D97-AF65-F5344CB8AC3E}">
        <p14:creationId xmlns:p14="http://schemas.microsoft.com/office/powerpoint/2010/main" val="3094945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t-last-yea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829675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wnd_sst_iso20_ano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945267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no34.rescaling.NM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008112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8011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ED0B9C-17FD-8B4B-9DC3-A3313DDA1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77" y="181100"/>
            <a:ext cx="88011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69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9154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89741-7AC1-F54C-B2D9-CAD045B6D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00" y="164609"/>
            <a:ext cx="8915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43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1828800"/>
            <a:ext cx="8303741" cy="3657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0F0637-A9B4-2D4D-97BC-E0B9C67D797C}"/>
              </a:ext>
            </a:extLst>
          </p:cNvPr>
          <p:cNvSpPr txBox="1"/>
          <p:nvPr/>
        </p:nvSpPr>
        <p:spPr>
          <a:xfrm>
            <a:off x="1122744" y="335666"/>
            <a:ext cx="56683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Weekly Sea Surface Temperature Anomalies</a:t>
            </a:r>
            <a:br>
              <a:rPr lang="en-US" dirty="0"/>
            </a:br>
            <a:r>
              <a:rPr lang="en-US" i="1" dirty="0"/>
              <a:t>(includes satellite data)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33A3B0-462E-A44A-9D42-8915EBD54D8D}"/>
              </a:ext>
            </a:extLst>
          </p:cNvPr>
          <p:cNvSpPr/>
          <p:nvPr/>
        </p:nvSpPr>
        <p:spPr>
          <a:xfrm>
            <a:off x="4323908" y="3645195"/>
            <a:ext cx="1020725" cy="2339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D033A-13ED-5E4D-9BD2-B36D44179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85" y="5695507"/>
            <a:ext cx="8097829" cy="729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M21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11379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J21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JJ21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JA21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M21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J21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JJ21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a_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57200"/>
            <a:ext cx="5166880" cy="5943600"/>
          </a:xfrm>
          <a:prstGeom prst="rect">
            <a:avLst/>
          </a:prstGeom>
        </p:spPr>
      </p:pic>
      <p:sp>
        <p:nvSpPr>
          <p:cNvPr id="3" name="5-Point Star 2">
            <a:extLst>
              <a:ext uri="{FF2B5EF4-FFF2-40B4-BE49-F238E27FC236}">
                <a16:creationId xmlns:a16="http://schemas.microsoft.com/office/drawing/2014/main" id="{49AC63B6-3AD7-2B45-A8E9-E2405A3DF810}"/>
              </a:ext>
            </a:extLst>
          </p:cNvPr>
          <p:cNvSpPr/>
          <p:nvPr/>
        </p:nvSpPr>
        <p:spPr>
          <a:xfrm>
            <a:off x="7153154" y="2245490"/>
            <a:ext cx="729205" cy="70605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E4BB71-8EDF-9045-8F99-3816170A1680}"/>
              </a:ext>
            </a:extLst>
          </p:cNvPr>
          <p:cNvSpPr txBox="1"/>
          <p:nvPr/>
        </p:nvSpPr>
        <p:spPr>
          <a:xfrm>
            <a:off x="7986531" y="2199190"/>
            <a:ext cx="10832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</a:t>
            </a:r>
            <a:br>
              <a:rPr lang="en-US" dirty="0"/>
            </a:br>
            <a:r>
              <a:rPr lang="en-US" dirty="0"/>
              <a:t>the SST</a:t>
            </a:r>
          </a:p>
          <a:p>
            <a:r>
              <a:rPr lang="en-US" dirty="0"/>
              <a:t>Index</a:t>
            </a:r>
          </a:p>
          <a:p>
            <a:r>
              <a:rPr lang="en-US" dirty="0"/>
              <a:t>predicted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CB17E0-10D8-844B-8428-F09D491A10F0}"/>
              </a:ext>
            </a:extLst>
          </p:cNvPr>
          <p:cNvSpPr txBox="1"/>
          <p:nvPr/>
        </p:nvSpPr>
        <p:spPr>
          <a:xfrm>
            <a:off x="6964680" y="742950"/>
            <a:ext cx="1475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Near Dateline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A0C177-1AF6-A64A-9E7E-B953F002D825}"/>
              </a:ext>
            </a:extLst>
          </p:cNvPr>
          <p:cNvSpPr txBox="1"/>
          <p:nvPr/>
        </p:nvSpPr>
        <p:spPr>
          <a:xfrm>
            <a:off x="6964680" y="3810000"/>
            <a:ext cx="187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Eastern Eq. Pacific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29F681-DBEF-ED4A-9523-38A92FE786E6}"/>
              </a:ext>
            </a:extLst>
          </p:cNvPr>
          <p:cNvSpPr txBox="1"/>
          <p:nvPr/>
        </p:nvSpPr>
        <p:spPr>
          <a:xfrm>
            <a:off x="6964680" y="5147310"/>
            <a:ext cx="2280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Off Coast of </a:t>
            </a:r>
            <a:r>
              <a:rPr lang="en-US" i="1" dirty="0" err="1"/>
              <a:t>S.America</a:t>
            </a:r>
            <a:endParaRPr lang="en-US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JA21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i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82880"/>
            <a:ext cx="8495071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94C6CB-A4C7-8248-8DAB-BA27425CD955}"/>
              </a:ext>
            </a:extLst>
          </p:cNvPr>
          <p:cNvSpPr txBox="1"/>
          <p:nvPr/>
        </p:nvSpPr>
        <p:spPr>
          <a:xfrm>
            <a:off x="5810493" y="277793"/>
            <a:ext cx="251459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Tahiti</a:t>
            </a:r>
            <a:r>
              <a:rPr lang="en-US" baseline="-25000" dirty="0" err="1"/>
              <a:t>SLP</a:t>
            </a:r>
            <a:r>
              <a:rPr lang="en-US" dirty="0"/>
              <a:t> – </a:t>
            </a:r>
            <a:r>
              <a:rPr lang="en-US" dirty="0" err="1"/>
              <a:t>Darwin,AUS</a:t>
            </a:r>
            <a:r>
              <a:rPr lang="en-US" baseline="-25000" dirty="0" err="1"/>
              <a:t>SLP</a:t>
            </a:r>
            <a:endParaRPr lang="en-US" baseline="-25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_seas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32707"/>
            <a:ext cx="8229600" cy="3200400"/>
          </a:xfrm>
          <a:prstGeom prst="rect">
            <a:avLst/>
          </a:prstGeom>
        </p:spPr>
      </p:pic>
      <p:pic>
        <p:nvPicPr>
          <p:cNvPr id="3" name="Picture 2" descr="pr_ano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632662"/>
            <a:ext cx="8229600" cy="320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C74912-543E-0941-BEDE-88CD3A8EE1EE}"/>
              </a:ext>
            </a:extLst>
          </p:cNvPr>
          <p:cNvSpPr txBox="1"/>
          <p:nvPr/>
        </p:nvSpPr>
        <p:spPr>
          <a:xfrm>
            <a:off x="182880" y="0"/>
            <a:ext cx="3152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Precipitation Anomalies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ra_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"/>
            <a:ext cx="5914037" cy="77724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F6D2F1D-3023-E241-91A2-68223A1460BF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5612674"/>
            <a:ext cx="1280160" cy="12192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7A8C589-7E31-2A47-ACF3-C72FA4C766A2}"/>
              </a:ext>
            </a:extLst>
          </p:cNvPr>
          <p:cNvCxnSpPr>
            <a:cxnSpLocks/>
          </p:cNvCxnSpPr>
          <p:nvPr/>
        </p:nvCxnSpPr>
        <p:spPr>
          <a:xfrm>
            <a:off x="1358537" y="5159829"/>
            <a:ext cx="2386148" cy="452845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128BC0-4E14-3147-9792-AC3839997438}"/>
              </a:ext>
            </a:extLst>
          </p:cNvPr>
          <p:cNvSpPr txBox="1"/>
          <p:nvPr/>
        </p:nvSpPr>
        <p:spPr>
          <a:xfrm>
            <a:off x="457202" y="5042263"/>
            <a:ext cx="852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Wetter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9E7A1F-FD0D-8B4C-8295-2E1EE77590F9}"/>
              </a:ext>
            </a:extLst>
          </p:cNvPr>
          <p:cNvSpPr txBox="1"/>
          <p:nvPr/>
        </p:nvSpPr>
        <p:spPr>
          <a:xfrm>
            <a:off x="5827143" y="561267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Drier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_wind_5day_drup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914400"/>
            <a:ext cx="9023684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D96D57-58FB-3F40-8202-357889380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68" y="910767"/>
            <a:ext cx="902368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6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kteq_xz.gif"/>
          <p:cNvPicPr>
            <a:picLocks noChangeAspect="1"/>
          </p:cNvPicPr>
          <p:nvPr/>
        </p:nvPicPr>
        <p:blipFill rotWithShape="1">
          <a:blip r:embed="rId2"/>
          <a:srcRect b="47941"/>
          <a:stretch/>
        </p:blipFill>
        <p:spPr>
          <a:xfrm>
            <a:off x="1873307" y="3080459"/>
            <a:ext cx="4946073" cy="3332216"/>
          </a:xfrm>
          <a:prstGeom prst="rect">
            <a:avLst/>
          </a:prstGeom>
        </p:spPr>
      </p:pic>
      <p:pic>
        <p:nvPicPr>
          <p:cNvPr id="3" name="Picture 2" descr="wkteq_xz.gif">
            <a:extLst>
              <a:ext uri="{FF2B5EF4-FFF2-40B4-BE49-F238E27FC236}">
                <a16:creationId xmlns:a16="http://schemas.microsoft.com/office/drawing/2014/main" id="{16603099-296A-9F4A-A91E-FC30969C4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060"/>
          <a:stretch/>
        </p:blipFill>
        <p:spPr>
          <a:xfrm>
            <a:off x="1939129" y="226819"/>
            <a:ext cx="4946073" cy="3068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2517FC-7852-2A43-A07B-1EAE541F5785}"/>
              </a:ext>
            </a:extLst>
          </p:cNvPr>
          <p:cNvSpPr txBox="1"/>
          <p:nvPr/>
        </p:nvSpPr>
        <p:spPr>
          <a:xfrm>
            <a:off x="6951024" y="273132"/>
            <a:ext cx="190180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GODAS* Analysis</a:t>
            </a:r>
          </a:p>
          <a:p>
            <a:r>
              <a:rPr lang="en-US" i="1" dirty="0"/>
              <a:t>Used to initialize</a:t>
            </a:r>
            <a:br>
              <a:rPr lang="en-US" i="1" dirty="0"/>
            </a:br>
            <a:r>
              <a:rPr lang="en-US" i="1" dirty="0"/>
              <a:t>CFSv2 and CCSM4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A39B5E-4BCE-DD43-91D4-2B83D811217E}"/>
              </a:ext>
            </a:extLst>
          </p:cNvPr>
          <p:cNvSpPr txBox="1"/>
          <p:nvPr/>
        </p:nvSpPr>
        <p:spPr>
          <a:xfrm>
            <a:off x="403761" y="6495803"/>
            <a:ext cx="400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Global Ocean Data Assimilation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0E9BAB-934B-0847-92C9-BAB231AF0BE6}"/>
              </a:ext>
            </a:extLst>
          </p:cNvPr>
          <p:cNvSpPr txBox="1"/>
          <p:nvPr/>
        </p:nvSpPr>
        <p:spPr>
          <a:xfrm>
            <a:off x="880110" y="1771650"/>
            <a:ext cx="76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41474F-3EFA-4142-8D5A-2B488666EAB3}"/>
              </a:ext>
            </a:extLst>
          </p:cNvPr>
          <p:cNvSpPr txBox="1"/>
          <p:nvPr/>
        </p:nvSpPr>
        <p:spPr>
          <a:xfrm>
            <a:off x="880110" y="4107180"/>
            <a:ext cx="11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1383</TotalTime>
  <Words>78</Words>
  <Application>Microsoft Macintosh PowerPoint</Application>
  <PresentationFormat>On-screen Show (4:3)</PresentationFormat>
  <Paragraphs>30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Microsoft Office User</cp:lastModifiedBy>
  <cp:revision>8</cp:revision>
  <dcterms:created xsi:type="dcterms:W3CDTF">2013-01-27T09:14:16Z</dcterms:created>
  <dcterms:modified xsi:type="dcterms:W3CDTF">2021-02-18T18:07:18Z</dcterms:modified>
  <cp:category/>
</cp:coreProperties>
</file>