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83" r:id="rId2"/>
    <p:sldId id="285" r:id="rId3"/>
    <p:sldId id="353" r:id="rId4"/>
    <p:sldId id="289" r:id="rId5"/>
    <p:sldId id="260" r:id="rId6"/>
    <p:sldId id="259" r:id="rId7"/>
    <p:sldId id="354" r:id="rId8"/>
    <p:sldId id="261" r:id="rId9"/>
    <p:sldId id="334" r:id="rId10"/>
    <p:sldId id="267" r:id="rId11"/>
    <p:sldId id="350" r:id="rId12"/>
    <p:sldId id="351" r:id="rId13"/>
    <p:sldId id="352" r:id="rId14"/>
    <p:sldId id="273" r:id="rId15"/>
    <p:sldId id="33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31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 snapToObjects="1">
      <p:cViewPr varScale="1">
        <p:scale>
          <a:sx n="111" d="100"/>
          <a:sy n="111" d="100"/>
        </p:scale>
        <p:origin x="1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E920-7FFE-134D-A8D6-DC7316E6CF23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E272E-947B-C84D-BED1-45ED465B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7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i.noaa.gov/access/monitoring/pdo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om.gov.au/climate/enso/#tabs=Indian-Ocea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m.gov.au/climate/mjo/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-6"/>
            <a:ext cx="9144000" cy="6858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AEE038-9212-DB47-AD02-A8FC216A1F07}"/>
              </a:ext>
            </a:extLst>
          </p:cNvPr>
          <p:cNvSpPr/>
          <p:nvPr/>
        </p:nvSpPr>
        <p:spPr>
          <a:xfrm>
            <a:off x="27550" y="3146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600" b="1" spc="13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in December 2022</a:t>
            </a:r>
          </a:p>
          <a:p>
            <a:pPr algn="ctr">
              <a:defRPr/>
            </a:pPr>
            <a:r>
              <a:rPr lang="en-US" sz="3600" b="1" i="1" spc="130" dirty="0">
                <a:solidFill>
                  <a:schemeClr val="bg1"/>
                </a:solidFill>
                <a:highlight>
                  <a:srgbClr val="000000"/>
                </a:highlight>
                <a:latin typeface="Bradley Hand" pitchFamily="2" charset="77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Last briefing of 2022, and Demise of  Multi-year La Nina!</a:t>
            </a:r>
            <a:r>
              <a:rPr lang="en-US" sz="3600" b="1" spc="130" dirty="0">
                <a:solidFill>
                  <a:srgbClr val="FFFF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 </a:t>
            </a:r>
            <a:endParaRPr lang="en-US" sz="3200" spc="130" dirty="0">
              <a:solidFill>
                <a:srgbClr val="FFFF00"/>
              </a:solidFill>
              <a:highlight>
                <a:srgbClr val="C0C0C0"/>
              </a:highlight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F98BF6-C0C0-1248-A8A1-D293EB7C691A}"/>
              </a:ext>
            </a:extLst>
          </p:cNvPr>
          <p:cNvSpPr txBox="1"/>
          <p:nvPr/>
        </p:nvSpPr>
        <p:spPr>
          <a:xfrm>
            <a:off x="21736" y="4579671"/>
            <a:ext cx="5210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Jeffery </a:t>
            </a:r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26269D-456A-E438-5D8A-893F34ABE8E1}"/>
              </a:ext>
            </a:extLst>
          </p:cNvPr>
          <p:cNvSpPr txBox="1">
            <a:spLocks/>
          </p:cNvSpPr>
          <p:nvPr/>
        </p:nvSpPr>
        <p:spPr>
          <a:xfrm>
            <a:off x="21736" y="2407534"/>
            <a:ext cx="3635864" cy="16401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40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57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7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4520EE-2B63-6E41-DDF1-D35523280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071" y="2304918"/>
            <a:ext cx="4017781" cy="2374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95F2A-7CDC-0659-E49D-1E1B52673CB9}"/>
              </a:ext>
            </a:extLst>
          </p:cNvPr>
          <p:cNvSpPr txBox="1"/>
          <p:nvPr/>
        </p:nvSpPr>
        <p:spPr>
          <a:xfrm>
            <a:off x="50276" y="59802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NMME’s ENSO Forecast</a:t>
            </a:r>
          </a:p>
        </p:txBody>
      </p:sp>
      <p:pic>
        <p:nvPicPr>
          <p:cNvPr id="4" name="Picture 3" descr="nino34.rescaling.NMME.png">
            <a:extLst>
              <a:ext uri="{FF2B5EF4-FFF2-40B4-BE49-F238E27FC236}">
                <a16:creationId xmlns:a16="http://schemas.microsoft.com/office/drawing/2014/main" id="{7F94F4BC-35B3-07E6-5EB0-18A074C46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46" y="699111"/>
            <a:ext cx="7471458" cy="597716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45D06A-39DA-A5C8-1228-78E0A99A04A0}"/>
              </a:ext>
            </a:extLst>
          </p:cNvPr>
          <p:cNvCxnSpPr>
            <a:cxnSpLocks/>
          </p:cNvCxnSpPr>
          <p:nvPr/>
        </p:nvCxnSpPr>
        <p:spPr>
          <a:xfrm>
            <a:off x="5010649" y="1415969"/>
            <a:ext cx="0" cy="438912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9EB5512-BAD2-8B56-7B7A-0DBBA2B7B099}"/>
              </a:ext>
            </a:extLst>
          </p:cNvPr>
          <p:cNvSpPr txBox="1"/>
          <p:nvPr/>
        </p:nvSpPr>
        <p:spPr>
          <a:xfrm>
            <a:off x="5324354" y="4386805"/>
            <a:ext cx="1840375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ENSO-neutral, In </a:t>
            </a:r>
            <a:r>
              <a:rPr lang="en-US" b="1" dirty="0">
                <a:solidFill>
                  <a:schemeClr val="bg1"/>
                </a:solidFill>
              </a:rPr>
              <a:t>Feb,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9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6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1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5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6808D6-C0D4-CC99-4685-3E1831837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943" y="31254"/>
            <a:ext cx="4201606" cy="1540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E35877-85D6-CDF5-10F8-7E0B4F8A851B}"/>
              </a:ext>
            </a:extLst>
          </p:cNvPr>
          <p:cNvSpPr txBox="1"/>
          <p:nvPr/>
        </p:nvSpPr>
        <p:spPr>
          <a:xfrm>
            <a:off x="142875" y="152400"/>
            <a:ext cx="631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IRI’s ENSO Forecast </a:t>
            </a:r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</a:rPr>
              <a:t>(Dec, 2022)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3AC0C-6535-7966-0850-F5BA94284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0" y="600542"/>
            <a:ext cx="4753218" cy="3341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AF3F8C-6B48-1C19-5C6E-4D2B2BA25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549" y="2757482"/>
            <a:ext cx="3810889" cy="1166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6232C8-8967-1129-0CBD-E97CF28C8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069" y="1006994"/>
            <a:ext cx="4509631" cy="1758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C553C8-F6EB-5328-E8F9-DE813B951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118" y="3923820"/>
            <a:ext cx="4648032" cy="28927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D4CA3A-FEB9-4681-1FDE-3A2247938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181" y="3976869"/>
            <a:ext cx="3833909" cy="28332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99E951-E975-7316-CBD5-6B991A3749F9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14475" y="3877395"/>
            <a:ext cx="4131362" cy="28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02E59-375E-DF48-AD09-4AB1E1A60217}"/>
              </a:ext>
            </a:extLst>
          </p:cNvPr>
          <p:cNvSpPr txBox="1"/>
          <p:nvPr/>
        </p:nvSpPr>
        <p:spPr>
          <a:xfrm>
            <a:off x="1339850" y="228600"/>
            <a:ext cx="646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5456E-3798-B145-9AFE-209D59391BCA}"/>
              </a:ext>
            </a:extLst>
          </p:cNvPr>
          <p:cNvSpPr txBox="1"/>
          <p:nvPr/>
        </p:nvSpPr>
        <p:spPr>
          <a:xfrm>
            <a:off x="622300" y="1206500"/>
            <a:ext cx="8166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Across the Globe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IRI ENSO Forecast Tool (Deterministic and Probabilistic)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Precipitation and Temperature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040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1851378" y="203200"/>
            <a:ext cx="544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Summary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C2551516-E1D8-3E09-2056-50FCE1CF8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22" y="781753"/>
            <a:ext cx="8763000" cy="585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0432FF"/>
                </a:solidFill>
                <a:latin typeface="Trebuchet MS" panose="020B0703020202090204" pitchFamily="34" charset="0"/>
              </a:rPr>
              <a:t>La Niña continues</a:t>
            </a:r>
            <a:r>
              <a:rPr lang="en-US" altLang="en-US" sz="1800" dirty="0">
                <a:latin typeface="Trebuchet MS" panose="020B0703020202090204" pitchFamily="34" charset="0"/>
              </a:rPr>
              <a:t>,</a:t>
            </a:r>
            <a:endParaRPr lang="en-US" altLang="en-US" sz="1800" dirty="0">
              <a:latin typeface="Trebuchet MS" panose="020B070302020209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  <a:cs typeface="Arial" panose="020B0604020202020204" pitchFamily="34" charset="0"/>
              </a:rPr>
              <a:t>Both Oceanic and Atmospheric conditions show La Nina thresholds; e.g.,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0070C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Sea surface temperatures (SSTs) are below average across the central equatorial Pacific Ocean.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0070C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SOI is still positive (though ticked down but ticked up again, +9.4 as of Dec, 11, 2022), stronger than average trade winds, reduced cloudiness over central Pacific (west of Date-line).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</a:rPr>
              <a:t>ENSO-neutral is favored with 63% chances in Jan-Mar, 2023 and onward till Apr-Jun, 2023 (67% chance).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</a:rPr>
              <a:t>El-Nino is most favorable starting from May-Jul 2023 (49% chance) and most likely during boreal summer of 2023 with chances in high 60s.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</a:rPr>
              <a:t>Caution: Forecast is highly uncertain as we move from Spring to Summer time.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a.gif">
            <a:extLst>
              <a:ext uri="{FF2B5EF4-FFF2-40B4-BE49-F238E27FC236}">
                <a16:creationId xmlns:a16="http://schemas.microsoft.com/office/drawing/2014/main" id="{B17EB3C6-B84F-5280-2D8F-330D0CCAB6A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4037" y="381953"/>
            <a:ext cx="8686800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ECEC8E-D393-BC24-E9AB-02AA72D79AB8}"/>
              </a:ext>
            </a:extLst>
          </p:cNvPr>
          <p:cNvSpPr txBox="1"/>
          <p:nvPr/>
        </p:nvSpPr>
        <p:spPr>
          <a:xfrm>
            <a:off x="237269" y="22861"/>
            <a:ext cx="86583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Evolution of EQ. Pacific SST Departures in Weekly OISST Data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21DA96-0407-8786-3D6F-FD69EC7D77F0}"/>
              </a:ext>
            </a:extLst>
          </p:cNvPr>
          <p:cNvCxnSpPr/>
          <p:nvPr/>
        </p:nvCxnSpPr>
        <p:spPr>
          <a:xfrm>
            <a:off x="960693" y="2303351"/>
            <a:ext cx="77724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D9AEC8-9627-9563-C767-A7C1679861BC}"/>
              </a:ext>
            </a:extLst>
          </p:cNvPr>
          <p:cNvCxnSpPr/>
          <p:nvPr/>
        </p:nvCxnSpPr>
        <p:spPr>
          <a:xfrm flipV="1">
            <a:off x="4403007" y="833366"/>
            <a:ext cx="0" cy="27779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AA7B44F-EFCB-027B-C1CC-6B93A8A29AAE}"/>
              </a:ext>
            </a:extLst>
          </p:cNvPr>
          <p:cNvSpPr txBox="1"/>
          <p:nvPr/>
        </p:nvSpPr>
        <p:spPr>
          <a:xfrm>
            <a:off x="5607928" y="6407516"/>
            <a:ext cx="3397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https://www.ncei.noaa.gov/access/monitoring/pdo/</a:t>
            </a:r>
            <a:endParaRPr lang="en-US" sz="1000" dirty="0"/>
          </a:p>
          <a:p>
            <a:r>
              <a:rPr lang="en-US" sz="1000" dirty="0">
                <a:hlinkClick r:id="rId4"/>
              </a:rPr>
              <a:t>http://www.bom.gov.au/climate/enso/#tabs=Indian-Ocean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C82F6-22F5-775F-83B5-20BA1E752D88}"/>
              </a:ext>
            </a:extLst>
          </p:cNvPr>
          <p:cNvSpPr txBox="1"/>
          <p:nvPr/>
        </p:nvSpPr>
        <p:spPr>
          <a:xfrm>
            <a:off x="115745" y="4152158"/>
            <a:ext cx="86583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b="1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In the Pacific Ocean: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Below-average SSTs persisted across the central (across the Date Line), surrounded by strong +</a:t>
            </a:r>
            <a:r>
              <a:rPr lang="en-US" altLang="en-US" sz="1600" dirty="0" err="1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ve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SSTA in the high latitudes. 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Stronger Colder SSTAs exists in Eastern Pacific (120W to 80W).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b="1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Indian Ocean:</a:t>
            </a:r>
            <a:r>
              <a:rPr lang="en-US" altLang="en-US" sz="1600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Near-Normal 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b="1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Atlantic Ocean:</a:t>
            </a:r>
            <a:r>
              <a:rPr lang="en-US" altLang="en-US" sz="1600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Near-Normal (slightly positive).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</a:pPr>
            <a:r>
              <a:rPr lang="en-US" altLang="en-US" sz="1600" dirty="0">
                <a:latin typeface="Trebuchet MS" panose="020B0703020202090204" pitchFamily="34" charset="0"/>
                <a:cs typeface="Times New Roman" panose="02020603050405020304" pitchFamily="18" charset="0"/>
              </a:rPr>
              <a:t>Strong Anomalies in the Northern Pacific and Atlantic. October PDO </a:t>
            </a:r>
            <a:r>
              <a:rPr lang="en-US" altLang="en-US" sz="1600" dirty="0">
                <a:solidFill>
                  <a:schemeClr val="bg1"/>
                </a:solidFill>
                <a:highlight>
                  <a:srgbClr val="0000FF"/>
                </a:highlight>
                <a:latin typeface="Trebuchet MS" panose="020B0703020202090204" pitchFamily="34" charset="0"/>
                <a:cs typeface="Times New Roman" panose="02020603050405020304" pitchFamily="18" charset="0"/>
              </a:rPr>
              <a:t>-2.44</a:t>
            </a:r>
            <a:r>
              <a:rPr lang="en-US" altLang="en-US" sz="1600" dirty="0">
                <a:latin typeface="Trebuchet MS" panose="020B070302020209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882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331B0D-4A36-8C20-7EEC-1B67A1DA0C5E}"/>
              </a:ext>
            </a:extLst>
          </p:cNvPr>
          <p:cNvGrpSpPr/>
          <p:nvPr/>
        </p:nvGrpSpPr>
        <p:grpSpPr>
          <a:xfrm>
            <a:off x="5830644" y="1714583"/>
            <a:ext cx="2320925" cy="1201737"/>
            <a:chOff x="6062137" y="2667000"/>
            <a:chExt cx="2320925" cy="1201737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07BFD19E-98CB-2A87-69FC-66A8EFB3F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2667000"/>
              <a:ext cx="2262188" cy="339725"/>
              <a:chOff x="712075" y="4129086"/>
              <a:chExt cx="2261793" cy="338556"/>
            </a:xfrm>
          </p:grpSpPr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EB777701-2DE9-7ABB-5707-A1D9DB000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12908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4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89DC3CB-43DF-EBD5-7CE3-31CAA4C8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450" y="4129086"/>
                <a:ext cx="855418" cy="337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-0.8ºC</a:t>
                </a:r>
              </a:p>
            </p:txBody>
          </p:sp>
        </p:grpSp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E0826703-A1AA-EAAB-5086-359E8F172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2137" y="2906713"/>
              <a:ext cx="2306638" cy="339725"/>
              <a:chOff x="687474" y="4510087"/>
              <a:chExt cx="2306393" cy="338555"/>
            </a:xfrm>
          </p:grpSpPr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C9146DEF-38BE-3931-D677-413F87373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474" y="4510088"/>
                <a:ext cx="120377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0432FF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3.4</a:t>
                </a:r>
                <a:endParaRPr lang="en-US" altLang="en-US" sz="1600" dirty="0">
                  <a:solidFill>
                    <a:srgbClr val="0432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9D190FAB-998A-8A6D-AD11-4154EFDF7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449" y="4510087"/>
                <a:ext cx="855418" cy="337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0432FF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-1.0ºC</a:t>
                </a:r>
              </a:p>
            </p:txBody>
          </p:sp>
        </p:grpSp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B0C04E7B-3DA3-EB21-5F19-DBEE60870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167063"/>
              <a:ext cx="2279650" cy="363537"/>
              <a:chOff x="712075" y="4884678"/>
              <a:chExt cx="2278612" cy="364014"/>
            </a:xfrm>
          </p:grpSpPr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973D61D1-2D55-7CB7-5AF4-EDF25941A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91013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3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25C4B4D6-2A5E-9662-E262-6300F3269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2022" y="4884678"/>
                <a:ext cx="94866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-1.1ºC</a:t>
                </a:r>
              </a:p>
            </p:txBody>
          </p:sp>
        </p:grp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07A0AF95-AB81-9A8D-65CD-F70ABC6D7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506787"/>
              <a:ext cx="2279650" cy="361950"/>
              <a:chOff x="685800" y="5265665"/>
              <a:chExt cx="2278612" cy="364027"/>
            </a:xfrm>
          </p:grpSpPr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41404E7F-0AB2-7FB6-AA82-0DE8002AF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" y="5291138"/>
                <a:ext cx="12583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1+2</a:t>
                </a:r>
                <a:endParaRPr lang="en-US" altLang="en-US" sz="1600"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003E1907-C8EB-41EA-8519-D36A410BE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747" y="5265665"/>
                <a:ext cx="948665" cy="340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-0.7ºC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BFADA0E-4826-080A-B457-42EE9C1D5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583" y="3103829"/>
            <a:ext cx="3536950" cy="15349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C471AC-864E-8AA4-933E-C6930CB388B2}"/>
              </a:ext>
            </a:extLst>
          </p:cNvPr>
          <p:cNvSpPr txBox="1"/>
          <p:nvPr/>
        </p:nvSpPr>
        <p:spPr>
          <a:xfrm>
            <a:off x="5515920" y="180910"/>
            <a:ext cx="3536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Recent (</a:t>
            </a:r>
            <a:r>
              <a:rPr lang="en-US" b="1" dirty="0">
                <a:solidFill>
                  <a:srgbClr val="FF0000"/>
                </a:solidFill>
              </a:rPr>
              <a:t>07 Dec, 2022</a:t>
            </a:r>
            <a:r>
              <a:rPr lang="en-US" dirty="0"/>
              <a:t>) SST Departures in different NINO regions </a:t>
            </a:r>
          </a:p>
          <a:p>
            <a:r>
              <a:rPr lang="en-US" dirty="0"/>
              <a:t>(</a:t>
            </a:r>
            <a:r>
              <a:rPr lang="en-US" b="1" dirty="0">
                <a:solidFill>
                  <a:srgbClr val="0432FF"/>
                </a:solidFill>
                <a:highlight>
                  <a:srgbClr val="FFFF00"/>
                </a:highlight>
              </a:rPr>
              <a:t>All cooler than the long-term avg</a:t>
            </a:r>
            <a:r>
              <a:rPr lang="en-US" b="1" dirty="0">
                <a:solidFill>
                  <a:srgbClr val="0432FF"/>
                </a:solidFill>
              </a:rPr>
              <a:t>, (1991-2020)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138FF-7E29-6AC1-AD70-97EB8ED7CA5C}"/>
              </a:ext>
            </a:extLst>
          </p:cNvPr>
          <p:cNvSpPr txBox="1"/>
          <p:nvPr/>
        </p:nvSpPr>
        <p:spPr>
          <a:xfrm>
            <a:off x="27126" y="25077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SST </a:t>
            </a:r>
            <a:r>
              <a:rPr lang="en-US" sz="2400" b="1" dirty="0" err="1">
                <a:solidFill>
                  <a:srgbClr val="0432FF"/>
                </a:solidFill>
              </a:rPr>
              <a:t>Anom</a:t>
            </a:r>
            <a:r>
              <a:rPr lang="en-US" sz="2400" b="1" dirty="0">
                <a:solidFill>
                  <a:srgbClr val="0432FF"/>
                </a:solidFill>
              </a:rPr>
              <a:t>.</a:t>
            </a:r>
          </a:p>
        </p:txBody>
      </p:sp>
      <p:pic>
        <p:nvPicPr>
          <p:cNvPr id="3" name="Picture 2" descr="ssta_c.gif">
            <a:extLst>
              <a:ext uri="{FF2B5EF4-FFF2-40B4-BE49-F238E27FC236}">
                <a16:creationId xmlns:a16="http://schemas.microsoft.com/office/drawing/2014/main" id="{CB4CA24F-B5CF-8E19-FB77-1EB5DF754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1" y="579342"/>
            <a:ext cx="5183765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8E2996-971A-29B3-6BE3-96A01FF53DC0}"/>
              </a:ext>
            </a:extLst>
          </p:cNvPr>
          <p:cNvSpPr txBox="1"/>
          <p:nvPr/>
        </p:nvSpPr>
        <p:spPr>
          <a:xfrm>
            <a:off x="50276" y="59802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OLR</a:t>
            </a:r>
          </a:p>
        </p:txBody>
      </p:sp>
      <p:pic>
        <p:nvPicPr>
          <p:cNvPr id="2" name="Picture 1" descr="olra_c.gif">
            <a:extLst>
              <a:ext uri="{FF2B5EF4-FFF2-40B4-BE49-F238E27FC236}">
                <a16:creationId xmlns:a16="http://schemas.microsoft.com/office/drawing/2014/main" id="{009E93EB-5B3D-B9D8-9015-79ED1C152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887"/>
          <a:stretch/>
        </p:blipFill>
        <p:spPr>
          <a:xfrm>
            <a:off x="2419108" y="121341"/>
            <a:ext cx="5914037" cy="66153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194CD8-825F-D1C2-4995-C05951C87E46}"/>
              </a:ext>
            </a:extLst>
          </p:cNvPr>
          <p:cNvSpPr txBox="1"/>
          <p:nvPr/>
        </p:nvSpPr>
        <p:spPr>
          <a:xfrm>
            <a:off x="2343875" y="609175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Sustained positive values of the SOI above </a:t>
            </a:r>
            <a:r>
              <a:rPr lang="en-US" b="1" i="1" dirty="0">
                <a:solidFill>
                  <a:srgbClr val="0432FF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+7 typically indicate La Niña</a:t>
            </a:r>
            <a:endParaRPr lang="en-US" b="1" i="1" dirty="0">
              <a:solidFill>
                <a:srgbClr val="0432FF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B0F97-E751-3D8C-D0EA-612E6F47D4B8}"/>
              </a:ext>
            </a:extLst>
          </p:cNvPr>
          <p:cNvSpPr txBox="1"/>
          <p:nvPr/>
        </p:nvSpPr>
        <p:spPr>
          <a:xfrm>
            <a:off x="27126" y="25077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SOI</a:t>
            </a:r>
          </a:p>
        </p:txBody>
      </p:sp>
      <p:pic>
        <p:nvPicPr>
          <p:cNvPr id="6" name="Picture 5" descr="soi30.png">
            <a:extLst>
              <a:ext uri="{FF2B5EF4-FFF2-40B4-BE49-F238E27FC236}">
                <a16:creationId xmlns:a16="http://schemas.microsoft.com/office/drawing/2014/main" id="{F4BEA035-1735-8F8E-CAA6-C1BC174FC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7" y="509892"/>
            <a:ext cx="7906666" cy="55319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JO phase diagram">
            <a:extLst>
              <a:ext uri="{FF2B5EF4-FFF2-40B4-BE49-F238E27FC236}">
                <a16:creationId xmlns:a16="http://schemas.microsoft.com/office/drawing/2014/main" id="{2D4D9434-2423-2A19-B99D-8168E7203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38" y="0"/>
            <a:ext cx="7012310" cy="591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989B60-998D-2246-E597-336221E54435}"/>
              </a:ext>
            </a:extLst>
          </p:cNvPr>
          <p:cNvSpPr txBox="1"/>
          <p:nvPr/>
        </p:nvSpPr>
        <p:spPr>
          <a:xfrm>
            <a:off x="0" y="6488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http://www.bom.gov.au/climate/mjo/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7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_wind_5day_drupal.png">
            <a:extLst>
              <a:ext uri="{FF2B5EF4-FFF2-40B4-BE49-F238E27FC236}">
                <a16:creationId xmlns:a16="http://schemas.microsoft.com/office/drawing/2014/main" id="{68D5431F-5A54-D492-03B8-C5EB2B026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5" y="833378"/>
            <a:ext cx="9023684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213025-D2CA-D4B3-F85A-7195B61E8118}"/>
              </a:ext>
            </a:extLst>
          </p:cNvPr>
          <p:cNvSpPr txBox="1"/>
          <p:nvPr/>
        </p:nvSpPr>
        <p:spPr>
          <a:xfrm>
            <a:off x="27126" y="25077"/>
            <a:ext cx="3306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Lower-Level Winds</a:t>
            </a:r>
          </a:p>
        </p:txBody>
      </p:sp>
    </p:spTree>
    <p:extLst>
      <p:ext uri="{BB962C8B-B14F-4D97-AF65-F5344CB8AC3E}">
        <p14:creationId xmlns:p14="http://schemas.microsoft.com/office/powerpoint/2010/main" val="42024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D2A5C07-05B3-C9BB-4E01-D7353CC75CF8}"/>
              </a:ext>
            </a:extLst>
          </p:cNvPr>
          <p:cNvSpPr txBox="1"/>
          <p:nvPr/>
        </p:nvSpPr>
        <p:spPr>
          <a:xfrm>
            <a:off x="23147" y="11569"/>
            <a:ext cx="9120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32FF"/>
                </a:solidFill>
              </a:rPr>
              <a:t>Subsurface Temperature Evolution 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(Last 4-Months)</a:t>
            </a:r>
          </a:p>
        </p:txBody>
      </p:sp>
      <p:pic>
        <p:nvPicPr>
          <p:cNvPr id="12" name="Picture 11" descr="wkteq_xz.gif">
            <a:extLst>
              <a:ext uri="{FF2B5EF4-FFF2-40B4-BE49-F238E27FC236}">
                <a16:creationId xmlns:a16="http://schemas.microsoft.com/office/drawing/2014/main" id="{7395C127-BDE6-6139-ECFE-2347F6B0270A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4557" b="47523"/>
          <a:stretch/>
        </p:blipFill>
        <p:spPr>
          <a:xfrm>
            <a:off x="39298" y="613451"/>
            <a:ext cx="2286000" cy="2743200"/>
          </a:xfrm>
          <a:prstGeom prst="rect">
            <a:avLst/>
          </a:prstGeom>
          <a:ln w="12700">
            <a:noFill/>
          </a:ln>
        </p:spPr>
      </p:pic>
      <p:pic>
        <p:nvPicPr>
          <p:cNvPr id="4" name="Picture 3" descr="wkteq_xz.gif">
            <a:extLst>
              <a:ext uri="{FF2B5EF4-FFF2-40B4-BE49-F238E27FC236}">
                <a16:creationId xmlns:a16="http://schemas.microsoft.com/office/drawing/2014/main" id="{E69D4005-1F4E-5787-7FDD-910E6ACAE33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-5462" t="4995" r="5462" b="48531"/>
          <a:stretch/>
        </p:blipFill>
        <p:spPr>
          <a:xfrm>
            <a:off x="2216543" y="615580"/>
            <a:ext cx="2286000" cy="2743200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5" descr="wkteq_xz.gif">
            <a:extLst>
              <a:ext uri="{FF2B5EF4-FFF2-40B4-BE49-F238E27FC236}">
                <a16:creationId xmlns:a16="http://schemas.microsoft.com/office/drawing/2014/main" id="{E5559427-CF8A-A063-8B35-63386D46EE4A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4376" b="48427"/>
          <a:stretch/>
        </p:blipFill>
        <p:spPr>
          <a:xfrm>
            <a:off x="4502543" y="640585"/>
            <a:ext cx="2194560" cy="2743200"/>
          </a:xfrm>
          <a:prstGeom prst="rect">
            <a:avLst/>
          </a:prstGeom>
        </p:spPr>
      </p:pic>
      <p:pic>
        <p:nvPicPr>
          <p:cNvPr id="7" name="Picture 6" descr="wkteq_xz.gif">
            <a:extLst>
              <a:ext uri="{FF2B5EF4-FFF2-40B4-BE49-F238E27FC236}">
                <a16:creationId xmlns:a16="http://schemas.microsoft.com/office/drawing/2014/main" id="{AC1171F6-9842-E434-4D27-7CBAA6B613D8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574" t="4738" r="4754" b="48003"/>
          <a:stretch/>
        </p:blipFill>
        <p:spPr>
          <a:xfrm>
            <a:off x="6601425" y="659567"/>
            <a:ext cx="2194560" cy="27432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B98AD6-FFB4-76EE-F13B-207FD093FFA8}"/>
              </a:ext>
            </a:extLst>
          </p:cNvPr>
          <p:cNvCxnSpPr/>
          <p:nvPr/>
        </p:nvCxnSpPr>
        <p:spPr>
          <a:xfrm>
            <a:off x="3541847" y="949123"/>
            <a:ext cx="0" cy="192024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37A892-8712-592C-C878-0ECF0C396E61}"/>
              </a:ext>
            </a:extLst>
          </p:cNvPr>
          <p:cNvCxnSpPr/>
          <p:nvPr/>
        </p:nvCxnSpPr>
        <p:spPr>
          <a:xfrm>
            <a:off x="5615646" y="985775"/>
            <a:ext cx="0" cy="192024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wkteq_xz.gif">
            <a:extLst>
              <a:ext uri="{FF2B5EF4-FFF2-40B4-BE49-F238E27FC236}">
                <a16:creationId xmlns:a16="http://schemas.microsoft.com/office/drawing/2014/main" id="{5A5BB8FE-141A-5463-1582-CF69248E26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738" b="48155"/>
          <a:stretch/>
        </p:blipFill>
        <p:spPr>
          <a:xfrm>
            <a:off x="1979273" y="3543703"/>
            <a:ext cx="5266481" cy="322170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E49952-D50A-E27F-457F-5DB35F5D853D}"/>
              </a:ext>
            </a:extLst>
          </p:cNvPr>
          <p:cNvCxnSpPr>
            <a:cxnSpLocks/>
          </p:cNvCxnSpPr>
          <p:nvPr/>
        </p:nvCxnSpPr>
        <p:spPr>
          <a:xfrm>
            <a:off x="7753845" y="987698"/>
            <a:ext cx="0" cy="192024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078212-C1CA-A2CD-D25C-BF91541F202B}"/>
              </a:ext>
            </a:extLst>
          </p:cNvPr>
          <p:cNvCxnSpPr/>
          <p:nvPr/>
        </p:nvCxnSpPr>
        <p:spPr>
          <a:xfrm>
            <a:off x="1194114" y="951051"/>
            <a:ext cx="0" cy="192024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E24E09-69E5-C6D6-FC6E-86D39D02A9D0}"/>
              </a:ext>
            </a:extLst>
          </p:cNvPr>
          <p:cNvCxnSpPr>
            <a:cxnSpLocks/>
          </p:cNvCxnSpPr>
          <p:nvPr/>
        </p:nvCxnSpPr>
        <p:spPr>
          <a:xfrm>
            <a:off x="4086600" y="3900668"/>
            <a:ext cx="0" cy="2342708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1041946-9127-5B70-068C-CFFFA0B591A4}"/>
              </a:ext>
            </a:extLst>
          </p:cNvPr>
          <p:cNvSpPr/>
          <p:nvPr/>
        </p:nvSpPr>
        <p:spPr>
          <a:xfrm>
            <a:off x="4085863" y="4896087"/>
            <a:ext cx="1518208" cy="12732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heat-last-year.gif">
            <a:extLst>
              <a:ext uri="{FF2B5EF4-FFF2-40B4-BE49-F238E27FC236}">
                <a16:creationId xmlns:a16="http://schemas.microsoft.com/office/drawing/2014/main" id="{E6A2DE2E-AA02-E155-5E92-796FDE765AF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47" t="5607" r="10543" b="60182"/>
          <a:stretch/>
        </p:blipFill>
        <p:spPr>
          <a:xfrm>
            <a:off x="115753" y="511213"/>
            <a:ext cx="5560560" cy="296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5637</TotalTime>
  <Words>472</Words>
  <Application>Microsoft Macintosh PowerPoint</Application>
  <PresentationFormat>On-screen Show (4:3)</PresentationFormat>
  <Paragraphs>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Bradley Hand</vt:lpstr>
      <vt:lpstr>Calibri</vt:lpstr>
      <vt:lpstr>Courier New</vt:lpstr>
      <vt:lpstr>Times New Roman</vt:lpstr>
      <vt:lpstr>To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360</cp:revision>
  <dcterms:created xsi:type="dcterms:W3CDTF">2013-01-27T09:14:16Z</dcterms:created>
  <dcterms:modified xsi:type="dcterms:W3CDTF">2022-12-15T18:59:29Z</dcterms:modified>
  <cp:category/>
</cp:coreProperties>
</file>