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6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CB58-55F8-D44C-A9FC-343C8DE2D0A2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795E-9EC6-F645-9F77-D019ACC7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0795E-9EC6-F645-9F77-D019ACC71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December 2021:</a:t>
            </a: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La Nina Conditions Established. </a:t>
            </a:r>
            <a:r>
              <a:rPr lang="en-US" sz="3200" b="1" spc="130" dirty="0">
                <a:solidFill>
                  <a:schemeClr val="accent2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Dissipating in MAM2022!</a:t>
            </a:r>
          </a:p>
          <a:p>
            <a:pPr algn="just">
              <a:defRPr/>
            </a:pPr>
            <a:r>
              <a:rPr lang="en-US" sz="3200" b="1" spc="130" dirty="0">
                <a:solidFill>
                  <a:srgbClr val="0432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                     </a:t>
            </a:r>
            <a:endParaRPr lang="en-US" sz="3200" b="1" spc="130" dirty="0">
              <a:solidFill>
                <a:srgbClr val="0432FF"/>
              </a:solidFill>
              <a:highlight>
                <a:srgbClr val="C0C0C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A8860-D7CF-C87D-5C6D-5FEF5B507399}"/>
              </a:ext>
            </a:extLst>
          </p:cNvPr>
          <p:cNvSpPr txBox="1"/>
          <p:nvPr/>
        </p:nvSpPr>
        <p:spPr>
          <a:xfrm>
            <a:off x="113176" y="499115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2CC359-DC2C-1575-6CE0-C9FA304E3B28}"/>
              </a:ext>
            </a:extLst>
          </p:cNvPr>
          <p:cNvSpPr txBox="1">
            <a:spLocks/>
          </p:cNvSpPr>
          <p:nvPr/>
        </p:nvSpPr>
        <p:spPr>
          <a:xfrm>
            <a:off x="113176" y="2819014"/>
            <a:ext cx="38644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8" y="34713"/>
            <a:ext cx="86868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20322-74B5-B547-8695-D15C8D579817}"/>
              </a:ext>
            </a:extLst>
          </p:cNvPr>
          <p:cNvSpPr txBox="1"/>
          <p:nvPr/>
        </p:nvSpPr>
        <p:spPr>
          <a:xfrm>
            <a:off x="6629400" y="5245100"/>
            <a:ext cx="230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Shallower Subsurface,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5E61B-214E-2D49-871D-56ABE32388C4}"/>
              </a:ext>
            </a:extLst>
          </p:cNvPr>
          <p:cNvSpPr txBox="1"/>
          <p:nvPr/>
        </p:nvSpPr>
        <p:spPr>
          <a:xfrm>
            <a:off x="3911600" y="5270500"/>
            <a:ext cx="23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Below-Normal SST Anomalies.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8645B-CCAF-1F4E-B551-0F6E1643B85C}"/>
              </a:ext>
            </a:extLst>
          </p:cNvPr>
          <p:cNvSpPr txBox="1"/>
          <p:nvPr/>
        </p:nvSpPr>
        <p:spPr>
          <a:xfrm>
            <a:off x="952500" y="5270500"/>
            <a:ext cx="230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Enhanced Trade Winds.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886358-4846-484A-B423-2850F1CF0D1E}"/>
              </a:ext>
            </a:extLst>
          </p:cNvPr>
          <p:cNvCxnSpPr>
            <a:cxnSpLocks/>
          </p:cNvCxnSpPr>
          <p:nvPr/>
        </p:nvCxnSpPr>
        <p:spPr>
          <a:xfrm flipV="1">
            <a:off x="7239000" y="3986107"/>
            <a:ext cx="351084" cy="1220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8DD472-9011-E941-921F-0E163CAA9D86}"/>
              </a:ext>
            </a:extLst>
          </p:cNvPr>
          <p:cNvCxnSpPr/>
          <p:nvPr/>
        </p:nvCxnSpPr>
        <p:spPr>
          <a:xfrm flipV="1">
            <a:off x="4783384" y="4178300"/>
            <a:ext cx="17216" cy="1130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8207DF-49AD-684F-AAAC-1208AF7DEE62}"/>
              </a:ext>
            </a:extLst>
          </p:cNvPr>
          <p:cNvCxnSpPr/>
          <p:nvPr/>
        </p:nvCxnSpPr>
        <p:spPr>
          <a:xfrm flipV="1">
            <a:off x="1557584" y="4229100"/>
            <a:ext cx="17216" cy="1130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3965D1-0A16-D345-8F4B-5B203B856EE8}"/>
              </a:ext>
            </a:extLst>
          </p:cNvPr>
          <p:cNvGrpSpPr/>
          <p:nvPr/>
        </p:nvGrpSpPr>
        <p:grpSpPr>
          <a:xfrm>
            <a:off x="0" y="517924"/>
            <a:ext cx="9052560" cy="3210230"/>
            <a:chOff x="0" y="675970"/>
            <a:chExt cx="9052560" cy="32102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DED19-9919-8444-A2E3-411ED6D8EA4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85800"/>
              <a:ext cx="4480560" cy="320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BBB740-6C97-F046-842B-0F1F5E916736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675970"/>
              <a:ext cx="4480560" cy="32004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71B7587-6837-994A-A170-38877C76858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9647" y="3647178"/>
            <a:ext cx="8686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 rotWithShape="1">
          <a:blip r:embed="rId2"/>
          <a:srcRect l="4898" t="5841" b="6364"/>
          <a:stretch/>
        </p:blipFill>
        <p:spPr>
          <a:xfrm>
            <a:off x="1968500" y="2031999"/>
            <a:ext cx="7150100" cy="4800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0117D-295E-6F44-A436-D2185750B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8" t="4068" r="3889" b="4414"/>
          <a:stretch/>
        </p:blipFill>
        <p:spPr>
          <a:xfrm>
            <a:off x="25401" y="38100"/>
            <a:ext cx="41529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53D7A-5E86-D543-8A81-BF45EBE111B8}"/>
              </a:ext>
            </a:extLst>
          </p:cNvPr>
          <p:cNvSpPr txBox="1"/>
          <p:nvPr/>
        </p:nvSpPr>
        <p:spPr>
          <a:xfrm>
            <a:off x="4305300" y="2336800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ENSO-Neutral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A892CE-3FB6-CE46-8258-BAE849A3B7E0}"/>
              </a:ext>
            </a:extLst>
          </p:cNvPr>
          <p:cNvSpPr/>
          <p:nvPr/>
        </p:nvSpPr>
        <p:spPr>
          <a:xfrm>
            <a:off x="4775200" y="5397500"/>
            <a:ext cx="609600" cy="254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Indian and Atlantic Basins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Plume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and EU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Plume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546100" y="1016000"/>
            <a:ext cx="816610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/>
              <a:t>Patterns in the ocean and atmosphere indicate La Niña conditions continue in the equatorial Pacific.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/>
              <a:t>These conditions are more likely to continue until the end of boreal winter.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b="1" dirty="0"/>
              <a:t>La Niña is going to dissipate by MAM2022, and ENSO-Neutral conditions evolve.</a:t>
            </a:r>
          </a:p>
        </p:txBody>
      </p:sp>
    </p:spTree>
    <p:extLst>
      <p:ext uri="{BB962C8B-B14F-4D97-AF65-F5344CB8AC3E}">
        <p14:creationId xmlns:p14="http://schemas.microsoft.com/office/powerpoint/2010/main" val="311933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/>
          </p:cNvPicPr>
          <p:nvPr/>
        </p:nvPicPr>
        <p:blipFill rotWithShape="1">
          <a:blip r:embed="rId2"/>
          <a:srcRect l="3616"/>
          <a:stretch/>
        </p:blipFill>
        <p:spPr>
          <a:xfrm>
            <a:off x="622300" y="139700"/>
            <a:ext cx="7772400" cy="3200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28407A-BF3B-1F4B-922E-932AF882ED3E}"/>
              </a:ext>
            </a:extLst>
          </p:cNvPr>
          <p:cNvGrpSpPr/>
          <p:nvPr/>
        </p:nvGrpSpPr>
        <p:grpSpPr>
          <a:xfrm>
            <a:off x="127000" y="3479800"/>
            <a:ext cx="8813800" cy="3149600"/>
            <a:chOff x="1447800" y="3403600"/>
            <a:chExt cx="6248400" cy="3149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A1CCDD-4BCB-D845-BABE-BC5CB0121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3657600"/>
              <a:ext cx="6248400" cy="28956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FEC68A-BBDF-D046-A93C-FB43CC55005F}"/>
                </a:ext>
              </a:extLst>
            </p:cNvPr>
            <p:cNvSpPr txBox="1"/>
            <p:nvPr/>
          </p:nvSpPr>
          <p:spPr>
            <a:xfrm>
              <a:off x="2882900" y="3403600"/>
              <a:ext cx="88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1+2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49C5D0-8C2E-2D4B-ABB1-ED94D5658E2D}"/>
                </a:ext>
              </a:extLst>
            </p:cNvPr>
            <p:cNvSpPr txBox="1"/>
            <p:nvPr/>
          </p:nvSpPr>
          <p:spPr>
            <a:xfrm>
              <a:off x="4152900" y="3403600"/>
              <a:ext cx="88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C035CC-2AD6-9942-957A-E547CA93A4E0}"/>
                </a:ext>
              </a:extLst>
            </p:cNvPr>
            <p:cNvSpPr txBox="1"/>
            <p:nvPr/>
          </p:nvSpPr>
          <p:spPr>
            <a:xfrm>
              <a:off x="5448300" y="3403600"/>
              <a:ext cx="88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3.4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075DA0-57AC-DF45-B12A-21D286414D90}"/>
                </a:ext>
              </a:extLst>
            </p:cNvPr>
            <p:cNvSpPr txBox="1"/>
            <p:nvPr/>
          </p:nvSpPr>
          <p:spPr>
            <a:xfrm>
              <a:off x="6756400" y="3403600"/>
              <a:ext cx="88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0952FD-A574-A54F-9DBE-59023ABCEF88}"/>
              </a:ext>
            </a:extLst>
          </p:cNvPr>
          <p:cNvSpPr txBox="1"/>
          <p:nvPr/>
        </p:nvSpPr>
        <p:spPr>
          <a:xfrm>
            <a:off x="368300" y="63500"/>
            <a:ext cx="364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Weekly SST Anomalies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30F3F-EE52-9546-AC17-C73A220CC8B2}"/>
              </a:ext>
            </a:extLst>
          </p:cNvPr>
          <p:cNvGrpSpPr/>
          <p:nvPr/>
        </p:nvGrpSpPr>
        <p:grpSpPr>
          <a:xfrm>
            <a:off x="3467100" y="6045200"/>
            <a:ext cx="3924300" cy="571500"/>
            <a:chOff x="3467100" y="6045200"/>
            <a:chExt cx="3924300" cy="571500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93FE811-F422-8049-B2EE-14E972E5B353}"/>
                </a:ext>
              </a:extLst>
            </p:cNvPr>
            <p:cNvSpPr/>
            <p:nvPr/>
          </p:nvSpPr>
          <p:spPr>
            <a:xfrm>
              <a:off x="3467100" y="6045200"/>
              <a:ext cx="203200" cy="558800"/>
            </a:xfrm>
            <a:prstGeom prst="downArrow">
              <a:avLst/>
            </a:prstGeom>
            <a:solidFill>
              <a:srgbClr val="0432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3C7E97E6-0037-B541-A80E-8585DD26A2AC}"/>
                </a:ext>
              </a:extLst>
            </p:cNvPr>
            <p:cNvSpPr/>
            <p:nvPr/>
          </p:nvSpPr>
          <p:spPr>
            <a:xfrm>
              <a:off x="5257800" y="6057900"/>
              <a:ext cx="203200" cy="558800"/>
            </a:xfrm>
            <a:prstGeom prst="downArrow">
              <a:avLst/>
            </a:prstGeom>
            <a:solidFill>
              <a:srgbClr val="0432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689B7D04-2523-B640-B101-605C17660553}"/>
                </a:ext>
              </a:extLst>
            </p:cNvPr>
            <p:cNvSpPr/>
            <p:nvPr/>
          </p:nvSpPr>
          <p:spPr>
            <a:xfrm>
              <a:off x="7188200" y="6057900"/>
              <a:ext cx="203200" cy="558800"/>
            </a:xfrm>
            <a:prstGeom prst="downArrow">
              <a:avLst/>
            </a:prstGeom>
            <a:solidFill>
              <a:srgbClr val="0432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7FC5F59-965F-CF41-B0B7-BFA74541016F}"/>
              </a:ext>
            </a:extLst>
          </p:cNvPr>
          <p:cNvSpPr/>
          <p:nvPr/>
        </p:nvSpPr>
        <p:spPr>
          <a:xfrm>
            <a:off x="4686300" y="1727200"/>
            <a:ext cx="889000" cy="2667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BFD38F-8592-C44D-A2E1-69B075849A82}"/>
              </a:ext>
            </a:extLst>
          </p:cNvPr>
          <p:cNvSpPr/>
          <p:nvPr/>
        </p:nvSpPr>
        <p:spPr>
          <a:xfrm>
            <a:off x="5105400" y="1727200"/>
            <a:ext cx="889000" cy="266700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801B81-9A8D-7045-B497-356BBC73066C}"/>
              </a:ext>
            </a:extLst>
          </p:cNvPr>
          <p:cNvSpPr/>
          <p:nvPr/>
        </p:nvSpPr>
        <p:spPr>
          <a:xfrm>
            <a:off x="4000500" y="1714500"/>
            <a:ext cx="889000" cy="266700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25C4F-C005-6442-AF0C-60CAA7CB1823}"/>
              </a:ext>
            </a:extLst>
          </p:cNvPr>
          <p:cNvSpPr/>
          <p:nvPr/>
        </p:nvSpPr>
        <p:spPr>
          <a:xfrm>
            <a:off x="6045200" y="1790700"/>
            <a:ext cx="215900" cy="2667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8100"/>
            <a:ext cx="6400800" cy="67665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171995-B687-2444-A85C-9BEB4AC5B8C2}"/>
              </a:ext>
            </a:extLst>
          </p:cNvPr>
          <p:cNvGrpSpPr/>
          <p:nvPr/>
        </p:nvGrpSpPr>
        <p:grpSpPr>
          <a:xfrm>
            <a:off x="3149600" y="2247900"/>
            <a:ext cx="3650972" cy="1017032"/>
            <a:chOff x="3149600" y="2247900"/>
            <a:chExt cx="3650972" cy="1017032"/>
          </a:xfrm>
        </p:grpSpPr>
        <p:sp>
          <p:nvSpPr>
            <p:cNvPr id="3" name="Left-Right-Up Arrow 2">
              <a:extLst>
                <a:ext uri="{FF2B5EF4-FFF2-40B4-BE49-F238E27FC236}">
                  <a16:creationId xmlns:a16="http://schemas.microsoft.com/office/drawing/2014/main" id="{30400FC6-5E14-494F-92FF-3A19D5DD496A}"/>
                </a:ext>
              </a:extLst>
            </p:cNvPr>
            <p:cNvSpPr/>
            <p:nvPr/>
          </p:nvSpPr>
          <p:spPr>
            <a:xfrm>
              <a:off x="3149600" y="2552700"/>
              <a:ext cx="3474720" cy="457200"/>
            </a:xfrm>
            <a:prstGeom prst="leftRightUpArrow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5904A5-815D-3D46-B94C-07EDBEF5628C}"/>
                </a:ext>
              </a:extLst>
            </p:cNvPr>
            <p:cNvSpPr txBox="1"/>
            <p:nvPr/>
          </p:nvSpPr>
          <p:spPr>
            <a:xfrm>
              <a:off x="3200400" y="28956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La Nina 2020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685A67-5C3C-0446-983D-996D30779574}"/>
                </a:ext>
              </a:extLst>
            </p:cNvPr>
            <p:cNvSpPr txBox="1"/>
            <p:nvPr/>
          </p:nvSpPr>
          <p:spPr>
            <a:xfrm>
              <a:off x="5384800" y="24892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La Nina 2021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75602D-95F5-6748-AC46-DCB1F54EB6DA}"/>
                </a:ext>
              </a:extLst>
            </p:cNvPr>
            <p:cNvSpPr txBox="1"/>
            <p:nvPr/>
          </p:nvSpPr>
          <p:spPr>
            <a:xfrm>
              <a:off x="4521200" y="2247900"/>
              <a:ext cx="902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Neutral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32481F1-7712-124C-8EEA-881F79C777AF}"/>
              </a:ext>
            </a:extLst>
          </p:cNvPr>
          <p:cNvGrpSpPr/>
          <p:nvPr/>
        </p:nvGrpSpPr>
        <p:grpSpPr>
          <a:xfrm>
            <a:off x="449580" y="424180"/>
            <a:ext cx="8229600" cy="6400800"/>
            <a:chOff x="182880" y="373380"/>
            <a:chExt cx="8229600" cy="6400800"/>
          </a:xfrm>
        </p:grpSpPr>
        <p:pic>
          <p:nvPicPr>
            <p:cNvPr id="2" name="Picture 1" descr="pr_seaso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373380"/>
              <a:ext cx="8229600" cy="3200400"/>
            </a:xfrm>
            <a:prstGeom prst="rect">
              <a:avLst/>
            </a:prstGeom>
          </p:spPr>
        </p:pic>
        <p:pic>
          <p:nvPicPr>
            <p:cNvPr id="3" name="Picture 2" descr="pr_anom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" y="3573780"/>
              <a:ext cx="8229600" cy="3200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C690B7-4357-8B4D-A96D-E4707958CCE4}"/>
                </a:ext>
              </a:extLst>
            </p:cNvPr>
            <p:cNvSpPr txBox="1"/>
            <p:nvPr/>
          </p:nvSpPr>
          <p:spPr>
            <a:xfrm>
              <a:off x="2108200" y="26289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SON 2021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F12D04-049F-D64F-A1D6-4C5EBCB38798}"/>
                </a:ext>
              </a:extLst>
            </p:cNvPr>
            <p:cNvSpPr txBox="1"/>
            <p:nvPr/>
          </p:nvSpPr>
          <p:spPr>
            <a:xfrm>
              <a:off x="2057400" y="58420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NOV, 2021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1BEE9B-E44A-9A48-B2AF-6B96202A63A6}"/>
              </a:ext>
            </a:extLst>
          </p:cNvPr>
          <p:cNvSpPr txBox="1"/>
          <p:nvPr/>
        </p:nvSpPr>
        <p:spPr>
          <a:xfrm>
            <a:off x="1612900" y="0"/>
            <a:ext cx="641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Precipitation Anomalies (</a:t>
            </a:r>
            <a:r>
              <a:rPr lang="en-US" sz="2400" b="1" dirty="0">
                <a:solidFill>
                  <a:srgbClr val="0432FF"/>
                </a:solidFill>
              </a:rPr>
              <a:t>SON &amp; Nov</a:t>
            </a:r>
            <a:r>
              <a:rPr lang="en-US" sz="2400" b="1" dirty="0"/>
              <a:t>, of 2021)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7" y="386080"/>
            <a:ext cx="5486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E91B6-27FD-1D43-BF5A-206DBE96F178}"/>
              </a:ext>
            </a:extLst>
          </p:cNvPr>
          <p:cNvSpPr txBox="1"/>
          <p:nvPr/>
        </p:nvSpPr>
        <p:spPr>
          <a:xfrm>
            <a:off x="698500" y="152400"/>
            <a:ext cx="656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Pentad Sea Surface Temperatures and Winds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(From TOGA/TAO Buoys)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/>
          </p:cNvPicPr>
          <p:nvPr/>
        </p:nvPicPr>
        <p:blipFill rotWithShape="1">
          <a:blip r:embed="rId2"/>
          <a:srcRect l="5695" t="5956" r="9443" b="59489"/>
          <a:stretch/>
        </p:blipFill>
        <p:spPr>
          <a:xfrm>
            <a:off x="2717801" y="38100"/>
            <a:ext cx="6400800" cy="2743200"/>
          </a:xfrm>
          <a:prstGeom prst="rect">
            <a:avLst/>
          </a:prstGeom>
        </p:spPr>
      </p:pic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F74C214D-BD34-2A4B-9950-64A880286C6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99" y="2715753"/>
            <a:ext cx="4114800" cy="4114800"/>
          </a:xfrm>
          <a:prstGeom prst="rect">
            <a:avLst/>
          </a:prstGeom>
        </p:spPr>
      </p:pic>
      <p:pic>
        <p:nvPicPr>
          <p:cNvPr id="4" name="Picture 3" descr="TAO_5Day_EQ_xz_Anom_Comp.gif">
            <a:extLst>
              <a:ext uri="{FF2B5EF4-FFF2-40B4-BE49-F238E27FC236}">
                <a16:creationId xmlns:a16="http://schemas.microsoft.com/office/drawing/2014/main" id="{FAB4AF38-85BD-6F4B-A6B6-07078A0FDA3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2730501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209</Words>
  <Application>Microsoft Macintosh PowerPoint</Application>
  <PresentationFormat>On-screen Show (4:3)</PresentationFormat>
  <Paragraphs>48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46</cp:revision>
  <dcterms:created xsi:type="dcterms:W3CDTF">2013-01-27T09:14:16Z</dcterms:created>
  <dcterms:modified xsi:type="dcterms:W3CDTF">2022-10-21T02:32:12Z</dcterms:modified>
  <cp:category/>
</cp:coreProperties>
</file>