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84" r:id="rId9"/>
    <p:sldId id="264" r:id="rId10"/>
    <p:sldId id="285" r:id="rId11"/>
    <p:sldId id="263" r:id="rId12"/>
    <p:sldId id="265" r:id="rId13"/>
    <p:sldId id="266" r:id="rId14"/>
    <p:sldId id="287" r:id="rId15"/>
    <p:sldId id="288" r:id="rId16"/>
    <p:sldId id="289" r:id="rId17"/>
    <p:sldId id="290" r:id="rId18"/>
    <p:sldId id="267" r:id="rId19"/>
    <p:sldId id="268" r:id="rId20"/>
    <p:sldId id="269" r:id="rId21"/>
    <p:sldId id="270" r:id="rId22"/>
    <p:sldId id="283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8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DA85DC-0FD6-AC4D-B0FF-7BF78D6E0054}"/>
              </a:ext>
            </a:extLst>
          </p:cNvPr>
          <p:cNvSpPr/>
          <p:nvPr/>
        </p:nvSpPr>
        <p:spPr>
          <a:xfrm>
            <a:off x="182880" y="66294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August 2021:</a:t>
            </a:r>
          </a:p>
          <a:p>
            <a:pPr algn="ctr">
              <a:defRPr/>
            </a:pPr>
            <a:endParaRPr lang="en-US" sz="3200" b="1" spc="130" dirty="0">
              <a:solidFill>
                <a:srgbClr val="FFFFFF"/>
              </a:solidFill>
              <a:latin typeface="Gill Sans MT"/>
              <a:ea typeface="ＭＳ Ｐゴシック" charset="0"/>
              <a:cs typeface="Gill Sans MT"/>
              <a:sym typeface="Helvetica" charset="0"/>
            </a:endParaRPr>
          </a:p>
          <a:p>
            <a:pPr algn="ctr">
              <a:defRPr/>
            </a:pPr>
            <a:r>
              <a:rPr lang="en-US" sz="3200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ENSO-Neutral Conditions Trending Cooler.</a:t>
            </a:r>
            <a:br>
              <a:rPr lang="en-US" sz="3200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</a:br>
            <a:r>
              <a:rPr lang="en-US" sz="3200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Are we in for a 2</a:t>
            </a:r>
            <a:r>
              <a:rPr lang="en-US" sz="3200" spc="130" baseline="3000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nd</a:t>
            </a:r>
            <a:r>
              <a:rPr lang="en-US" sz="3200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 La Niña?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E2D7B-CABC-0A4C-9048-696CF88A2A4F}"/>
              </a:ext>
            </a:extLst>
          </p:cNvPr>
          <p:cNvSpPr txBox="1"/>
          <p:nvPr/>
        </p:nvSpPr>
        <p:spPr>
          <a:xfrm>
            <a:off x="273132" y="4417621"/>
            <a:ext cx="7175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Acknowledgements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Jeffery </a:t>
            </a:r>
            <a:r>
              <a:rPr lang="en-US" b="1" dirty="0" err="1">
                <a:solidFill>
                  <a:schemeClr val="bg1"/>
                </a:solidFill>
              </a:rPr>
              <a:t>Turmelle</a:t>
            </a:r>
            <a:r>
              <a:rPr lang="en-US" b="1" dirty="0">
                <a:solidFill>
                  <a:schemeClr val="bg1"/>
                </a:solidFill>
              </a:rPr>
              <a:t> and Jing Yuan</a:t>
            </a:r>
            <a:r>
              <a:rPr lang="en-US" dirty="0">
                <a:solidFill>
                  <a:schemeClr val="bg1"/>
                </a:solidFill>
              </a:rPr>
              <a:t>: forecast processing and web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Cuihua</a:t>
            </a:r>
            <a:r>
              <a:rPr lang="en-US" b="1" dirty="0">
                <a:solidFill>
                  <a:schemeClr val="bg1"/>
                </a:solidFill>
              </a:rPr>
              <a:t> Li</a:t>
            </a:r>
            <a:r>
              <a:rPr lang="en-US" dirty="0">
                <a:solidFill>
                  <a:schemeClr val="bg1"/>
                </a:solidFill>
              </a:rPr>
              <a:t>: Draft </a:t>
            </a:r>
            <a:r>
              <a:rPr lang="en-US" dirty="0" err="1">
                <a:solidFill>
                  <a:schemeClr val="bg1"/>
                </a:solidFill>
              </a:rPr>
              <a:t>powerpoint</a:t>
            </a:r>
            <a:r>
              <a:rPr lang="en-US" dirty="0">
                <a:solidFill>
                  <a:schemeClr val="bg1"/>
                </a:solidFill>
              </a:rPr>
              <a:t>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IRI’s Climate Group, led by Dr. Andrew Robertson</a:t>
            </a:r>
            <a:r>
              <a:rPr lang="en-US" dirty="0">
                <a:solidFill>
                  <a:schemeClr val="bg1"/>
                </a:solidFill>
              </a:rPr>
              <a:t>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Forecast system development, ongoing innovation, and verification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6C5D7-BEED-AE40-91C3-0A4C9496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625" y="0"/>
            <a:ext cx="5484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B1D7A1-5333-2747-BF9F-579B5810C612}"/>
              </a:ext>
            </a:extLst>
          </p:cNvPr>
          <p:cNvSpPr txBox="1"/>
          <p:nvPr/>
        </p:nvSpPr>
        <p:spPr>
          <a:xfrm>
            <a:off x="880110" y="1771650"/>
            <a:ext cx="76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86E44-179E-5C4A-9C17-6A2BB41225AA}"/>
              </a:ext>
            </a:extLst>
          </p:cNvPr>
          <p:cNvSpPr txBox="1"/>
          <p:nvPr/>
        </p:nvSpPr>
        <p:spPr>
          <a:xfrm>
            <a:off x="880110" y="4107180"/>
            <a:ext cx="11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ANOMALY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3E404-308B-E041-AB87-DDD1B7834DC2}"/>
              </a:ext>
            </a:extLst>
          </p:cNvPr>
          <p:cNvSpPr txBox="1"/>
          <p:nvPr/>
        </p:nvSpPr>
        <p:spPr>
          <a:xfrm>
            <a:off x="6887945" y="760020"/>
            <a:ext cx="224766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Analysis directly</a:t>
            </a:r>
            <a:br>
              <a:rPr lang="en-US" dirty="0"/>
            </a:br>
            <a:r>
              <a:rPr lang="en-US" dirty="0"/>
              <a:t>from TOGA-TAO buoy </a:t>
            </a:r>
            <a:br>
              <a:rPr lang="en-US" dirty="0"/>
            </a:br>
            <a:r>
              <a:rPr lang="en-US" dirty="0"/>
              <a:t>measurements.</a:t>
            </a:r>
          </a:p>
        </p:txBody>
      </p:sp>
    </p:spTree>
    <p:extLst>
      <p:ext uri="{BB962C8B-B14F-4D97-AF65-F5344CB8AC3E}">
        <p14:creationId xmlns:p14="http://schemas.microsoft.com/office/powerpoint/2010/main" val="261847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O_5Day_EQ_xz_Anom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119332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AE3696-A721-0D40-A7AE-EC722941CC1F}"/>
              </a:ext>
            </a:extLst>
          </p:cNvPr>
          <p:cNvSpPr txBox="1"/>
          <p:nvPr/>
        </p:nvSpPr>
        <p:spPr>
          <a:xfrm>
            <a:off x="880109" y="4163021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Last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Month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(Aug ‘21)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CE86B-745F-3C42-8966-E6F8C7A303D4}"/>
              </a:ext>
            </a:extLst>
          </p:cNvPr>
          <p:cNvSpPr txBox="1"/>
          <p:nvPr/>
        </p:nvSpPr>
        <p:spPr>
          <a:xfrm>
            <a:off x="880110" y="1493085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Last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Year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(Aug ‘20)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E9B4EF-09B0-C24D-8E48-7D4D9E1BE024}"/>
              </a:ext>
            </a:extLst>
          </p:cNvPr>
          <p:cNvCxnSpPr>
            <a:cxnSpLocks/>
          </p:cNvCxnSpPr>
          <p:nvPr/>
        </p:nvCxnSpPr>
        <p:spPr>
          <a:xfrm flipH="1">
            <a:off x="948725" y="4952341"/>
            <a:ext cx="57001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0E2696-B6E6-5A4B-B352-799C56FC5C09}"/>
              </a:ext>
            </a:extLst>
          </p:cNvPr>
          <p:cNvCxnSpPr>
            <a:cxnSpLocks/>
          </p:cNvCxnSpPr>
          <p:nvPr/>
        </p:nvCxnSpPr>
        <p:spPr>
          <a:xfrm>
            <a:off x="1943623" y="5142345"/>
            <a:ext cx="41761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FC7190-791E-C740-8515-3FDDABE7245F}"/>
              </a:ext>
            </a:extLst>
          </p:cNvPr>
          <p:cNvSpPr txBox="1"/>
          <p:nvPr/>
        </p:nvSpPr>
        <p:spPr>
          <a:xfrm>
            <a:off x="783771" y="1425039"/>
            <a:ext cx="7826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What’s going on??</a:t>
            </a:r>
          </a:p>
          <a:p>
            <a:r>
              <a:rPr lang="en-US" dirty="0">
                <a:sym typeface="Wingdings" pitchFamily="2" charset="2"/>
              </a:rPr>
              <a:t> </a:t>
            </a:r>
            <a:r>
              <a:rPr lang="en-US" sz="2000" dirty="0">
                <a:sym typeface="Wingdings" pitchFamily="2" charset="2"/>
              </a:rPr>
              <a:t>A</a:t>
            </a:r>
            <a:r>
              <a:rPr lang="en-US" sz="2000" dirty="0"/>
              <a:t>n updated exploration into some processes that may affect La Niña evolution.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C543A-6D7C-B94B-967A-7C6830083944}"/>
              </a:ext>
            </a:extLst>
          </p:cNvPr>
          <p:cNvSpPr txBox="1"/>
          <p:nvPr/>
        </p:nvSpPr>
        <p:spPr>
          <a:xfrm>
            <a:off x="1520042" y="2553195"/>
            <a:ext cx="4365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Atlantic NINO</a:t>
            </a:r>
          </a:p>
          <a:p>
            <a:pPr marL="342900" indent="-342900">
              <a:buAutoNum type="arabicParenR"/>
            </a:pPr>
            <a:r>
              <a:rPr lang="en-US" dirty="0"/>
              <a:t>Growing W. Pacific warm pool</a:t>
            </a:r>
          </a:p>
          <a:p>
            <a:pPr marL="342900" indent="-342900">
              <a:buAutoNum type="arabicParenR"/>
            </a:pPr>
            <a:r>
              <a:rPr lang="en-US" dirty="0"/>
              <a:t>Sub-seasonal easterlies [MJO-related (?)]</a:t>
            </a:r>
          </a:p>
        </p:txBody>
      </p:sp>
    </p:spTree>
    <p:extLst>
      <p:ext uri="{BB962C8B-B14F-4D97-AF65-F5344CB8AC3E}">
        <p14:creationId xmlns:p14="http://schemas.microsoft.com/office/powerpoint/2010/main" val="37328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A066FB-92A5-944C-9F4D-D729FDAE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623"/>
            <a:ext cx="9144000" cy="3976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656D6A-DBB2-DD44-A8FE-27B28478D822}"/>
              </a:ext>
            </a:extLst>
          </p:cNvPr>
          <p:cNvSpPr txBox="1"/>
          <p:nvPr/>
        </p:nvSpPr>
        <p:spPr>
          <a:xfrm>
            <a:off x="1122744" y="335666"/>
            <a:ext cx="58065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Monthly Sea Surface Temperature Anomalies</a:t>
            </a:r>
            <a:br>
              <a:rPr lang="en-US" dirty="0"/>
            </a:br>
            <a:r>
              <a:rPr lang="en-US" i="1" dirty="0"/>
              <a:t>(includes satellite data)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726A3-27FB-AB42-85FF-2BE5594968A6}"/>
              </a:ext>
            </a:extLst>
          </p:cNvPr>
          <p:cNvSpPr txBox="1"/>
          <p:nvPr/>
        </p:nvSpPr>
        <p:spPr>
          <a:xfrm>
            <a:off x="1615044" y="5961413"/>
            <a:ext cx="632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Biggest Atlantic NINO on record. These events usually peak in July.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A69C82-E2AE-A640-82B0-E678F272C494}"/>
              </a:ext>
            </a:extLst>
          </p:cNvPr>
          <p:cNvCxnSpPr>
            <a:cxnSpLocks/>
          </p:cNvCxnSpPr>
          <p:nvPr/>
        </p:nvCxnSpPr>
        <p:spPr>
          <a:xfrm flipV="1">
            <a:off x="3883231" y="3657600"/>
            <a:ext cx="4180114" cy="2303814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08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40" y="1401290"/>
            <a:ext cx="9144000" cy="4027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989DF-289E-664E-A556-0CBEA6954C82}"/>
              </a:ext>
            </a:extLst>
          </p:cNvPr>
          <p:cNvSpPr txBox="1"/>
          <p:nvPr/>
        </p:nvSpPr>
        <p:spPr>
          <a:xfrm>
            <a:off x="1122744" y="335666"/>
            <a:ext cx="5668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Weekly Sea Surface Temperature Anomalies</a:t>
            </a:r>
            <a:br>
              <a:rPr lang="en-US" dirty="0"/>
            </a:br>
            <a:r>
              <a:rPr lang="en-US" i="1" dirty="0"/>
              <a:t>(includes satellite data)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9E190-171B-9242-A31B-3245CA074DDB}"/>
              </a:ext>
            </a:extLst>
          </p:cNvPr>
          <p:cNvSpPr txBox="1"/>
          <p:nvPr/>
        </p:nvSpPr>
        <p:spPr>
          <a:xfrm>
            <a:off x="1353787" y="5747657"/>
            <a:ext cx="6060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Western Pacific warm pool centering over Maritime Continent,</a:t>
            </a:r>
            <a:br>
              <a:rPr lang="en-US" dirty="0"/>
            </a:br>
            <a:r>
              <a:rPr lang="en-US" dirty="0"/>
              <a:t>and strengthening.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DDAFFC-AA5C-4E49-AF45-BE1FC5804BC0}"/>
              </a:ext>
            </a:extLst>
          </p:cNvPr>
          <p:cNvCxnSpPr>
            <a:cxnSpLocks/>
          </p:cNvCxnSpPr>
          <p:nvPr/>
        </p:nvCxnSpPr>
        <p:spPr>
          <a:xfrm flipV="1">
            <a:off x="2897579" y="3681352"/>
            <a:ext cx="391886" cy="2066305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69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DA121-1A31-BB40-8FC5-D2374614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127943-160A-3E4D-B8BD-E66E69511F22}"/>
              </a:ext>
            </a:extLst>
          </p:cNvPr>
          <p:cNvSpPr txBox="1"/>
          <p:nvPr/>
        </p:nvSpPr>
        <p:spPr>
          <a:xfrm>
            <a:off x="3075709" y="4405745"/>
            <a:ext cx="2404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Sub-seasonal easterlies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8348D-39FC-034F-9717-F43026873516}"/>
              </a:ext>
            </a:extLst>
          </p:cNvPr>
          <p:cNvSpPr/>
          <p:nvPr/>
        </p:nvSpPr>
        <p:spPr>
          <a:xfrm>
            <a:off x="4323908" y="3645195"/>
            <a:ext cx="1020725" cy="233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989DF-289E-664E-A556-0CBEA6954C82}"/>
              </a:ext>
            </a:extLst>
          </p:cNvPr>
          <p:cNvSpPr txBox="1"/>
          <p:nvPr/>
        </p:nvSpPr>
        <p:spPr>
          <a:xfrm>
            <a:off x="1122744" y="335666"/>
            <a:ext cx="5668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Weekly Sea Surface Temperature Anomalies</a:t>
            </a:r>
            <a:br>
              <a:rPr lang="en-US" dirty="0"/>
            </a:br>
            <a:r>
              <a:rPr lang="en-US" i="1" dirty="0"/>
              <a:t>(includes satellite data)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0D64B-BD3B-5F44-9535-530A5B69C775}"/>
              </a:ext>
            </a:extLst>
          </p:cNvPr>
          <p:cNvSpPr txBox="1"/>
          <p:nvPr/>
        </p:nvSpPr>
        <p:spPr>
          <a:xfrm>
            <a:off x="3467595" y="5771408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NINO3.4 = -0.4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9" y="456012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9231C-D349-D14F-85CB-D1A4FA71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" y="452250"/>
            <a:ext cx="8915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457200"/>
            <a:ext cx="5166880" cy="5943600"/>
          </a:xfrm>
          <a:prstGeom prst="rect">
            <a:avLst/>
          </a:prstGeom>
        </p:spPr>
      </p:pic>
      <p:sp>
        <p:nvSpPr>
          <p:cNvPr id="3" name="5-Point Star 2">
            <a:extLst>
              <a:ext uri="{FF2B5EF4-FFF2-40B4-BE49-F238E27FC236}">
                <a16:creationId xmlns:a16="http://schemas.microsoft.com/office/drawing/2014/main" id="{284D2CFB-C69A-B141-8DD5-4848AFD2CFC7}"/>
              </a:ext>
            </a:extLst>
          </p:cNvPr>
          <p:cNvSpPr/>
          <p:nvPr/>
        </p:nvSpPr>
        <p:spPr>
          <a:xfrm>
            <a:off x="6998775" y="2245490"/>
            <a:ext cx="729205" cy="70605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FAAD5-528C-274D-82B1-ACB267102628}"/>
              </a:ext>
            </a:extLst>
          </p:cNvPr>
          <p:cNvSpPr txBox="1"/>
          <p:nvPr/>
        </p:nvSpPr>
        <p:spPr>
          <a:xfrm>
            <a:off x="7832152" y="2199190"/>
            <a:ext cx="108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</a:t>
            </a:r>
            <a:br>
              <a:rPr lang="en-US" dirty="0"/>
            </a:br>
            <a:r>
              <a:rPr lang="en-US" dirty="0"/>
              <a:t>the SST</a:t>
            </a:r>
          </a:p>
          <a:p>
            <a:r>
              <a:rPr lang="en-US" dirty="0"/>
              <a:t>Index</a:t>
            </a:r>
          </a:p>
          <a:p>
            <a:r>
              <a:rPr lang="en-US" dirty="0"/>
              <a:t>predicted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65EBE-87A6-C54E-B839-23AB4A34D373}"/>
              </a:ext>
            </a:extLst>
          </p:cNvPr>
          <p:cNvSpPr txBox="1"/>
          <p:nvPr/>
        </p:nvSpPr>
        <p:spPr>
          <a:xfrm>
            <a:off x="6810301" y="742950"/>
            <a:ext cx="147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Near Dateline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DED14-6BED-B544-9DF3-71B49AAEB7AE}"/>
              </a:ext>
            </a:extLst>
          </p:cNvPr>
          <p:cNvSpPr txBox="1"/>
          <p:nvPr/>
        </p:nvSpPr>
        <p:spPr>
          <a:xfrm>
            <a:off x="6810301" y="3810000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Eastern Eq. Pacific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4170D-5E90-EF42-B57F-4E77CCFE7BDC}"/>
              </a:ext>
            </a:extLst>
          </p:cNvPr>
          <p:cNvSpPr txBox="1"/>
          <p:nvPr/>
        </p:nvSpPr>
        <p:spPr>
          <a:xfrm>
            <a:off x="6810301" y="5147310"/>
            <a:ext cx="228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Off Coast of </a:t>
            </a:r>
            <a:r>
              <a:rPr lang="en-US" i="1" dirty="0" err="1"/>
              <a:t>S.America</a:t>
            </a:r>
            <a:endParaRPr lang="en-US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EE1BB-D33E-6F47-90BF-72CBEC831D79}"/>
              </a:ext>
            </a:extLst>
          </p:cNvPr>
          <p:cNvSpPr txBox="1"/>
          <p:nvPr/>
        </p:nvSpPr>
        <p:spPr>
          <a:xfrm>
            <a:off x="6439885" y="182880"/>
            <a:ext cx="25145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Tahiti</a:t>
            </a:r>
            <a:r>
              <a:rPr lang="en-US" baseline="-25000" dirty="0" err="1"/>
              <a:t>SLP</a:t>
            </a:r>
            <a:r>
              <a:rPr lang="en-US" dirty="0"/>
              <a:t> – </a:t>
            </a:r>
            <a:r>
              <a:rPr lang="en-US" dirty="0" err="1"/>
              <a:t>Darwin,AUS</a:t>
            </a:r>
            <a:r>
              <a:rPr lang="en-US" baseline="-25000" dirty="0" err="1"/>
              <a:t>SLP</a:t>
            </a:r>
            <a:endParaRPr lang="en-US" baseline="-2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3226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632660"/>
            <a:ext cx="82296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3E836-AF1E-AB41-A4B2-97463AB5E880}"/>
              </a:ext>
            </a:extLst>
          </p:cNvPr>
          <p:cNvSpPr txBox="1"/>
          <p:nvPr/>
        </p:nvSpPr>
        <p:spPr>
          <a:xfrm>
            <a:off x="182880" y="0"/>
            <a:ext cx="315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Precipitation Anomalies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91E94-6A46-F149-B340-6B515FE5C22C}"/>
              </a:ext>
            </a:extLst>
          </p:cNvPr>
          <p:cNvSpPr txBox="1"/>
          <p:nvPr/>
        </p:nvSpPr>
        <p:spPr>
          <a:xfrm>
            <a:off x="211016" y="3200401"/>
            <a:ext cx="1050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MJJ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DF6D7-9238-5246-864A-69500200225F}"/>
              </a:ext>
            </a:extLst>
          </p:cNvPr>
          <p:cNvSpPr txBox="1"/>
          <p:nvPr/>
        </p:nvSpPr>
        <p:spPr>
          <a:xfrm>
            <a:off x="222740" y="6424248"/>
            <a:ext cx="10583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July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4D11BD-9D6A-1B47-8A97-3BE18CB9C0FC}"/>
              </a:ext>
            </a:extLst>
          </p:cNvPr>
          <p:cNvCxnSpPr>
            <a:cxnSpLocks/>
          </p:cNvCxnSpPr>
          <p:nvPr/>
        </p:nvCxnSpPr>
        <p:spPr>
          <a:xfrm flipH="1">
            <a:off x="4928260" y="5548924"/>
            <a:ext cx="855022" cy="32936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D9B220-CEF3-EC46-930E-D1830F205DEC}"/>
              </a:ext>
            </a:extLst>
          </p:cNvPr>
          <p:cNvCxnSpPr>
            <a:cxnSpLocks/>
          </p:cNvCxnSpPr>
          <p:nvPr/>
        </p:nvCxnSpPr>
        <p:spPr>
          <a:xfrm>
            <a:off x="1472413" y="5736493"/>
            <a:ext cx="1780216" cy="22865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A27AF9-0BBC-EE4A-8762-93B2D970D749}"/>
              </a:ext>
            </a:extLst>
          </p:cNvPr>
          <p:cNvSpPr txBox="1"/>
          <p:nvPr/>
        </p:nvSpPr>
        <p:spPr>
          <a:xfrm>
            <a:off x="684197" y="5595814"/>
            <a:ext cx="85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FA357-ECE0-914E-897D-BA55EB5521B7}"/>
              </a:ext>
            </a:extLst>
          </p:cNvPr>
          <p:cNvSpPr txBox="1"/>
          <p:nvPr/>
        </p:nvSpPr>
        <p:spPr>
          <a:xfrm>
            <a:off x="5734476" y="5301398"/>
            <a:ext cx="66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Drier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4DD996-ADE3-004C-B482-42857D67208B}"/>
              </a:ext>
            </a:extLst>
          </p:cNvPr>
          <p:cNvSpPr/>
          <p:nvPr/>
        </p:nvSpPr>
        <p:spPr>
          <a:xfrm>
            <a:off x="4049623" y="3870826"/>
            <a:ext cx="2790564" cy="5705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4DE904-5CD6-AC4C-8D8D-A1290A1A4292}"/>
              </a:ext>
            </a:extLst>
          </p:cNvPr>
          <p:cNvSpPr/>
          <p:nvPr/>
        </p:nvSpPr>
        <p:spPr>
          <a:xfrm>
            <a:off x="4049623" y="3870826"/>
            <a:ext cx="2790564" cy="5705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54552-141E-EE42-A7C3-C0E101CB721B}"/>
              </a:ext>
            </a:extLst>
          </p:cNvPr>
          <p:cNvSpPr txBox="1"/>
          <p:nvPr/>
        </p:nvSpPr>
        <p:spPr>
          <a:xfrm>
            <a:off x="748145" y="213756"/>
            <a:ext cx="204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Month Ago…</a:t>
            </a:r>
          </a:p>
        </p:txBody>
      </p:sp>
    </p:spTree>
    <p:extLst>
      <p:ext uri="{BB962C8B-B14F-4D97-AF65-F5344CB8AC3E}">
        <p14:creationId xmlns:p14="http://schemas.microsoft.com/office/powerpoint/2010/main" val="219893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kteq_x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1630"/>
            <a:ext cx="4946073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14DF8-1CE0-D14B-AAE9-E1C750ABA747}"/>
              </a:ext>
            </a:extLst>
          </p:cNvPr>
          <p:cNvSpPr txBox="1"/>
          <p:nvPr/>
        </p:nvSpPr>
        <p:spPr>
          <a:xfrm>
            <a:off x="6951024" y="273132"/>
            <a:ext cx="190180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GODAS* Analysis</a:t>
            </a:r>
          </a:p>
          <a:p>
            <a:r>
              <a:rPr lang="en-US" i="1" dirty="0"/>
              <a:t>Used to initialize</a:t>
            </a:r>
            <a:br>
              <a:rPr lang="en-US" i="1" dirty="0"/>
            </a:br>
            <a:r>
              <a:rPr lang="en-US" i="1" dirty="0"/>
              <a:t>CFSv2 and CCSM4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B9F19-6F5B-E848-AE66-D9673C5776CF}"/>
              </a:ext>
            </a:extLst>
          </p:cNvPr>
          <p:cNvSpPr txBox="1"/>
          <p:nvPr/>
        </p:nvSpPr>
        <p:spPr>
          <a:xfrm>
            <a:off x="403761" y="6495803"/>
            <a:ext cx="400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Global Ocean Data Assimilation System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166</Words>
  <Application>Microsoft Macintosh PowerPoint</Application>
  <PresentationFormat>On-screen Show (4:3)</PresentationFormat>
  <Paragraphs>41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7</cp:revision>
  <dcterms:created xsi:type="dcterms:W3CDTF">2013-01-27T09:14:16Z</dcterms:created>
  <dcterms:modified xsi:type="dcterms:W3CDTF">2021-08-19T18:41:32Z</dcterms:modified>
  <cp:category/>
</cp:coreProperties>
</file>