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3" r:id="rId2"/>
    <p:sldId id="285" r:id="rId3"/>
    <p:sldId id="371" r:id="rId4"/>
    <p:sldId id="289" r:id="rId5"/>
    <p:sldId id="260" r:id="rId6"/>
    <p:sldId id="259" r:id="rId7"/>
    <p:sldId id="261" r:id="rId8"/>
    <p:sldId id="355" r:id="rId9"/>
    <p:sldId id="267" r:id="rId10"/>
    <p:sldId id="359" r:id="rId11"/>
    <p:sldId id="361" r:id="rId12"/>
    <p:sldId id="362" r:id="rId13"/>
    <p:sldId id="363" r:id="rId14"/>
    <p:sldId id="364" r:id="rId15"/>
    <p:sldId id="331" r:id="rId16"/>
    <p:sldId id="274" r:id="rId17"/>
    <p:sldId id="275" r:id="rId18"/>
    <p:sldId id="276" r:id="rId19"/>
    <p:sldId id="277" r:id="rId20"/>
    <p:sldId id="365" r:id="rId21"/>
    <p:sldId id="369" r:id="rId22"/>
    <p:sldId id="370" r:id="rId23"/>
    <p:sldId id="366" r:id="rId24"/>
    <p:sldId id="367" r:id="rId25"/>
    <p:sldId id="368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8"/>
  </p:normalViewPr>
  <p:slideViewPr>
    <p:cSldViewPr snapToGrid="0" snapToObjects="1">
      <p:cViewPr varScale="1">
        <p:scale>
          <a:sx n="136" d="100"/>
          <a:sy n="136" d="100"/>
        </p:scale>
        <p:origin x="15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CE920-7FFE-134D-A8D6-DC7316E6CF23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E272E-947B-C84D-BED1-45ED465B0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74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s://iridl.ldeo.columbia.edu/maproom/Global/Ocean_Temp/Weekly_Anomaly.html?T=28%20Mar%202023%20-%203%20Apr%20202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om.gov.au/climate/mj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7D42727-7D54-F041-A0CD-752663A2960C}"/>
              </a:ext>
            </a:extLst>
          </p:cNvPr>
          <p:cNvGrpSpPr/>
          <p:nvPr/>
        </p:nvGrpSpPr>
        <p:grpSpPr>
          <a:xfrm>
            <a:off x="0" y="-6"/>
            <a:ext cx="9144000" cy="6858000"/>
            <a:chOff x="182880" y="182880"/>
            <a:chExt cx="8534400" cy="6400800"/>
          </a:xfrm>
        </p:grpSpPr>
        <p:pic>
          <p:nvPicPr>
            <p:cNvPr id="2" name="Picture 1" descr="IRITemplate_may20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880" y="182880"/>
              <a:ext cx="8534400" cy="6400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8C44B9-764F-014A-BFF7-FBDD1FAD95B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801" y="5659831"/>
              <a:ext cx="3200400" cy="91440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DAEE038-9212-DB47-AD02-A8FC216A1F07}"/>
              </a:ext>
            </a:extLst>
          </p:cNvPr>
          <p:cNvSpPr/>
          <p:nvPr/>
        </p:nvSpPr>
        <p:spPr>
          <a:xfrm>
            <a:off x="27550" y="314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spc="13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600" b="1" spc="130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Helvetica" charset="0"/>
              </a:rPr>
              <a:t>in April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98BF6-C0C0-1248-A8A1-D293EB7C691A}"/>
              </a:ext>
            </a:extLst>
          </p:cNvPr>
          <p:cNvSpPr txBox="1"/>
          <p:nvPr/>
        </p:nvSpPr>
        <p:spPr>
          <a:xfrm>
            <a:off x="21736" y="4579671"/>
            <a:ext cx="5210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Jeffrey </a:t>
            </a:r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Turmelle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and Jing Yuan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forecast processing and web updates</a:t>
            </a:r>
          </a:p>
          <a:p>
            <a:r>
              <a:rPr lang="en-US" sz="1400" b="1" dirty="0" err="1">
                <a:solidFill>
                  <a:schemeClr val="bg2">
                    <a:lumMod val="90000"/>
                  </a:schemeClr>
                </a:solidFill>
              </a:rPr>
              <a:t>Cuihua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 Li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Draft PowerPoint development</a:t>
            </a:r>
          </a:p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</a:rPr>
              <a:t>IRI’s Climate Group, led by Dr. Andrew Robertson</a:t>
            </a: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: </a:t>
            </a:r>
            <a:br>
              <a:rPr lang="en-US" sz="1400" dirty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90000"/>
                  </a:schemeClr>
                </a:solidFill>
              </a:rPr>
              <a:t>Forecast system development, ongoing innovation, and verification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26269D-456A-E438-5D8A-893F34ABE8E1}"/>
              </a:ext>
            </a:extLst>
          </p:cNvPr>
          <p:cNvSpPr txBox="1">
            <a:spLocks/>
          </p:cNvSpPr>
          <p:nvPr/>
        </p:nvSpPr>
        <p:spPr>
          <a:xfrm>
            <a:off x="21736" y="2565184"/>
            <a:ext cx="3635864" cy="164016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M. </a:t>
            </a:r>
            <a:r>
              <a:rPr lang="en-US" sz="40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</a:t>
            </a:r>
            <a:r>
              <a:rPr lang="en-US" sz="40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Ehsan</a:t>
            </a:r>
          </a:p>
          <a:p>
            <a:pPr marL="0" indent="0" defTabSz="349758">
              <a:spcBef>
                <a:spcPts val="300"/>
              </a:spcBef>
              <a:buNone/>
              <a:defRPr sz="3570" b="1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357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 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(</a:t>
            </a:r>
            <a:r>
              <a:rPr lang="en-US" sz="1700" b="1" dirty="0" err="1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azhar@iri.columbia.edu</a:t>
            </a:r>
            <a:r>
              <a:rPr lang="en-US" sz="1700" b="1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)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Associate Research Scientist</a:t>
            </a:r>
          </a:p>
          <a:p>
            <a:pPr marL="0" indent="0" defTabSz="349758">
              <a:spcBef>
                <a:spcPts val="225"/>
              </a:spcBef>
              <a:buNone/>
              <a:defRPr sz="2550">
                <a:solidFill>
                  <a:srgbClr val="000000"/>
                </a:solidFill>
                <a:latin typeface="To"/>
                <a:ea typeface="To"/>
                <a:cs typeface="To"/>
                <a:sym typeface="To"/>
              </a:defRPr>
            </a:pPr>
            <a:r>
              <a:rPr lang="en-US" sz="2550" dirty="0">
                <a:solidFill>
                  <a:schemeClr val="bg1"/>
                </a:solidFill>
                <a:latin typeface="To"/>
                <a:ea typeface="To"/>
                <a:cs typeface="To"/>
                <a:sym typeface="To"/>
              </a:rPr>
              <a:t>IRI ENSO and Climate Forecast Lead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44F38-3084-9FAE-64C3-D9C4ECC00AD9}"/>
              </a:ext>
            </a:extLst>
          </p:cNvPr>
          <p:cNvSpPr/>
          <p:nvPr/>
        </p:nvSpPr>
        <p:spPr>
          <a:xfrm>
            <a:off x="-6530" y="1201167"/>
            <a:ext cx="9144000" cy="12926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"Who's there?"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boy!</a:t>
            </a:r>
          </a:p>
          <a:p>
            <a:pPr algn="r"/>
            <a:r>
              <a:rPr lang="en-US" dirty="0"/>
              <a:t>Yes, it's that time again! </a:t>
            </a:r>
            <a:r>
              <a:rPr lang="en-US" b="1" dirty="0">
                <a:solidFill>
                  <a:srgbClr val="FF0000"/>
                </a:solidFill>
              </a:rPr>
              <a:t>El Niño </a:t>
            </a:r>
            <a:r>
              <a:rPr lang="en-US" dirty="0"/>
              <a:t>has arrived at our doorstep, bringing with it the potential for </a:t>
            </a:r>
            <a:r>
              <a:rPr lang="en-US" b="1" dirty="0">
                <a:solidFill>
                  <a:srgbClr val="FF0000"/>
                </a:solidFill>
              </a:rPr>
              <a:t>significant climate shifts!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8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8" presetClass="entr" presetSubtype="0" accel="5000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4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988F08-57AA-742C-E374-9EDC10918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58"/>
            <a:ext cx="4635064" cy="3392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0680C-471F-EA9D-EA7F-03ED3213A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21" y="3464862"/>
            <a:ext cx="8008883" cy="3342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856D5-4AF8-40D3-6FFE-4A83DA31D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10" y="4259922"/>
            <a:ext cx="3478924" cy="22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E35877-85D6-CDF5-10F8-7E0B4F8A851B}"/>
              </a:ext>
            </a:extLst>
          </p:cNvPr>
          <p:cNvSpPr txBox="1"/>
          <p:nvPr/>
        </p:nvSpPr>
        <p:spPr>
          <a:xfrm>
            <a:off x="61851" y="25075"/>
            <a:ext cx="631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IRI’s ENSO Forecast </a:t>
            </a:r>
            <a:r>
              <a:rPr lang="en-US" sz="2400" b="1" dirty="0">
                <a:solidFill>
                  <a:schemeClr val="bg1"/>
                </a:solidFill>
                <a:highlight>
                  <a:srgbClr val="000000"/>
                </a:highlight>
              </a:rPr>
              <a:t>(April, 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D96B0-48BF-5C71-6F15-3DAF8060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1678"/>
            <a:ext cx="5360276" cy="4042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3CBBC-0CBB-8399-366F-A837750D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47" y="4005844"/>
            <a:ext cx="4372302" cy="28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JJ23_World_pcp.gif">
            <a:extLst>
              <a:ext uri="{FF2B5EF4-FFF2-40B4-BE49-F238E27FC236}">
                <a16:creationId xmlns:a16="http://schemas.microsoft.com/office/drawing/2014/main" id="{E0CBAAA9-FA72-158F-3CAE-2A5BC5C671F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828" y="25226"/>
            <a:ext cx="3657600" cy="2743200"/>
          </a:xfrm>
          <a:prstGeom prst="rect">
            <a:avLst/>
          </a:prstGeom>
        </p:spPr>
      </p:pic>
      <p:pic>
        <p:nvPicPr>
          <p:cNvPr id="4" name="Picture 3" descr="MJJ23_World_pcp.gif">
            <a:extLst>
              <a:ext uri="{FF2B5EF4-FFF2-40B4-BE49-F238E27FC236}">
                <a16:creationId xmlns:a16="http://schemas.microsoft.com/office/drawing/2014/main" id="{243419D9-D7F3-F328-97E8-8AC5E88523A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05" y="2698230"/>
            <a:ext cx="5760720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69432-8CAD-1496-D490-621515DDF188}"/>
              </a:ext>
            </a:extLst>
          </p:cNvPr>
          <p:cNvSpPr txBox="1"/>
          <p:nvPr/>
        </p:nvSpPr>
        <p:spPr>
          <a:xfrm>
            <a:off x="21023" y="3016470"/>
            <a:ext cx="33002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Central-West South America,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</a:t>
            </a:r>
          </a:p>
          <a:p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 Asia (central-Southern India)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Australia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B65D47-8A33-603E-D4B6-FE4F3130E87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0432FF"/>
                </a:solidFill>
              </a:rPr>
              <a:t>May to Jul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3_World_pcp.gif">
            <a:extLst>
              <a:ext uri="{FF2B5EF4-FFF2-40B4-BE49-F238E27FC236}">
                <a16:creationId xmlns:a16="http://schemas.microsoft.com/office/drawing/2014/main" id="{CBC6053C-8573-7816-C28B-D2FE0642CB9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" y="25226"/>
            <a:ext cx="3657600" cy="2743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DBDC03-CC3A-2C96-ED04-BC68CDA3D712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2, </a:t>
            </a:r>
            <a:r>
              <a:rPr lang="en-US" sz="3600" b="1" dirty="0">
                <a:solidFill>
                  <a:srgbClr val="0432FF"/>
                </a:solidFill>
              </a:rPr>
              <a:t>Jun to Aug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A0535-4D73-D044-5379-48E86E9E62C2}"/>
              </a:ext>
            </a:extLst>
          </p:cNvPr>
          <p:cNvSpPr txBox="1"/>
          <p:nvPr/>
        </p:nvSpPr>
        <p:spPr>
          <a:xfrm>
            <a:off x="21023" y="2953413"/>
            <a:ext cx="33002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Central-East South America,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Western-Central and north-eastern China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 Asia,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Australia</a:t>
            </a:r>
          </a:p>
        </p:txBody>
      </p:sp>
      <p:pic>
        <p:nvPicPr>
          <p:cNvPr id="5" name="Picture 4" descr="JJA23_World_pcp.gif">
            <a:extLst>
              <a:ext uri="{FF2B5EF4-FFF2-40B4-BE49-F238E27FC236}">
                <a16:creationId xmlns:a16="http://schemas.microsoft.com/office/drawing/2014/main" id="{A5944907-46D7-64DC-3C83-330E6647A4E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05" y="2724811"/>
            <a:ext cx="576072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S23_World_pcp.gif">
            <a:extLst>
              <a:ext uri="{FF2B5EF4-FFF2-40B4-BE49-F238E27FC236}">
                <a16:creationId xmlns:a16="http://schemas.microsoft.com/office/drawing/2014/main" id="{924F1956-3048-CE9B-FB15-E06DE637155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" y="25226"/>
            <a:ext cx="3657600" cy="2743200"/>
          </a:xfrm>
          <a:prstGeom prst="rect">
            <a:avLst/>
          </a:prstGeom>
        </p:spPr>
      </p:pic>
      <p:pic>
        <p:nvPicPr>
          <p:cNvPr id="4" name="Picture 3" descr="JAS23_World_pcp.gif">
            <a:extLst>
              <a:ext uri="{FF2B5EF4-FFF2-40B4-BE49-F238E27FC236}">
                <a16:creationId xmlns:a16="http://schemas.microsoft.com/office/drawing/2014/main" id="{1B637F5F-0864-9479-A383-26134A417ED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62259" y="2728484"/>
            <a:ext cx="5760720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C6BA7-5FEC-EC0E-371C-DAF42C137331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3, </a:t>
            </a:r>
            <a:r>
              <a:rPr lang="en-US" sz="3600" b="1" dirty="0">
                <a:solidFill>
                  <a:srgbClr val="0432FF"/>
                </a:solidFill>
              </a:rPr>
              <a:t>Jul to Sep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C3D08-FE15-9B14-109B-22313C5BB24C}"/>
              </a:ext>
            </a:extLst>
          </p:cNvPr>
          <p:cNvSpPr txBox="1"/>
          <p:nvPr/>
        </p:nvSpPr>
        <p:spPr>
          <a:xfrm>
            <a:off x="21023" y="2953413"/>
            <a:ext cx="33002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 (Western)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Western-Central and north-eastern China</a:t>
            </a:r>
          </a:p>
          <a:p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 Asia,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Australia (Southeast)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O23_World_pcp.gif">
            <a:extLst>
              <a:ext uri="{FF2B5EF4-FFF2-40B4-BE49-F238E27FC236}">
                <a16:creationId xmlns:a16="http://schemas.microsoft.com/office/drawing/2014/main" id="{69654055-4E25-00C9-65EB-5DE81A42E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06" y="2411071"/>
            <a:ext cx="5844595" cy="4410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2BC19-F34E-4FC8-4338-790878DFF4AF}"/>
              </a:ext>
            </a:extLst>
          </p:cNvPr>
          <p:cNvSpPr txBox="1"/>
          <p:nvPr/>
        </p:nvSpPr>
        <p:spPr>
          <a:xfrm>
            <a:off x="3773212" y="472966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Precipitation Forecasts: </a:t>
            </a:r>
            <a:r>
              <a:rPr lang="en-US" sz="3600" b="1" dirty="0"/>
              <a:t>Season # 4, </a:t>
            </a:r>
            <a:r>
              <a:rPr lang="en-US" sz="3600" b="1" dirty="0">
                <a:solidFill>
                  <a:srgbClr val="0432FF"/>
                </a:solidFill>
              </a:rPr>
              <a:t>Aug to Oct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AF75C-1C10-61CB-7930-951C4936C367}"/>
              </a:ext>
            </a:extLst>
          </p:cNvPr>
          <p:cNvSpPr txBox="1"/>
          <p:nvPr/>
        </p:nvSpPr>
        <p:spPr>
          <a:xfrm>
            <a:off x="21023" y="13"/>
            <a:ext cx="352096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endParaRPr lang="en-US" sz="2000" b="1" dirty="0">
              <a:solidFill>
                <a:srgbClr val="FF40FF"/>
              </a:solidFill>
            </a:endParaRPr>
          </a:p>
          <a:p>
            <a:pPr algn="ctr"/>
            <a:r>
              <a:rPr lang="en-US" sz="2000" b="1" u="sng" dirty="0">
                <a:solidFill>
                  <a:srgbClr val="0432FF"/>
                </a:solidFill>
              </a:rPr>
              <a:t>Shift towards 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Sahel region (Western)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North-east Africa (southeast Ethiopia, Somalia, eastern Kenya)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chemeClr val="accent6"/>
                </a:solidFill>
              </a:rPr>
              <a:t>Shift towards 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North-Northeast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 Asia,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Maritime Continent,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Parts of Australia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02E59-375E-DF48-AD09-4AB1E1A60217}"/>
              </a:ext>
            </a:extLst>
          </p:cNvPr>
          <p:cNvSpPr txBox="1"/>
          <p:nvPr/>
        </p:nvSpPr>
        <p:spPr>
          <a:xfrm>
            <a:off x="1339850" y="228600"/>
            <a:ext cx="646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456E-3798-B145-9AFE-209D59391BCA}"/>
              </a:ext>
            </a:extLst>
          </p:cNvPr>
          <p:cNvSpPr txBox="1"/>
          <p:nvPr/>
        </p:nvSpPr>
        <p:spPr>
          <a:xfrm>
            <a:off x="622300" y="1206500"/>
            <a:ext cx="81661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Observed Oceanic and Atmospheric Conditions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Tropical Pacific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Across the Globe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ENSO Forecast in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NMME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IRI ENSO Forecast Tool (Deterministic and Probabilistic)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Seasons Outlook of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SST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/>
              <a:t>Precipitation and Temperature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400" b="1" dirty="0">
                <a:solidFill>
                  <a:srgbClr val="0432FF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040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45" y="2186149"/>
            <a:ext cx="6253655" cy="4581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5131C-C09D-EC87-4831-61C300844F88}"/>
              </a:ext>
            </a:extLst>
          </p:cNvPr>
          <p:cNvSpPr txBox="1"/>
          <p:nvPr/>
        </p:nvSpPr>
        <p:spPr>
          <a:xfrm>
            <a:off x="3657599" y="147148"/>
            <a:ext cx="5323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Temperature Forecasts: </a:t>
            </a:r>
            <a:r>
              <a:rPr lang="en-US" sz="3600" b="1" dirty="0"/>
              <a:t>Season # 1, </a:t>
            </a:r>
            <a:r>
              <a:rPr lang="en-US" sz="3600" b="1" dirty="0">
                <a:solidFill>
                  <a:srgbClr val="FF0000"/>
                </a:solidFill>
              </a:rPr>
              <a:t>May to Jul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9C5A4-DAA1-8FD9-303C-46402F8D95EA}"/>
              </a:ext>
            </a:extLst>
          </p:cNvPr>
          <p:cNvSpPr txBox="1"/>
          <p:nvPr/>
        </p:nvSpPr>
        <p:spPr>
          <a:xfrm>
            <a:off x="21023" y="13"/>
            <a:ext cx="330024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40FF"/>
                </a:solidFill>
              </a:rPr>
              <a:t>Highlights:</a:t>
            </a:r>
          </a:p>
          <a:p>
            <a:endParaRPr lang="en-US" sz="2000" b="1" dirty="0">
              <a:solidFill>
                <a:srgbClr val="FF40FF"/>
              </a:solidFill>
            </a:endParaRP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Shift towards Warmer/Above-Normal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Most land areas,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dirty="0"/>
              <a:t>Southeast Asia, the Maritime Continent regions, Northeast South America.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dirty="0"/>
          </a:p>
          <a:p>
            <a:pPr algn="ctr"/>
            <a:r>
              <a:rPr lang="en-US" sz="1800" b="1" u="sng" dirty="0">
                <a:solidFill>
                  <a:srgbClr val="00B0F0"/>
                </a:solidFill>
              </a:rPr>
              <a:t>Shift towards Colder/Below-Normal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Northern tip of South America,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Central Pakistan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Most of Madagascar,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Southeast Australia</a:t>
            </a:r>
          </a:p>
        </p:txBody>
      </p:sp>
      <p:pic>
        <p:nvPicPr>
          <p:cNvPr id="5" name="Picture 4" descr="AMJ23_World_tmp.gif">
            <a:extLst>
              <a:ext uri="{FF2B5EF4-FFF2-40B4-BE49-F238E27FC236}">
                <a16:creationId xmlns:a16="http://schemas.microsoft.com/office/drawing/2014/main" id="{3179B6D3-1707-8153-6053-B17697496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2" y="4656336"/>
            <a:ext cx="3551736" cy="2177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2_World_tmp.gif">
            <a:extLst>
              <a:ext uri="{FF2B5EF4-FFF2-40B4-BE49-F238E27FC236}">
                <a16:creationId xmlns:a16="http://schemas.microsoft.com/office/drawing/2014/main" id="{7DAB6894-4D66-72D1-83CB-3179665D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214409"/>
            <a:ext cx="8740403" cy="6196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5C95F-68A1-5805-F2DF-7C904B530BAB}"/>
              </a:ext>
            </a:extLst>
          </p:cNvPr>
          <p:cNvSpPr txBox="1"/>
          <p:nvPr/>
        </p:nvSpPr>
        <p:spPr>
          <a:xfrm>
            <a:off x="4908331" y="4519445"/>
            <a:ext cx="39518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April, 2022, Initialized, target May-Jul, 2022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9137111-EBD1-EAF9-F94B-8C646415B7D2}"/>
              </a:ext>
            </a:extLst>
          </p:cNvPr>
          <p:cNvCxnSpPr/>
          <p:nvPr/>
        </p:nvCxnSpPr>
        <p:spPr>
          <a:xfrm flipV="1">
            <a:off x="6001407" y="2795752"/>
            <a:ext cx="357352" cy="1702676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AFBD42-305E-1972-292A-C2DE5261FA67}"/>
              </a:ext>
            </a:extLst>
          </p:cNvPr>
          <p:cNvCxnSpPr>
            <a:cxnSpLocks/>
          </p:cNvCxnSpPr>
          <p:nvPr/>
        </p:nvCxnSpPr>
        <p:spPr>
          <a:xfrm flipV="1">
            <a:off x="6001407" y="2795752"/>
            <a:ext cx="1019503" cy="1702676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911F4C-A464-170D-4295-8D1665B4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93" y="1029051"/>
            <a:ext cx="4491938" cy="39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C9CD8-E4E6-E7E6-A40F-C95AF3F3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4699"/>
            <a:ext cx="6201103" cy="404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6D33C1-A6F6-4307-82DB-BFF38336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1" y="481899"/>
            <a:ext cx="8156028" cy="1746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F66D9-3119-20B4-9490-E75A105C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14" y="4316531"/>
            <a:ext cx="7597986" cy="23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23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A40E6E-B255-6B81-4A8D-49C978B03331}"/>
              </a:ext>
            </a:extLst>
          </p:cNvPr>
          <p:cNvSpPr txBox="1"/>
          <p:nvPr/>
        </p:nvSpPr>
        <p:spPr>
          <a:xfrm>
            <a:off x="1851378" y="203200"/>
            <a:ext cx="544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Summary</a:t>
            </a:r>
          </a:p>
        </p:txBody>
      </p:sp>
      <p:sp>
        <p:nvSpPr>
          <p:cNvPr id="3" name="Text Box 20">
            <a:extLst>
              <a:ext uri="{FF2B5EF4-FFF2-40B4-BE49-F238E27FC236}">
                <a16:creationId xmlns:a16="http://schemas.microsoft.com/office/drawing/2014/main" id="{C2551516-E1D8-3E09-2056-50FCE1CF8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22" y="781753"/>
            <a:ext cx="8763000" cy="5581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 sz="1800" b="1" dirty="0">
                <a:solidFill>
                  <a:srgbClr val="FF0000"/>
                </a:solidFill>
                <a:latin typeface="Trebuchet MS" panose="020B0703020202090204" pitchFamily="34" charset="0"/>
              </a:rPr>
              <a:t>El Niño is knocking at the Door!</a:t>
            </a:r>
            <a:endParaRPr lang="en-US" altLang="en-US" sz="18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800" dirty="0">
                <a:latin typeface="Trebuchet MS" panose="020B0703020202090204" pitchFamily="34" charset="0"/>
                <a:cs typeface="Arial" panose="020B0604020202020204" pitchFamily="34" charset="0"/>
              </a:rPr>
              <a:t>Sea surface temperatures (SSTs) are in ENSO-neutral range across the central equatorial Pacific Ocean, but warming up gradually. Substantially Warm SSTs in far eastern Pacific for example, NINO1+2 index is </a:t>
            </a:r>
            <a:r>
              <a:rPr lang="en-US" altLang="en-US" sz="2400" b="1" dirty="0">
                <a:solidFill>
                  <a:srgbClr val="FF000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+2.7</a:t>
            </a:r>
            <a:r>
              <a:rPr lang="en-US" altLang="en-US" sz="1800" dirty="0">
                <a:latin typeface="Trebuchet MS" panose="020B070302020209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800" b="1" dirty="0">
                <a:solidFill>
                  <a:srgbClr val="FF0000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Coastal</a:t>
            </a:r>
            <a:r>
              <a:rPr lang="en-US" altLang="en-US" sz="1800" dirty="0"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Trebuchet MS" panose="020B0703020202090204" pitchFamily="34" charset="0"/>
              </a:rPr>
              <a:t>El Niño warning issued.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800" dirty="0">
                <a:solidFill>
                  <a:schemeClr val="accent2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SOI is in ENSO-neutral range, weak trade winds, even some westerlies  in central and western Pacific.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1800" dirty="0">
                <a:solidFill>
                  <a:schemeClr val="accent2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Warm Sub-Surface across the Pacific. Therefore,  </a:t>
            </a:r>
          </a:p>
          <a:p>
            <a:pPr marL="285750" indent="-285750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en-US" sz="1800" b="1" dirty="0">
                <a:solidFill>
                  <a:srgbClr val="FF0000"/>
                </a:solidFill>
                <a:latin typeface="Trebuchet MS" panose="020B0703020202090204" pitchFamily="34" charset="0"/>
              </a:rPr>
              <a:t>El Niño Watch!</a:t>
            </a:r>
            <a:endParaRPr lang="en-US" altLang="en-US" sz="1800" dirty="0">
              <a:latin typeface="Trebuchet MS" panose="020B0703020202090204" pitchFamily="34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1800" b="1" dirty="0">
                <a:highlight>
                  <a:srgbClr val="FFFF00"/>
                </a:highlight>
                <a:latin typeface="Trebuchet MS" panose="020B0703020202090204" pitchFamily="34" charset="0"/>
              </a:rPr>
              <a:t>El-Nino onset is likely starting from May-Jul 2023 (73% chances), and continue till rest of 2023.</a:t>
            </a:r>
            <a:endParaRPr lang="en-US" altLang="en-US" sz="1800" dirty="0">
              <a:highlight>
                <a:srgbClr val="FFFF00"/>
              </a:highlight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8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1D892-4B69-D3EA-7E85-F5F2D886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" y="368581"/>
            <a:ext cx="7772400" cy="4665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60F85-6718-4463-8589-28F063F58260}"/>
              </a:ext>
            </a:extLst>
          </p:cNvPr>
          <p:cNvSpPr txBox="1"/>
          <p:nvPr/>
        </p:nvSpPr>
        <p:spPr>
          <a:xfrm>
            <a:off x="237269" y="3894"/>
            <a:ext cx="86583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Evolution of EQ. Pacific SST Departures in Weekly OISST Data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98242C-05F4-9A29-B172-E2B3FC062A2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525626" y="1144814"/>
            <a:ext cx="2007908" cy="1268448"/>
          </a:xfrm>
          <a:prstGeom prst="straightConnector1">
            <a:avLst/>
          </a:prstGeom>
          <a:ln w="76200" cap="sq">
            <a:solidFill>
              <a:srgbClr val="FF40FF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A57A66-0C13-F3D1-94A6-CD5072E26AAB}"/>
              </a:ext>
            </a:extLst>
          </p:cNvPr>
          <p:cNvSpPr txBox="1"/>
          <p:nvPr/>
        </p:nvSpPr>
        <p:spPr>
          <a:xfrm>
            <a:off x="595488" y="821648"/>
            <a:ext cx="2930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Coastal </a:t>
            </a:r>
            <a:r>
              <a:rPr lang="en-US" b="1" dirty="0">
                <a:solidFill>
                  <a:srgbClr val="FF0000"/>
                </a:solidFill>
              </a:rPr>
              <a:t>El Niño</a:t>
            </a:r>
            <a:r>
              <a:rPr lang="en-US" dirty="0"/>
              <a:t> already born, and mature!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6044B7-E80C-E671-EACC-8A7171C2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27" y="957226"/>
            <a:ext cx="3261674" cy="2471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63459B-CDA7-1BC8-30A7-24E49EB2418F}"/>
              </a:ext>
            </a:extLst>
          </p:cNvPr>
          <p:cNvSpPr txBox="1"/>
          <p:nvPr/>
        </p:nvSpPr>
        <p:spPr>
          <a:xfrm>
            <a:off x="131975" y="5888094"/>
            <a:ext cx="8946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https://iridl.ldeo.columbia.edu/maproom/Global/Ocean_Temp/Weekly_Anomaly.html?T=28%20Mar%202023%20-%203%20Apr%202023</a:t>
            </a:r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7A0E95-E991-F11F-AC3C-3817C67CC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5" y="2818135"/>
            <a:ext cx="5216144" cy="402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331B0D-4A36-8C20-7EEC-1B67A1DA0C5E}"/>
              </a:ext>
            </a:extLst>
          </p:cNvPr>
          <p:cNvGrpSpPr/>
          <p:nvPr/>
        </p:nvGrpSpPr>
        <p:grpSpPr>
          <a:xfrm>
            <a:off x="5830644" y="1714583"/>
            <a:ext cx="2320925" cy="1201737"/>
            <a:chOff x="6062137" y="2667000"/>
            <a:chExt cx="2320925" cy="1201737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07BFD19E-98CB-2A87-69FC-66A8EFB3FF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2667000"/>
              <a:ext cx="2262188" cy="339725"/>
              <a:chOff x="712075" y="4129086"/>
              <a:chExt cx="2261793" cy="338556"/>
            </a:xfrm>
          </p:grpSpPr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EB777701-2DE9-7ABB-5707-A1D9DB000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12908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4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E89DC3CB-43DF-EBD5-7CE3-31CAA4C87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450" y="4129086"/>
                <a:ext cx="855418" cy="337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0.2ºC</a:t>
                </a:r>
              </a:p>
            </p:txBody>
          </p:sp>
        </p:grpSp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E0826703-A1AA-EAAB-5086-359E8F172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2137" y="2906713"/>
              <a:ext cx="2306638" cy="339725"/>
              <a:chOff x="687474" y="4510087"/>
              <a:chExt cx="2306393" cy="338555"/>
            </a:xfrm>
          </p:grpSpPr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C9146DEF-38BE-3931-D677-413F87373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474" y="4510088"/>
                <a:ext cx="120377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Niño 3.4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9D190FAB-998A-8A6D-AD11-4154EFDF7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8449" y="4510087"/>
                <a:ext cx="855418" cy="33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0.1ºC</a:t>
                </a:r>
              </a:p>
            </p:txBody>
          </p:sp>
        </p:grp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B0C04E7B-3DA3-EB21-5F19-DBEE60870F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167063"/>
              <a:ext cx="2279650" cy="363537"/>
              <a:chOff x="712075" y="4884678"/>
              <a:chExt cx="2278612" cy="364014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973D61D1-2D55-7CB7-5AF4-EDF25941A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075" y="4910138"/>
                <a:ext cx="96274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3</a:t>
                </a:r>
                <a:endParaRPr lang="en-US" alt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25C4B4D6-2A5E-9662-E262-6300F3269F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022" y="4884678"/>
                <a:ext cx="94866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0.4ºC</a:t>
                </a:r>
              </a:p>
            </p:txBody>
          </p:sp>
        </p:grpSp>
        <p:grpSp>
          <p:nvGrpSpPr>
            <p:cNvPr id="16" name="Group 1">
              <a:extLst>
                <a:ext uri="{FF2B5EF4-FFF2-40B4-BE49-F238E27FC236}">
                  <a16:creationId xmlns:a16="http://schemas.microsoft.com/office/drawing/2014/main" id="{07A0AF95-AB81-9A8D-65CD-F70ABC6D75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03412" y="3506787"/>
              <a:ext cx="2279650" cy="361950"/>
              <a:chOff x="685800" y="5265665"/>
              <a:chExt cx="2278612" cy="364027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1404E7F-0AB2-7FB6-AA82-0DE8002AF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800" y="5291138"/>
                <a:ext cx="125831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 b="1"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Niño 1+2</a:t>
                </a:r>
                <a:endParaRPr lang="en-US" altLang="en-US" sz="1600"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2">
                <a:extLst>
                  <a:ext uri="{FF2B5EF4-FFF2-40B4-BE49-F238E27FC236}">
                    <a16:creationId xmlns:a16="http://schemas.microsoft.com/office/drawing/2014/main" id="{003E1907-C8EB-41EA-8519-D36A410BE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747" y="5265665"/>
                <a:ext cx="948665" cy="340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rgbClr val="FF0000"/>
                    </a:solidFill>
                    <a:latin typeface="Trebuchet MS" panose="020B0703020202090204" pitchFamily="34" charset="0"/>
                    <a:cs typeface="Times New Roman" panose="02020603050405020304" pitchFamily="18" charset="0"/>
                  </a:rPr>
                  <a:t> 2.7ºC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BFADA0E-4826-080A-B457-42EE9C1D5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583" y="3103829"/>
            <a:ext cx="3536950" cy="15349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C471AC-864E-8AA4-933E-C6930CB388B2}"/>
              </a:ext>
            </a:extLst>
          </p:cNvPr>
          <p:cNvSpPr txBox="1"/>
          <p:nvPr/>
        </p:nvSpPr>
        <p:spPr>
          <a:xfrm>
            <a:off x="5515920" y="551310"/>
            <a:ext cx="35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Recent (</a:t>
            </a:r>
            <a:r>
              <a:rPr lang="en-US" b="1" dirty="0">
                <a:solidFill>
                  <a:srgbClr val="FF0000"/>
                </a:solidFill>
              </a:rPr>
              <a:t>12 Apr, 2023</a:t>
            </a:r>
            <a:r>
              <a:rPr lang="en-US" dirty="0"/>
              <a:t>) SST Departures in different NINO regions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138FF-7E29-6AC1-AD70-97EB8ED7CA5C}"/>
              </a:ext>
            </a:extLst>
          </p:cNvPr>
          <p:cNvSpPr txBox="1"/>
          <p:nvPr/>
        </p:nvSpPr>
        <p:spPr>
          <a:xfrm>
            <a:off x="27126" y="25077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SST </a:t>
            </a:r>
            <a:r>
              <a:rPr lang="en-US" sz="2400" b="1" dirty="0" err="1">
                <a:solidFill>
                  <a:srgbClr val="0432FF"/>
                </a:solidFill>
              </a:rPr>
              <a:t>Anom</a:t>
            </a:r>
            <a:r>
              <a:rPr lang="en-US" sz="2400" b="1" dirty="0">
                <a:solidFill>
                  <a:srgbClr val="0432FF"/>
                </a:solidFill>
              </a:rPr>
              <a:t>.</a:t>
            </a:r>
          </a:p>
        </p:txBody>
      </p:sp>
      <p:pic>
        <p:nvPicPr>
          <p:cNvPr id="3" name="Picture 2" descr="ssta_c.gif">
            <a:extLst>
              <a:ext uri="{FF2B5EF4-FFF2-40B4-BE49-F238E27FC236}">
                <a16:creationId xmlns:a16="http://schemas.microsoft.com/office/drawing/2014/main" id="{052E2651-9C59-3469-0ACA-691C9BCC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9" y="562305"/>
            <a:ext cx="5347997" cy="6151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8E2996-971A-29B3-6BE3-96A01FF53DC0}"/>
              </a:ext>
            </a:extLst>
          </p:cNvPr>
          <p:cNvSpPr txBox="1"/>
          <p:nvPr/>
        </p:nvSpPr>
        <p:spPr>
          <a:xfrm>
            <a:off x="50276" y="59802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OLR</a:t>
            </a:r>
          </a:p>
        </p:txBody>
      </p:sp>
      <p:pic>
        <p:nvPicPr>
          <p:cNvPr id="2" name="Picture 1" descr="olra_c.gif">
            <a:extLst>
              <a:ext uri="{FF2B5EF4-FFF2-40B4-BE49-F238E27FC236}">
                <a16:creationId xmlns:a16="http://schemas.microsoft.com/office/drawing/2014/main" id="{7889FEB6-382D-B0A7-9560-F83EAD0EF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17"/>
          <a:stretch/>
        </p:blipFill>
        <p:spPr>
          <a:xfrm>
            <a:off x="2882876" y="112352"/>
            <a:ext cx="5914037" cy="6675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94CD8-825F-D1C2-4995-C05951C87E46}"/>
              </a:ext>
            </a:extLst>
          </p:cNvPr>
          <p:cNvSpPr txBox="1"/>
          <p:nvPr/>
        </p:nvSpPr>
        <p:spPr>
          <a:xfrm>
            <a:off x="2343875" y="609175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Sustained positive values of the SOI above </a:t>
            </a:r>
            <a:r>
              <a:rPr lang="en-US" b="1" i="1" dirty="0">
                <a:solidFill>
                  <a:srgbClr val="0432FF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+7 typically indicate La Niña</a:t>
            </a:r>
            <a:endParaRPr lang="en-US" b="1" i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B0F97-E751-3D8C-D0EA-612E6F47D4B8}"/>
              </a:ext>
            </a:extLst>
          </p:cNvPr>
          <p:cNvSpPr txBox="1"/>
          <p:nvPr/>
        </p:nvSpPr>
        <p:spPr>
          <a:xfrm>
            <a:off x="27126" y="25077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SOI</a:t>
            </a:r>
          </a:p>
        </p:txBody>
      </p:sp>
      <p:pic>
        <p:nvPicPr>
          <p:cNvPr id="2" name="Picture 1" descr="soi30.png">
            <a:extLst>
              <a:ext uri="{FF2B5EF4-FFF2-40B4-BE49-F238E27FC236}">
                <a16:creationId xmlns:a16="http://schemas.microsoft.com/office/drawing/2014/main" id="{E0EE2AAA-4D57-6711-01FF-D73312BF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51" y="382578"/>
            <a:ext cx="8046720" cy="56299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213025-D2CA-D4B3-F85A-7195B61E8118}"/>
              </a:ext>
            </a:extLst>
          </p:cNvPr>
          <p:cNvSpPr txBox="1"/>
          <p:nvPr/>
        </p:nvSpPr>
        <p:spPr>
          <a:xfrm>
            <a:off x="27126" y="25077"/>
            <a:ext cx="3306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Most recent Lower-Level Winds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2C39CB-BA2D-91EE-0718-469E7A03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49" y="411960"/>
            <a:ext cx="7772400" cy="39318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7402D8-2276-4754-F1CA-793D8CF88AD5}"/>
              </a:ext>
            </a:extLst>
          </p:cNvPr>
          <p:cNvSpPr txBox="1"/>
          <p:nvPr/>
        </p:nvSpPr>
        <p:spPr>
          <a:xfrm>
            <a:off x="5262" y="4675342"/>
            <a:ext cx="9159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v"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 trade winds observed in the 5-day period ending 18 April 2023 were below average in strength across the tropical.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en-US" b="0" i="0" dirty="0">
                <a:effectLst/>
                <a:latin typeface="Söhne"/>
              </a:rPr>
              <a:t>In the tropical Pacific region, </a:t>
            </a:r>
            <a:r>
              <a:rPr lang="en-US" b="1" i="0" dirty="0">
                <a:solidFill>
                  <a:srgbClr val="FF0000"/>
                </a:solidFill>
                <a:effectLst/>
                <a:latin typeface="Söhne"/>
              </a:rPr>
              <a:t>El Niño events </a:t>
            </a:r>
            <a:r>
              <a:rPr lang="en-US" b="0" i="0" dirty="0">
                <a:solidFill>
                  <a:srgbClr val="FF0000"/>
                </a:solidFill>
                <a:effectLst/>
                <a:latin typeface="Söhne"/>
              </a:rPr>
              <a:t>typically lead to a sustained weakening or even a reversal of trade winds.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5C6C6-981D-1373-C422-76A3C99F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245"/>
            <a:ext cx="4113930" cy="3406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BBC424-5EB4-B386-6873-8F3216235745}"/>
              </a:ext>
            </a:extLst>
          </p:cNvPr>
          <p:cNvSpPr txBox="1"/>
          <p:nvPr/>
        </p:nvSpPr>
        <p:spPr>
          <a:xfrm>
            <a:off x="27126" y="6488668"/>
            <a:ext cx="4760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http://www.bom.gov.au/climate/mjo/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58BBB-8143-5B43-E93B-A5307E4F9387}"/>
              </a:ext>
            </a:extLst>
          </p:cNvPr>
          <p:cNvSpPr txBox="1"/>
          <p:nvPr/>
        </p:nvSpPr>
        <p:spPr>
          <a:xfrm>
            <a:off x="23147" y="11569"/>
            <a:ext cx="912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432FF"/>
                </a:solidFill>
              </a:rPr>
              <a:t>Subsurface Temperature Evolution</a:t>
            </a:r>
            <a:endParaRPr lang="en-US" sz="32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wkteq_xz.gif">
            <a:extLst>
              <a:ext uri="{FF2B5EF4-FFF2-40B4-BE49-F238E27FC236}">
                <a16:creationId xmlns:a16="http://schemas.microsoft.com/office/drawing/2014/main" id="{287288E3-613B-58FF-E835-77BF82B22B3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5282" r="4843" b="47685"/>
          <a:stretch/>
        </p:blipFill>
        <p:spPr>
          <a:xfrm>
            <a:off x="0" y="16662"/>
            <a:ext cx="2646480" cy="2028498"/>
          </a:xfrm>
          <a:prstGeom prst="rect">
            <a:avLst/>
          </a:prstGeom>
        </p:spPr>
      </p:pic>
      <p:pic>
        <p:nvPicPr>
          <p:cNvPr id="3" name="Picture 2" descr="wkteq_xz.gif">
            <a:extLst>
              <a:ext uri="{FF2B5EF4-FFF2-40B4-BE49-F238E27FC236}">
                <a16:creationId xmlns:a16="http://schemas.microsoft.com/office/drawing/2014/main" id="{1446FBEC-B600-7227-6593-DAA9514AC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39" r="3738" b="47357"/>
          <a:stretch/>
        </p:blipFill>
        <p:spPr>
          <a:xfrm>
            <a:off x="2765052" y="575324"/>
            <a:ext cx="6309554" cy="4122800"/>
          </a:xfrm>
          <a:prstGeom prst="rect">
            <a:avLst/>
          </a:prstGeom>
        </p:spPr>
      </p:pic>
      <p:pic>
        <p:nvPicPr>
          <p:cNvPr id="6" name="Picture 5" descr="heat-last-year.gif">
            <a:extLst>
              <a:ext uri="{FF2B5EF4-FFF2-40B4-BE49-F238E27FC236}">
                <a16:creationId xmlns:a16="http://schemas.microsoft.com/office/drawing/2014/main" id="{C561876E-61B1-E417-421F-CE6175AF8F2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618" t="5573" r="9939" b="59493"/>
          <a:stretch/>
        </p:blipFill>
        <p:spPr>
          <a:xfrm>
            <a:off x="21020" y="3180991"/>
            <a:ext cx="4937760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A022C5-7B27-59CD-3D6B-CFC709840E1C}"/>
              </a:ext>
            </a:extLst>
          </p:cNvPr>
          <p:cNvSpPr txBox="1"/>
          <p:nvPr/>
        </p:nvSpPr>
        <p:spPr>
          <a:xfrm>
            <a:off x="1429404" y="1282263"/>
            <a:ext cx="140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Last Month</a:t>
            </a:r>
          </a:p>
        </p:txBody>
      </p:sp>
    </p:spTree>
    <p:extLst>
      <p:ext uri="{BB962C8B-B14F-4D97-AF65-F5344CB8AC3E}">
        <p14:creationId xmlns:p14="http://schemas.microsoft.com/office/powerpoint/2010/main" val="23923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995F2A-7CDC-0659-E49D-1E1B52673CB9}"/>
              </a:ext>
            </a:extLst>
          </p:cNvPr>
          <p:cNvSpPr txBox="1"/>
          <p:nvPr/>
        </p:nvSpPr>
        <p:spPr>
          <a:xfrm>
            <a:off x="50276" y="59802"/>
            <a:ext cx="3306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NMME’s ENSO Forecast</a:t>
            </a:r>
          </a:p>
        </p:txBody>
      </p:sp>
      <p:pic>
        <p:nvPicPr>
          <p:cNvPr id="3" name="Picture 2" descr="nino34.rescaling.NMME.png">
            <a:extLst>
              <a:ext uri="{FF2B5EF4-FFF2-40B4-BE49-F238E27FC236}">
                <a16:creationId xmlns:a16="http://schemas.microsoft.com/office/drawing/2014/main" id="{870E4604-19A4-3379-12F8-60AC34D0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71" y="449948"/>
            <a:ext cx="8001000" cy="6400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45EF84-F2B5-F197-040E-CBD3FF5381E4}"/>
              </a:ext>
            </a:extLst>
          </p:cNvPr>
          <p:cNvCxnSpPr/>
          <p:nvPr/>
        </p:nvCxnSpPr>
        <p:spPr>
          <a:xfrm>
            <a:off x="2070538" y="1587062"/>
            <a:ext cx="6358759" cy="0"/>
          </a:xfrm>
          <a:prstGeom prst="line">
            <a:avLst/>
          </a:prstGeom>
          <a:ln w="762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720284-3C09-9536-5B48-F48081DB6D88}"/>
              </a:ext>
            </a:extLst>
          </p:cNvPr>
          <p:cNvCxnSpPr/>
          <p:nvPr/>
        </p:nvCxnSpPr>
        <p:spPr>
          <a:xfrm>
            <a:off x="2023242" y="2569774"/>
            <a:ext cx="6358759" cy="0"/>
          </a:xfrm>
          <a:prstGeom prst="line">
            <a:avLst/>
          </a:prstGeom>
          <a:ln w="76200">
            <a:solidFill>
              <a:schemeClr val="accent6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repeatCount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6061</TotalTime>
  <Words>667</Words>
  <Application>Microsoft Macintosh PowerPoint</Application>
  <PresentationFormat>On-screen Show (4:3)</PresentationFormat>
  <Paragraphs>122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Courier New</vt:lpstr>
      <vt:lpstr>Söhne</vt:lpstr>
      <vt:lpstr>Times New Roman</vt:lpstr>
      <vt:lpstr>To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Azhar Ehsan</cp:lastModifiedBy>
  <cp:revision>446</cp:revision>
  <dcterms:created xsi:type="dcterms:W3CDTF">2013-01-27T09:14:16Z</dcterms:created>
  <dcterms:modified xsi:type="dcterms:W3CDTF">2023-04-20T15:55:48Z</dcterms:modified>
  <cp:category/>
</cp:coreProperties>
</file>