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3" r:id="rId2"/>
    <p:sldId id="285" r:id="rId3"/>
    <p:sldId id="257" r:id="rId4"/>
    <p:sldId id="289" r:id="rId5"/>
    <p:sldId id="291" r:id="rId6"/>
    <p:sldId id="319" r:id="rId7"/>
    <p:sldId id="259" r:id="rId8"/>
    <p:sldId id="297" r:id="rId9"/>
    <p:sldId id="317" r:id="rId10"/>
    <p:sldId id="302" r:id="rId11"/>
    <p:sldId id="267" r:id="rId12"/>
    <p:sldId id="270" r:id="rId13"/>
    <p:sldId id="269" r:id="rId14"/>
    <p:sldId id="316" r:id="rId15"/>
    <p:sldId id="308" r:id="rId16"/>
    <p:sldId id="312" r:id="rId17"/>
    <p:sldId id="313" r:id="rId18"/>
    <p:sldId id="314" r:id="rId19"/>
    <p:sldId id="315" r:id="rId20"/>
    <p:sldId id="31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111" d="100"/>
          <a:sy n="111" d="100"/>
        </p:scale>
        <p:origin x="168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CE920-7FFE-134D-A8D6-DC7316E6CF23}" type="datetimeFigureOut">
              <a:rPr lang="en-US" smtClean="0"/>
              <a:t>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E272E-947B-C84D-BED1-45ED465B0233}" type="slidenum">
              <a:rPr lang="en-US" smtClean="0"/>
              <a:t>‹#›</a:t>
            </a:fld>
            <a:endParaRPr lang="en-US"/>
          </a:p>
        </p:txBody>
      </p:sp>
    </p:spTree>
    <p:extLst>
      <p:ext uri="{BB962C8B-B14F-4D97-AF65-F5344CB8AC3E}">
        <p14:creationId xmlns:p14="http://schemas.microsoft.com/office/powerpoint/2010/main" val="328917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subsurface temperature anomalies prevail across the Pacific Ocean (160E to 110 W), and we see -</a:t>
            </a:r>
            <a:r>
              <a:rPr lang="en-US" dirty="0" err="1"/>
              <a:t>ve</a:t>
            </a:r>
            <a:r>
              <a:rPr lang="en-US" dirty="0"/>
              <a:t> temperature anomalies near the surface as well. Positive anomalies are now restricted to the western Pacific and mostly at the depth, slight positive anomalies are also evident in far eastern Pacific. </a:t>
            </a:r>
          </a:p>
          <a:p>
            <a:r>
              <a:rPr lang="en-US" dirty="0"/>
              <a:t>Central and Eastern Pacific upper-ocean heat content (0-300 meters) is negative, after a slight positive during the month of February.</a:t>
            </a:r>
          </a:p>
        </p:txBody>
      </p:sp>
      <p:sp>
        <p:nvSpPr>
          <p:cNvPr id="4" name="Slide Number Placeholder 3"/>
          <p:cNvSpPr>
            <a:spLocks noGrp="1"/>
          </p:cNvSpPr>
          <p:nvPr>
            <p:ph type="sldNum" sz="quarter" idx="5"/>
          </p:nvPr>
        </p:nvSpPr>
        <p:spPr/>
        <p:txBody>
          <a:bodyPr/>
          <a:lstStyle/>
          <a:p>
            <a:fld id="{FBDE272E-947B-C84D-BED1-45ED465B0233}" type="slidenum">
              <a:rPr lang="en-US" smtClean="0"/>
              <a:t>10</a:t>
            </a:fld>
            <a:endParaRPr lang="en-US"/>
          </a:p>
        </p:txBody>
      </p:sp>
    </p:spTree>
    <p:extLst>
      <p:ext uri="{BB962C8B-B14F-4D97-AF65-F5344CB8AC3E}">
        <p14:creationId xmlns:p14="http://schemas.microsoft.com/office/powerpoint/2010/main" val="261145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D42727-7D54-F041-A0CD-752663A2960C}"/>
              </a:ext>
            </a:extLst>
          </p:cNvPr>
          <p:cNvGrpSpPr/>
          <p:nvPr/>
        </p:nvGrpSpPr>
        <p:grpSpPr>
          <a:xfrm>
            <a:off x="0" y="0"/>
            <a:ext cx="9144000" cy="6858000"/>
            <a:chOff x="182880" y="182880"/>
            <a:chExt cx="8534400" cy="6400800"/>
          </a:xfrm>
        </p:grpSpPr>
        <p:pic>
          <p:nvPicPr>
            <p:cNvPr id="2" name="Picture 1" descr="IRITemplate_may2018.png"/>
            <p:cNvPicPr>
              <a:picLocks noChangeAspect="1"/>
            </p:cNvPicPr>
            <p:nvPr/>
          </p:nvPicPr>
          <p:blipFill>
            <a:blip r:embed="rId2"/>
            <a:stretch>
              <a:fillRect/>
            </a:stretch>
          </p:blipFill>
          <p:spPr>
            <a:xfrm>
              <a:off x="182880" y="182880"/>
              <a:ext cx="8534400" cy="6400800"/>
            </a:xfrm>
            <a:prstGeom prst="rect">
              <a:avLst/>
            </a:prstGeom>
          </p:spPr>
        </p:pic>
        <p:pic>
          <p:nvPicPr>
            <p:cNvPr id="4" name="Picture 3">
              <a:extLst>
                <a:ext uri="{FF2B5EF4-FFF2-40B4-BE49-F238E27FC236}">
                  <a16:creationId xmlns:a16="http://schemas.microsoft.com/office/drawing/2014/main" id="{D18C44B9-764F-014A-BFF7-FBDD1FAD95BE}"/>
                </a:ext>
              </a:extLst>
            </p:cNvPr>
            <p:cNvPicPr>
              <a:picLocks/>
            </p:cNvPicPr>
            <p:nvPr/>
          </p:nvPicPr>
          <p:blipFill>
            <a:blip r:embed="rId3"/>
            <a:stretch>
              <a:fillRect/>
            </a:stretch>
          </p:blipFill>
          <p:spPr>
            <a:xfrm>
              <a:off x="206801" y="5659831"/>
              <a:ext cx="3200400" cy="914400"/>
            </a:xfrm>
            <a:prstGeom prst="rect">
              <a:avLst/>
            </a:prstGeom>
          </p:spPr>
        </p:pic>
      </p:grpSp>
      <p:sp>
        <p:nvSpPr>
          <p:cNvPr id="6" name="Rectangle 5">
            <a:extLst>
              <a:ext uri="{FF2B5EF4-FFF2-40B4-BE49-F238E27FC236}">
                <a16:creationId xmlns:a16="http://schemas.microsoft.com/office/drawing/2014/main" id="{7DAEE038-9212-DB47-AD02-A8FC216A1F07}"/>
              </a:ext>
            </a:extLst>
          </p:cNvPr>
          <p:cNvSpPr/>
          <p:nvPr/>
        </p:nvSpPr>
        <p:spPr>
          <a:xfrm>
            <a:off x="259045" y="216665"/>
            <a:ext cx="8534400" cy="2185214"/>
          </a:xfrm>
          <a:prstGeom prst="rect">
            <a:avLst/>
          </a:prstGeom>
        </p:spPr>
        <p:txBody>
          <a:bodyPr wrap="square">
            <a:spAutoFit/>
          </a:bodyPr>
          <a:lstStyle/>
          <a:p>
            <a:pPr algn="ctr">
              <a:defRPr/>
            </a:pPr>
            <a:r>
              <a:rPr lang="en-US" sz="3600" b="1" spc="130" dirty="0">
                <a:solidFill>
                  <a:schemeClr val="accent6">
                    <a:lumMod val="60000"/>
                    <a:lumOff val="40000"/>
                  </a:schemeClr>
                </a:solidFill>
                <a:latin typeface="Times New Roman" panose="02020603050405020304" pitchFamily="18" charset="0"/>
                <a:ea typeface="ＭＳ Ｐゴシック" charset="0"/>
                <a:cs typeface="Times New Roman" panose="02020603050405020304" pitchFamily="18" charset="0"/>
                <a:sym typeface="Helvetica" charset="0"/>
              </a:rPr>
              <a:t>ENSO and Climate Outlook  </a:t>
            </a:r>
          </a:p>
          <a:p>
            <a:pPr algn="ctr">
              <a:defRPr/>
            </a:pPr>
            <a:r>
              <a:rPr lang="en-US" sz="3600" b="1" spc="130" dirty="0">
                <a:solidFill>
                  <a:schemeClr val="accent6">
                    <a:lumMod val="60000"/>
                    <a:lumOff val="40000"/>
                  </a:schemeClr>
                </a:solidFill>
                <a:latin typeface="Times New Roman" panose="02020603050405020304" pitchFamily="18" charset="0"/>
                <a:ea typeface="ＭＳ Ｐゴシック" charset="0"/>
                <a:cs typeface="Times New Roman" panose="02020603050405020304" pitchFamily="18" charset="0"/>
                <a:sym typeface="Helvetica" charset="0"/>
              </a:rPr>
              <a:t>in Apr 2022</a:t>
            </a:r>
            <a:endParaRPr lang="en-US" sz="3200" spc="130" dirty="0">
              <a:solidFill>
                <a:schemeClr val="accent6">
                  <a:lumMod val="60000"/>
                  <a:lumOff val="40000"/>
                </a:schemeClr>
              </a:solidFill>
              <a:latin typeface="Times New Roman" panose="02020603050405020304" pitchFamily="18" charset="0"/>
              <a:ea typeface="ＭＳ Ｐゴシック" charset="0"/>
              <a:cs typeface="Times New Roman" panose="02020603050405020304" pitchFamily="18" charset="0"/>
              <a:sym typeface="Helvetica" charset="0"/>
            </a:endParaRPr>
          </a:p>
          <a:p>
            <a:pPr algn="ctr">
              <a:defRPr/>
            </a:pPr>
            <a:endParaRPr lang="en-US" sz="3200" spc="130" dirty="0">
              <a:solidFill>
                <a:schemeClr val="bg1"/>
              </a:solidFill>
              <a:latin typeface="Times New Roman" panose="02020603050405020304" pitchFamily="18" charset="0"/>
              <a:ea typeface="ＭＳ Ｐゴシック" charset="0"/>
              <a:cs typeface="Times New Roman" panose="02020603050405020304" pitchFamily="18" charset="0"/>
              <a:sym typeface="Helvetica" charset="0"/>
            </a:endParaRPr>
          </a:p>
          <a:p>
            <a:pPr algn="ctr">
              <a:defRPr/>
            </a:pPr>
            <a:r>
              <a:rPr lang="en-US" sz="3200" b="1" spc="130" dirty="0">
                <a:solidFill>
                  <a:srgbClr val="FFFF00"/>
                </a:solidFill>
                <a:highlight>
                  <a:srgbClr val="808080"/>
                </a:highlight>
                <a:latin typeface="Times New Roman" panose="02020603050405020304" pitchFamily="18" charset="0"/>
                <a:ea typeface="ＭＳ Ｐゴシック" charset="0"/>
                <a:cs typeface="Times New Roman" panose="02020603050405020304" pitchFamily="18" charset="0"/>
                <a:sym typeface="Helvetica" charset="0"/>
              </a:rPr>
              <a:t>La Nina Continues,…</a:t>
            </a:r>
            <a:endParaRPr lang="en-US" sz="3200" b="1" spc="130" dirty="0">
              <a:solidFill>
                <a:srgbClr val="0432FF"/>
              </a:solidFill>
              <a:highlight>
                <a:srgbClr val="808080"/>
              </a:highlight>
              <a:latin typeface="Times New Roman" panose="02020603050405020304" pitchFamily="18" charset="0"/>
              <a:ea typeface="ＭＳ Ｐゴシック" charset="0"/>
              <a:cs typeface="Times New Roman" panose="02020603050405020304" pitchFamily="18" charset="0"/>
              <a:sym typeface="Helvetica" charset="0"/>
            </a:endParaRPr>
          </a:p>
        </p:txBody>
      </p:sp>
      <p:sp>
        <p:nvSpPr>
          <p:cNvPr id="3" name="TextBox 2">
            <a:extLst>
              <a:ext uri="{FF2B5EF4-FFF2-40B4-BE49-F238E27FC236}">
                <a16:creationId xmlns:a16="http://schemas.microsoft.com/office/drawing/2014/main" id="{27498878-D2F1-4444-517D-D76D9D7FA440}"/>
              </a:ext>
            </a:extLst>
          </p:cNvPr>
          <p:cNvSpPr txBox="1"/>
          <p:nvPr/>
        </p:nvSpPr>
        <p:spPr>
          <a:xfrm>
            <a:off x="21736" y="4579671"/>
            <a:ext cx="5210722" cy="954107"/>
          </a:xfrm>
          <a:prstGeom prst="rect">
            <a:avLst/>
          </a:prstGeom>
          <a:noFill/>
        </p:spPr>
        <p:txBody>
          <a:bodyPr wrap="none" rtlCol="0">
            <a:spAutoFit/>
          </a:bodyPr>
          <a:lstStyle/>
          <a:p>
            <a:r>
              <a:rPr lang="en-US" sz="1400" b="1" dirty="0">
                <a:solidFill>
                  <a:schemeClr val="bg2">
                    <a:lumMod val="90000"/>
                  </a:schemeClr>
                </a:solidFill>
              </a:rPr>
              <a:t>Jeffery </a:t>
            </a:r>
            <a:r>
              <a:rPr lang="en-US" sz="1400" b="1" dirty="0" err="1">
                <a:solidFill>
                  <a:schemeClr val="bg2">
                    <a:lumMod val="90000"/>
                  </a:schemeClr>
                </a:solidFill>
              </a:rPr>
              <a:t>Turmelle</a:t>
            </a:r>
            <a:r>
              <a:rPr lang="en-US" sz="1400" b="1" dirty="0">
                <a:solidFill>
                  <a:schemeClr val="bg2">
                    <a:lumMod val="90000"/>
                  </a:schemeClr>
                </a:solidFill>
              </a:rPr>
              <a:t> and Jing Yuan</a:t>
            </a:r>
            <a:r>
              <a:rPr lang="en-US" sz="1400" dirty="0">
                <a:solidFill>
                  <a:schemeClr val="bg2">
                    <a:lumMod val="90000"/>
                  </a:schemeClr>
                </a:solidFill>
              </a:rPr>
              <a:t>: forecast processing and web updates</a:t>
            </a:r>
          </a:p>
          <a:p>
            <a:r>
              <a:rPr lang="en-US" sz="1400" b="1" dirty="0" err="1">
                <a:solidFill>
                  <a:schemeClr val="bg2">
                    <a:lumMod val="90000"/>
                  </a:schemeClr>
                </a:solidFill>
              </a:rPr>
              <a:t>Cuihua</a:t>
            </a:r>
            <a:r>
              <a:rPr lang="en-US" sz="1400" b="1" dirty="0">
                <a:solidFill>
                  <a:schemeClr val="bg2">
                    <a:lumMod val="90000"/>
                  </a:schemeClr>
                </a:solidFill>
              </a:rPr>
              <a:t> Li</a:t>
            </a:r>
            <a:r>
              <a:rPr lang="en-US" sz="1400" dirty="0">
                <a:solidFill>
                  <a:schemeClr val="bg2">
                    <a:lumMod val="90000"/>
                  </a:schemeClr>
                </a:solidFill>
              </a:rPr>
              <a:t>: Draft PowerPoint development</a:t>
            </a:r>
          </a:p>
          <a:p>
            <a:r>
              <a:rPr lang="en-US" sz="1400" b="1" dirty="0">
                <a:solidFill>
                  <a:schemeClr val="bg2">
                    <a:lumMod val="90000"/>
                  </a:schemeClr>
                </a:solidFill>
              </a:rPr>
              <a:t>IRI’s Climate Group, led by Dr. Andrew Robertson</a:t>
            </a:r>
            <a:r>
              <a:rPr lang="en-US" sz="1400" dirty="0">
                <a:solidFill>
                  <a:schemeClr val="bg2">
                    <a:lumMod val="90000"/>
                  </a:schemeClr>
                </a:solidFill>
              </a:rPr>
              <a:t>: </a:t>
            </a:r>
            <a:br>
              <a:rPr lang="en-US" sz="1400" dirty="0">
                <a:solidFill>
                  <a:schemeClr val="bg2">
                    <a:lumMod val="90000"/>
                  </a:schemeClr>
                </a:solidFill>
              </a:rPr>
            </a:br>
            <a:r>
              <a:rPr lang="en-US" sz="1400" dirty="0">
                <a:solidFill>
                  <a:schemeClr val="bg2">
                    <a:lumMod val="90000"/>
                  </a:schemeClr>
                </a:solidFill>
              </a:rPr>
              <a:t>Forecast system development, ongoing innovation, and verification</a:t>
            </a:r>
          </a:p>
        </p:txBody>
      </p:sp>
      <p:sp>
        <p:nvSpPr>
          <p:cNvPr id="8" name="Subtitle 2">
            <a:extLst>
              <a:ext uri="{FF2B5EF4-FFF2-40B4-BE49-F238E27FC236}">
                <a16:creationId xmlns:a16="http://schemas.microsoft.com/office/drawing/2014/main" id="{201706EE-F5A9-2C64-D241-8C18AE8E14F4}"/>
              </a:ext>
            </a:extLst>
          </p:cNvPr>
          <p:cNvSpPr txBox="1">
            <a:spLocks/>
          </p:cNvSpPr>
          <p:nvPr/>
        </p:nvSpPr>
        <p:spPr>
          <a:xfrm>
            <a:off x="21735" y="2407534"/>
            <a:ext cx="3855783" cy="1640168"/>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9758">
              <a:spcBef>
                <a:spcPts val="300"/>
              </a:spcBef>
              <a:buNone/>
              <a:defRPr sz="3570" b="1">
                <a:solidFill>
                  <a:srgbClr val="000000"/>
                </a:solidFill>
                <a:latin typeface="To"/>
                <a:ea typeface="To"/>
                <a:cs typeface="To"/>
                <a:sym typeface="To"/>
              </a:defRPr>
            </a:pPr>
            <a:r>
              <a:rPr lang="en-US" sz="4000" b="1" dirty="0">
                <a:solidFill>
                  <a:schemeClr val="bg1"/>
                </a:solidFill>
                <a:latin typeface="To"/>
                <a:ea typeface="To"/>
                <a:cs typeface="To"/>
                <a:sym typeface="To"/>
              </a:rPr>
              <a:t>M. </a:t>
            </a:r>
            <a:r>
              <a:rPr lang="en-US" sz="4000" b="1" dirty="0" err="1">
                <a:solidFill>
                  <a:schemeClr val="bg1"/>
                </a:solidFill>
                <a:latin typeface="To"/>
                <a:ea typeface="To"/>
                <a:cs typeface="To"/>
                <a:sym typeface="To"/>
              </a:rPr>
              <a:t>Azhar</a:t>
            </a:r>
            <a:r>
              <a:rPr lang="en-US" sz="4000" b="1" dirty="0">
                <a:solidFill>
                  <a:schemeClr val="bg1"/>
                </a:solidFill>
                <a:latin typeface="To"/>
                <a:ea typeface="To"/>
                <a:cs typeface="To"/>
                <a:sym typeface="To"/>
              </a:rPr>
              <a:t> Ehsan</a:t>
            </a:r>
          </a:p>
          <a:p>
            <a:pPr marL="0" indent="0" defTabSz="349758">
              <a:spcBef>
                <a:spcPts val="300"/>
              </a:spcBef>
              <a:buNone/>
              <a:defRPr sz="3570" b="1">
                <a:solidFill>
                  <a:srgbClr val="000000"/>
                </a:solidFill>
                <a:latin typeface="To"/>
                <a:ea typeface="To"/>
                <a:cs typeface="To"/>
                <a:sym typeface="To"/>
              </a:defRPr>
            </a:pPr>
            <a:r>
              <a:rPr lang="en-US" sz="3570" b="1" dirty="0">
                <a:solidFill>
                  <a:schemeClr val="bg1"/>
                </a:solidFill>
                <a:latin typeface="To"/>
                <a:ea typeface="To"/>
                <a:cs typeface="To"/>
                <a:sym typeface="To"/>
              </a:rPr>
              <a:t> </a:t>
            </a:r>
            <a:r>
              <a:rPr lang="en-US" sz="1700" b="1" dirty="0">
                <a:solidFill>
                  <a:schemeClr val="bg1"/>
                </a:solidFill>
                <a:latin typeface="To"/>
                <a:ea typeface="To"/>
                <a:cs typeface="To"/>
                <a:sym typeface="To"/>
              </a:rPr>
              <a:t>(</a:t>
            </a:r>
            <a:r>
              <a:rPr lang="en-US" sz="1700" b="1" dirty="0" err="1">
                <a:solidFill>
                  <a:schemeClr val="bg1"/>
                </a:solidFill>
                <a:latin typeface="To"/>
                <a:ea typeface="To"/>
                <a:cs typeface="To"/>
                <a:sym typeface="To"/>
              </a:rPr>
              <a:t>azhar@iri.columbia.edu</a:t>
            </a:r>
            <a:r>
              <a:rPr lang="en-US" sz="1700" b="1" dirty="0">
                <a:solidFill>
                  <a:schemeClr val="bg1"/>
                </a:solidFill>
                <a:latin typeface="To"/>
                <a:ea typeface="To"/>
                <a:cs typeface="To"/>
                <a:sym typeface="To"/>
              </a:rPr>
              <a:t>)</a:t>
            </a:r>
          </a:p>
          <a:p>
            <a:pPr marL="0" indent="0" defTabSz="349758">
              <a:spcBef>
                <a:spcPts val="225"/>
              </a:spcBef>
              <a:buNone/>
              <a:defRPr sz="2550">
                <a:solidFill>
                  <a:srgbClr val="000000"/>
                </a:solidFill>
                <a:latin typeface="To"/>
                <a:ea typeface="To"/>
                <a:cs typeface="To"/>
                <a:sym typeface="To"/>
              </a:defRPr>
            </a:pPr>
            <a:r>
              <a:rPr lang="en-US" sz="2550" dirty="0">
                <a:solidFill>
                  <a:schemeClr val="bg1"/>
                </a:solidFill>
                <a:latin typeface="To"/>
                <a:ea typeface="To"/>
                <a:cs typeface="To"/>
                <a:sym typeface="To"/>
              </a:rPr>
              <a:t>Associate Research Scientist</a:t>
            </a:r>
          </a:p>
          <a:p>
            <a:pPr marL="0" indent="0" defTabSz="349758">
              <a:spcBef>
                <a:spcPts val="225"/>
              </a:spcBef>
              <a:buNone/>
              <a:defRPr sz="2550">
                <a:solidFill>
                  <a:srgbClr val="000000"/>
                </a:solidFill>
                <a:latin typeface="To"/>
                <a:ea typeface="To"/>
                <a:cs typeface="To"/>
                <a:sym typeface="To"/>
              </a:defRPr>
            </a:pPr>
            <a:r>
              <a:rPr lang="en-US" sz="2550" dirty="0">
                <a:solidFill>
                  <a:schemeClr val="bg1"/>
                </a:solidFill>
                <a:latin typeface="To"/>
                <a:ea typeface="To"/>
                <a:cs typeface="To"/>
                <a:sym typeface="To"/>
              </a:rPr>
              <a:t>IRI ENSO and Climate Forecast Lead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10B047-4370-1321-869A-1CECA886E676}"/>
              </a:ext>
            </a:extLst>
          </p:cNvPr>
          <p:cNvGrpSpPr/>
          <p:nvPr/>
        </p:nvGrpSpPr>
        <p:grpSpPr>
          <a:xfrm>
            <a:off x="0" y="203202"/>
            <a:ext cx="9075138" cy="3225798"/>
            <a:chOff x="11289" y="22578"/>
            <a:chExt cx="9075138" cy="3225798"/>
          </a:xfrm>
        </p:grpSpPr>
        <p:pic>
          <p:nvPicPr>
            <p:cNvPr id="6" name="Picture 5">
              <a:extLst>
                <a:ext uri="{FF2B5EF4-FFF2-40B4-BE49-F238E27FC236}">
                  <a16:creationId xmlns:a16="http://schemas.microsoft.com/office/drawing/2014/main" id="{B675B19F-8693-070A-28A2-8C7DFE167225}"/>
                </a:ext>
              </a:extLst>
            </p:cNvPr>
            <p:cNvPicPr>
              <a:picLocks/>
            </p:cNvPicPr>
            <p:nvPr/>
          </p:nvPicPr>
          <p:blipFill rotWithShape="1">
            <a:blip r:embed="rId3"/>
            <a:srcRect t="53863"/>
            <a:stretch/>
          </p:blipFill>
          <p:spPr>
            <a:xfrm>
              <a:off x="11289" y="22578"/>
              <a:ext cx="4572000" cy="3200400"/>
            </a:xfrm>
            <a:prstGeom prst="rect">
              <a:avLst/>
            </a:prstGeom>
          </p:spPr>
        </p:pic>
        <p:pic>
          <p:nvPicPr>
            <p:cNvPr id="9" name="Picture 8" descr="wkteq_xz.gif">
              <a:extLst>
                <a:ext uri="{FF2B5EF4-FFF2-40B4-BE49-F238E27FC236}">
                  <a16:creationId xmlns:a16="http://schemas.microsoft.com/office/drawing/2014/main" id="{535F408A-7296-9063-2B77-B5A35CBA4CC9}"/>
                </a:ext>
              </a:extLst>
            </p:cNvPr>
            <p:cNvPicPr>
              <a:picLocks/>
            </p:cNvPicPr>
            <p:nvPr/>
          </p:nvPicPr>
          <p:blipFill rotWithShape="1">
            <a:blip r:embed="rId4"/>
            <a:srcRect b="47740"/>
            <a:stretch/>
          </p:blipFill>
          <p:spPr>
            <a:xfrm>
              <a:off x="4514427" y="47976"/>
              <a:ext cx="4572000" cy="3200400"/>
            </a:xfrm>
            <a:prstGeom prst="rect">
              <a:avLst/>
            </a:prstGeom>
          </p:spPr>
        </p:pic>
      </p:grpSp>
      <p:pic>
        <p:nvPicPr>
          <p:cNvPr id="11" name="Picture 10" descr="heat-last-year.gif">
            <a:extLst>
              <a:ext uri="{FF2B5EF4-FFF2-40B4-BE49-F238E27FC236}">
                <a16:creationId xmlns:a16="http://schemas.microsoft.com/office/drawing/2014/main" id="{9E622AD2-5C79-9BE5-3409-435127A7D75E}"/>
              </a:ext>
            </a:extLst>
          </p:cNvPr>
          <p:cNvPicPr>
            <a:picLocks/>
          </p:cNvPicPr>
          <p:nvPr/>
        </p:nvPicPr>
        <p:blipFill rotWithShape="1">
          <a:blip r:embed="rId5"/>
          <a:srcRect l="6750" t="5808" r="10018" b="60119"/>
          <a:stretch/>
        </p:blipFill>
        <p:spPr>
          <a:xfrm>
            <a:off x="-11289" y="3476976"/>
            <a:ext cx="4617154" cy="3200400"/>
          </a:xfrm>
          <a:prstGeom prst="rect">
            <a:avLst/>
          </a:prstGeom>
        </p:spPr>
      </p:pic>
      <p:sp>
        <p:nvSpPr>
          <p:cNvPr id="12" name="TextBox 11">
            <a:extLst>
              <a:ext uri="{FF2B5EF4-FFF2-40B4-BE49-F238E27FC236}">
                <a16:creationId xmlns:a16="http://schemas.microsoft.com/office/drawing/2014/main" id="{AD96FDF7-6486-34B3-866F-C34D9EF3E340}"/>
              </a:ext>
            </a:extLst>
          </p:cNvPr>
          <p:cNvSpPr txBox="1"/>
          <p:nvPr/>
        </p:nvSpPr>
        <p:spPr>
          <a:xfrm>
            <a:off x="1264356" y="0"/>
            <a:ext cx="2133600" cy="369332"/>
          </a:xfrm>
          <a:prstGeom prst="rect">
            <a:avLst/>
          </a:prstGeom>
          <a:noFill/>
        </p:spPr>
        <p:txBody>
          <a:bodyPr wrap="square" rtlCol="0">
            <a:spAutoFit/>
          </a:bodyPr>
          <a:lstStyle/>
          <a:p>
            <a:pPr algn="ctr"/>
            <a:r>
              <a:rPr lang="en-US" b="1" dirty="0"/>
              <a:t>TOGA/TAO</a:t>
            </a:r>
          </a:p>
        </p:txBody>
      </p:sp>
      <p:sp>
        <p:nvSpPr>
          <p:cNvPr id="13" name="TextBox 12">
            <a:extLst>
              <a:ext uri="{FF2B5EF4-FFF2-40B4-BE49-F238E27FC236}">
                <a16:creationId xmlns:a16="http://schemas.microsoft.com/office/drawing/2014/main" id="{9CD81914-20C0-ED89-24F4-36F9F8612650}"/>
              </a:ext>
            </a:extLst>
          </p:cNvPr>
          <p:cNvSpPr txBox="1"/>
          <p:nvPr/>
        </p:nvSpPr>
        <p:spPr>
          <a:xfrm>
            <a:off x="5774270" y="39511"/>
            <a:ext cx="2133600" cy="369332"/>
          </a:xfrm>
          <a:prstGeom prst="rect">
            <a:avLst/>
          </a:prstGeom>
          <a:noFill/>
        </p:spPr>
        <p:txBody>
          <a:bodyPr wrap="square" rtlCol="0">
            <a:spAutoFit/>
          </a:bodyPr>
          <a:lstStyle/>
          <a:p>
            <a:pPr algn="ctr"/>
            <a:r>
              <a:rPr lang="en-US" b="1" dirty="0"/>
              <a:t>GODAS</a:t>
            </a:r>
          </a:p>
        </p:txBody>
      </p:sp>
      <p:sp>
        <p:nvSpPr>
          <p:cNvPr id="14" name="TextBox 13">
            <a:extLst>
              <a:ext uri="{FF2B5EF4-FFF2-40B4-BE49-F238E27FC236}">
                <a16:creationId xmlns:a16="http://schemas.microsoft.com/office/drawing/2014/main" id="{A5FFC698-9B72-CCC9-E9AF-E91DE7EFF992}"/>
              </a:ext>
            </a:extLst>
          </p:cNvPr>
          <p:cNvSpPr txBox="1"/>
          <p:nvPr/>
        </p:nvSpPr>
        <p:spPr>
          <a:xfrm>
            <a:off x="4566352" y="5876836"/>
            <a:ext cx="4617154" cy="923330"/>
          </a:xfrm>
          <a:prstGeom prst="rect">
            <a:avLst/>
          </a:prstGeom>
          <a:noFill/>
        </p:spPr>
        <p:txBody>
          <a:bodyPr wrap="square">
            <a:spAutoFit/>
          </a:bodyPr>
          <a:lstStyle/>
          <a:p>
            <a:pPr algn="just"/>
            <a:r>
              <a:rPr lang="en-US" b="0" i="0" dirty="0">
                <a:solidFill>
                  <a:srgbClr val="212121"/>
                </a:solidFill>
                <a:effectLst/>
                <a:latin typeface="Source Sans Pro" panose="020F0502020204030204" pitchFamily="34" charset="0"/>
              </a:rPr>
              <a:t>There is a large pool of cooler-than-average water under the surface, adding confidence that La Niña’s demise is not imminent.</a:t>
            </a:r>
            <a:endParaRPr lang="en-US" dirty="0"/>
          </a:p>
        </p:txBody>
      </p:sp>
    </p:spTree>
    <p:extLst>
      <p:ext uri="{BB962C8B-B14F-4D97-AF65-F5344CB8AC3E}">
        <p14:creationId xmlns:p14="http://schemas.microsoft.com/office/powerpoint/2010/main" val="23760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no34.rescaling.NMME.png">
            <a:extLst>
              <a:ext uri="{FF2B5EF4-FFF2-40B4-BE49-F238E27FC236}">
                <a16:creationId xmlns:a16="http://schemas.microsoft.com/office/drawing/2014/main" id="{B8066178-5675-EFB8-567D-C0927FADCBD1}"/>
              </a:ext>
            </a:extLst>
          </p:cNvPr>
          <p:cNvPicPr>
            <a:picLocks noChangeAspect="1"/>
          </p:cNvPicPr>
          <p:nvPr/>
        </p:nvPicPr>
        <p:blipFill>
          <a:blip r:embed="rId2"/>
          <a:stretch>
            <a:fillRect/>
          </a:stretch>
        </p:blipFill>
        <p:spPr>
          <a:xfrm>
            <a:off x="457200" y="182880"/>
            <a:ext cx="8008112" cy="6400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7544DA-43A4-646E-D27E-BA303A45C306}"/>
              </a:ext>
            </a:extLst>
          </p:cNvPr>
          <p:cNvPicPr>
            <a:picLocks noChangeAspect="1"/>
          </p:cNvPicPr>
          <p:nvPr/>
        </p:nvPicPr>
        <p:blipFill>
          <a:blip r:embed="rId2"/>
          <a:stretch>
            <a:fillRect/>
          </a:stretch>
        </p:blipFill>
        <p:spPr>
          <a:xfrm>
            <a:off x="2799150" y="0"/>
            <a:ext cx="6344849" cy="4255911"/>
          </a:xfrm>
          <a:prstGeom prst="rect">
            <a:avLst/>
          </a:prstGeom>
        </p:spPr>
      </p:pic>
      <p:grpSp>
        <p:nvGrpSpPr>
          <p:cNvPr id="6" name="Group 5">
            <a:extLst>
              <a:ext uri="{FF2B5EF4-FFF2-40B4-BE49-F238E27FC236}">
                <a16:creationId xmlns:a16="http://schemas.microsoft.com/office/drawing/2014/main" id="{5DCE58CB-13C9-AD07-5634-F91DC67D2F59}"/>
              </a:ext>
            </a:extLst>
          </p:cNvPr>
          <p:cNvGrpSpPr/>
          <p:nvPr/>
        </p:nvGrpSpPr>
        <p:grpSpPr>
          <a:xfrm>
            <a:off x="11289" y="4195153"/>
            <a:ext cx="3928533" cy="2657201"/>
            <a:chOff x="11289" y="4195153"/>
            <a:chExt cx="3928533" cy="2657201"/>
          </a:xfrm>
        </p:grpSpPr>
        <p:pic>
          <p:nvPicPr>
            <p:cNvPr id="4" name="Picture 3">
              <a:extLst>
                <a:ext uri="{FF2B5EF4-FFF2-40B4-BE49-F238E27FC236}">
                  <a16:creationId xmlns:a16="http://schemas.microsoft.com/office/drawing/2014/main" id="{EC8F271A-A1F1-89AF-611C-2E334B60614E}"/>
                </a:ext>
              </a:extLst>
            </p:cNvPr>
            <p:cNvPicPr>
              <a:picLocks noChangeAspect="1"/>
            </p:cNvPicPr>
            <p:nvPr/>
          </p:nvPicPr>
          <p:blipFill>
            <a:blip r:embed="rId3"/>
            <a:stretch>
              <a:fillRect/>
            </a:stretch>
          </p:blipFill>
          <p:spPr>
            <a:xfrm>
              <a:off x="11289" y="4195153"/>
              <a:ext cx="3928533" cy="2657201"/>
            </a:xfrm>
            <a:prstGeom prst="rect">
              <a:avLst/>
            </a:prstGeom>
          </p:spPr>
        </p:pic>
        <p:sp>
          <p:nvSpPr>
            <p:cNvPr id="5" name="TextBox 4">
              <a:extLst>
                <a:ext uri="{FF2B5EF4-FFF2-40B4-BE49-F238E27FC236}">
                  <a16:creationId xmlns:a16="http://schemas.microsoft.com/office/drawing/2014/main" id="{51FC1208-AB01-5C71-4155-DE22667C3D47}"/>
                </a:ext>
              </a:extLst>
            </p:cNvPr>
            <p:cNvSpPr txBox="1"/>
            <p:nvPr/>
          </p:nvSpPr>
          <p:spPr>
            <a:xfrm>
              <a:off x="1456267" y="4617156"/>
              <a:ext cx="1342883" cy="372533"/>
            </a:xfrm>
            <a:prstGeom prst="rect">
              <a:avLst/>
            </a:prstGeom>
            <a:noFill/>
          </p:spPr>
          <p:txBody>
            <a:bodyPr wrap="square" rtlCol="0">
              <a:spAutoFit/>
            </a:bodyPr>
            <a:lstStyle/>
            <a:p>
              <a:pPr algn="ctr"/>
              <a:r>
                <a:rPr lang="en-US" b="1" dirty="0"/>
                <a:t>Last Month</a:t>
              </a:r>
            </a:p>
          </p:txBody>
        </p:sp>
      </p:grpSp>
      <p:sp>
        <p:nvSpPr>
          <p:cNvPr id="2" name="Freeform 1">
            <a:extLst>
              <a:ext uri="{FF2B5EF4-FFF2-40B4-BE49-F238E27FC236}">
                <a16:creationId xmlns:a16="http://schemas.microsoft.com/office/drawing/2014/main" id="{EDDFE2A6-542A-2E8F-9372-FFE54B44B0C6}"/>
              </a:ext>
            </a:extLst>
          </p:cNvPr>
          <p:cNvSpPr/>
          <p:nvPr/>
        </p:nvSpPr>
        <p:spPr>
          <a:xfrm>
            <a:off x="5125156" y="1286933"/>
            <a:ext cx="3139073" cy="970845"/>
          </a:xfrm>
          <a:custGeom>
            <a:avLst/>
            <a:gdLst>
              <a:gd name="connsiteX0" fmla="*/ 395111 w 3139073"/>
              <a:gd name="connsiteY0" fmla="*/ 541867 h 970845"/>
              <a:gd name="connsiteX1" fmla="*/ 474133 w 3139073"/>
              <a:gd name="connsiteY1" fmla="*/ 654756 h 970845"/>
              <a:gd name="connsiteX2" fmla="*/ 541866 w 3139073"/>
              <a:gd name="connsiteY2" fmla="*/ 699911 h 970845"/>
              <a:gd name="connsiteX3" fmla="*/ 564444 w 3139073"/>
              <a:gd name="connsiteY3" fmla="*/ 733778 h 970845"/>
              <a:gd name="connsiteX4" fmla="*/ 598311 w 3139073"/>
              <a:gd name="connsiteY4" fmla="*/ 722489 h 970845"/>
              <a:gd name="connsiteX5" fmla="*/ 711200 w 3139073"/>
              <a:gd name="connsiteY5" fmla="*/ 699911 h 970845"/>
              <a:gd name="connsiteX6" fmla="*/ 891822 w 3139073"/>
              <a:gd name="connsiteY6" fmla="*/ 677334 h 970845"/>
              <a:gd name="connsiteX7" fmla="*/ 1004711 w 3139073"/>
              <a:gd name="connsiteY7" fmla="*/ 666045 h 970845"/>
              <a:gd name="connsiteX8" fmla="*/ 1072444 w 3139073"/>
              <a:gd name="connsiteY8" fmla="*/ 654756 h 970845"/>
              <a:gd name="connsiteX9" fmla="*/ 1151466 w 3139073"/>
              <a:gd name="connsiteY9" fmla="*/ 643467 h 970845"/>
              <a:gd name="connsiteX10" fmla="*/ 1241777 w 3139073"/>
              <a:gd name="connsiteY10" fmla="*/ 632178 h 970845"/>
              <a:gd name="connsiteX11" fmla="*/ 1286933 w 3139073"/>
              <a:gd name="connsiteY11" fmla="*/ 620889 h 970845"/>
              <a:gd name="connsiteX12" fmla="*/ 1354666 w 3139073"/>
              <a:gd name="connsiteY12" fmla="*/ 609600 h 970845"/>
              <a:gd name="connsiteX13" fmla="*/ 1399822 w 3139073"/>
              <a:gd name="connsiteY13" fmla="*/ 598311 h 970845"/>
              <a:gd name="connsiteX14" fmla="*/ 1433688 w 3139073"/>
              <a:gd name="connsiteY14" fmla="*/ 587023 h 970845"/>
              <a:gd name="connsiteX15" fmla="*/ 1501422 w 3139073"/>
              <a:gd name="connsiteY15" fmla="*/ 575734 h 970845"/>
              <a:gd name="connsiteX16" fmla="*/ 1546577 w 3139073"/>
              <a:gd name="connsiteY16" fmla="*/ 564445 h 970845"/>
              <a:gd name="connsiteX17" fmla="*/ 1670755 w 3139073"/>
              <a:gd name="connsiteY17" fmla="*/ 541867 h 970845"/>
              <a:gd name="connsiteX18" fmla="*/ 1727200 w 3139073"/>
              <a:gd name="connsiteY18" fmla="*/ 530578 h 970845"/>
              <a:gd name="connsiteX19" fmla="*/ 1794933 w 3139073"/>
              <a:gd name="connsiteY19" fmla="*/ 519289 h 970845"/>
              <a:gd name="connsiteX20" fmla="*/ 1851377 w 3139073"/>
              <a:gd name="connsiteY20" fmla="*/ 508000 h 970845"/>
              <a:gd name="connsiteX21" fmla="*/ 2190044 w 3139073"/>
              <a:gd name="connsiteY21" fmla="*/ 496711 h 970845"/>
              <a:gd name="connsiteX22" fmla="*/ 2246488 w 3139073"/>
              <a:gd name="connsiteY22" fmla="*/ 485423 h 970845"/>
              <a:gd name="connsiteX23" fmla="*/ 2314222 w 3139073"/>
              <a:gd name="connsiteY23" fmla="*/ 474134 h 970845"/>
              <a:gd name="connsiteX24" fmla="*/ 2359377 w 3139073"/>
              <a:gd name="connsiteY24" fmla="*/ 462845 h 970845"/>
              <a:gd name="connsiteX25" fmla="*/ 2427111 w 3139073"/>
              <a:gd name="connsiteY25" fmla="*/ 451556 h 970845"/>
              <a:gd name="connsiteX26" fmla="*/ 2472266 w 3139073"/>
              <a:gd name="connsiteY26" fmla="*/ 440267 h 970845"/>
              <a:gd name="connsiteX27" fmla="*/ 2630311 w 3139073"/>
              <a:gd name="connsiteY27" fmla="*/ 406400 h 970845"/>
              <a:gd name="connsiteX28" fmla="*/ 2675466 w 3139073"/>
              <a:gd name="connsiteY28" fmla="*/ 395111 h 970845"/>
              <a:gd name="connsiteX29" fmla="*/ 2743200 w 3139073"/>
              <a:gd name="connsiteY29" fmla="*/ 372534 h 970845"/>
              <a:gd name="connsiteX30" fmla="*/ 2833511 w 3139073"/>
              <a:gd name="connsiteY30" fmla="*/ 349956 h 970845"/>
              <a:gd name="connsiteX31" fmla="*/ 2968977 w 3139073"/>
              <a:gd name="connsiteY31" fmla="*/ 304800 h 970845"/>
              <a:gd name="connsiteX32" fmla="*/ 3036711 w 3139073"/>
              <a:gd name="connsiteY32" fmla="*/ 282223 h 970845"/>
              <a:gd name="connsiteX33" fmla="*/ 3081866 w 3139073"/>
              <a:gd name="connsiteY33" fmla="*/ 270934 h 970845"/>
              <a:gd name="connsiteX34" fmla="*/ 3104444 w 3139073"/>
              <a:gd name="connsiteY34" fmla="*/ 237067 h 970845"/>
              <a:gd name="connsiteX35" fmla="*/ 3138311 w 3139073"/>
              <a:gd name="connsiteY35" fmla="*/ 203200 h 970845"/>
              <a:gd name="connsiteX36" fmla="*/ 3115733 w 3139073"/>
              <a:gd name="connsiteY36" fmla="*/ 33867 h 970845"/>
              <a:gd name="connsiteX37" fmla="*/ 3093155 w 3139073"/>
              <a:gd name="connsiteY37" fmla="*/ 0 h 970845"/>
              <a:gd name="connsiteX38" fmla="*/ 2822222 w 3139073"/>
              <a:gd name="connsiteY38" fmla="*/ 11289 h 970845"/>
              <a:gd name="connsiteX39" fmla="*/ 2641600 w 3139073"/>
              <a:gd name="connsiteY39" fmla="*/ 22578 h 970845"/>
              <a:gd name="connsiteX40" fmla="*/ 2291644 w 3139073"/>
              <a:gd name="connsiteY40" fmla="*/ 33867 h 970845"/>
              <a:gd name="connsiteX41" fmla="*/ 2178755 w 3139073"/>
              <a:gd name="connsiteY41" fmla="*/ 45156 h 970845"/>
              <a:gd name="connsiteX42" fmla="*/ 1998133 w 3139073"/>
              <a:gd name="connsiteY42" fmla="*/ 56445 h 970845"/>
              <a:gd name="connsiteX43" fmla="*/ 1952977 w 3139073"/>
              <a:gd name="connsiteY43" fmla="*/ 67734 h 970845"/>
              <a:gd name="connsiteX44" fmla="*/ 1840088 w 3139073"/>
              <a:gd name="connsiteY44" fmla="*/ 79023 h 970845"/>
              <a:gd name="connsiteX45" fmla="*/ 1772355 w 3139073"/>
              <a:gd name="connsiteY45" fmla="*/ 90311 h 970845"/>
              <a:gd name="connsiteX46" fmla="*/ 1682044 w 3139073"/>
              <a:gd name="connsiteY46" fmla="*/ 101600 h 970845"/>
              <a:gd name="connsiteX47" fmla="*/ 1625600 w 3139073"/>
              <a:gd name="connsiteY47" fmla="*/ 112889 h 970845"/>
              <a:gd name="connsiteX48" fmla="*/ 1557866 w 3139073"/>
              <a:gd name="connsiteY48" fmla="*/ 124178 h 970845"/>
              <a:gd name="connsiteX49" fmla="*/ 1490133 w 3139073"/>
              <a:gd name="connsiteY49" fmla="*/ 146756 h 970845"/>
              <a:gd name="connsiteX50" fmla="*/ 1399822 w 3139073"/>
              <a:gd name="connsiteY50" fmla="*/ 191911 h 970845"/>
              <a:gd name="connsiteX51" fmla="*/ 1332088 w 3139073"/>
              <a:gd name="connsiteY51" fmla="*/ 214489 h 970845"/>
              <a:gd name="connsiteX52" fmla="*/ 1264355 w 3139073"/>
              <a:gd name="connsiteY52" fmla="*/ 259645 h 970845"/>
              <a:gd name="connsiteX53" fmla="*/ 1196622 w 3139073"/>
              <a:gd name="connsiteY53" fmla="*/ 282223 h 970845"/>
              <a:gd name="connsiteX54" fmla="*/ 1162755 w 3139073"/>
              <a:gd name="connsiteY54" fmla="*/ 293511 h 970845"/>
              <a:gd name="connsiteX55" fmla="*/ 1117600 w 3139073"/>
              <a:gd name="connsiteY55" fmla="*/ 304800 h 970845"/>
              <a:gd name="connsiteX56" fmla="*/ 1049866 w 3139073"/>
              <a:gd name="connsiteY56" fmla="*/ 327378 h 970845"/>
              <a:gd name="connsiteX57" fmla="*/ 1016000 w 3139073"/>
              <a:gd name="connsiteY57" fmla="*/ 338667 h 970845"/>
              <a:gd name="connsiteX58" fmla="*/ 970844 w 3139073"/>
              <a:gd name="connsiteY58" fmla="*/ 349956 h 970845"/>
              <a:gd name="connsiteX59" fmla="*/ 891822 w 3139073"/>
              <a:gd name="connsiteY59" fmla="*/ 383823 h 970845"/>
              <a:gd name="connsiteX60" fmla="*/ 824088 w 3139073"/>
              <a:gd name="connsiteY60" fmla="*/ 406400 h 970845"/>
              <a:gd name="connsiteX61" fmla="*/ 778933 w 3139073"/>
              <a:gd name="connsiteY61" fmla="*/ 428978 h 970845"/>
              <a:gd name="connsiteX62" fmla="*/ 699911 w 3139073"/>
              <a:gd name="connsiteY62" fmla="*/ 451556 h 970845"/>
              <a:gd name="connsiteX63" fmla="*/ 632177 w 3139073"/>
              <a:gd name="connsiteY63" fmla="*/ 474134 h 970845"/>
              <a:gd name="connsiteX64" fmla="*/ 474133 w 3139073"/>
              <a:gd name="connsiteY64" fmla="*/ 496711 h 970845"/>
              <a:gd name="connsiteX65" fmla="*/ 440266 w 3139073"/>
              <a:gd name="connsiteY65" fmla="*/ 508000 h 970845"/>
              <a:gd name="connsiteX66" fmla="*/ 406400 w 3139073"/>
              <a:gd name="connsiteY66" fmla="*/ 541867 h 970845"/>
              <a:gd name="connsiteX67" fmla="*/ 372533 w 3139073"/>
              <a:gd name="connsiteY67" fmla="*/ 564445 h 970845"/>
              <a:gd name="connsiteX68" fmla="*/ 304800 w 3139073"/>
              <a:gd name="connsiteY68" fmla="*/ 609600 h 970845"/>
              <a:gd name="connsiteX69" fmla="*/ 270933 w 3139073"/>
              <a:gd name="connsiteY69" fmla="*/ 643467 h 970845"/>
              <a:gd name="connsiteX70" fmla="*/ 203200 w 3139073"/>
              <a:gd name="connsiteY70" fmla="*/ 688623 h 970845"/>
              <a:gd name="connsiteX71" fmla="*/ 169333 w 3139073"/>
              <a:gd name="connsiteY71" fmla="*/ 722489 h 970845"/>
              <a:gd name="connsiteX72" fmla="*/ 101600 w 3139073"/>
              <a:gd name="connsiteY72" fmla="*/ 767645 h 970845"/>
              <a:gd name="connsiteX73" fmla="*/ 67733 w 3139073"/>
              <a:gd name="connsiteY73" fmla="*/ 790223 h 970845"/>
              <a:gd name="connsiteX74" fmla="*/ 22577 w 3139073"/>
              <a:gd name="connsiteY74" fmla="*/ 857956 h 970845"/>
              <a:gd name="connsiteX75" fmla="*/ 0 w 3139073"/>
              <a:gd name="connsiteY75" fmla="*/ 925689 h 970845"/>
              <a:gd name="connsiteX76" fmla="*/ 11288 w 3139073"/>
              <a:gd name="connsiteY76" fmla="*/ 959556 h 970845"/>
              <a:gd name="connsiteX77" fmla="*/ 45155 w 3139073"/>
              <a:gd name="connsiteY77" fmla="*/ 970845 h 970845"/>
              <a:gd name="connsiteX78" fmla="*/ 259644 w 3139073"/>
              <a:gd name="connsiteY78" fmla="*/ 959556 h 970845"/>
              <a:gd name="connsiteX79" fmla="*/ 395111 w 3139073"/>
              <a:gd name="connsiteY79" fmla="*/ 891823 h 970845"/>
              <a:gd name="connsiteX80" fmla="*/ 428977 w 3139073"/>
              <a:gd name="connsiteY80" fmla="*/ 869245 h 970845"/>
              <a:gd name="connsiteX81" fmla="*/ 451555 w 3139073"/>
              <a:gd name="connsiteY81" fmla="*/ 835378 h 970845"/>
              <a:gd name="connsiteX82" fmla="*/ 485422 w 3139073"/>
              <a:gd name="connsiteY82" fmla="*/ 812800 h 970845"/>
              <a:gd name="connsiteX83" fmla="*/ 496711 w 3139073"/>
              <a:gd name="connsiteY83" fmla="*/ 778934 h 970845"/>
              <a:gd name="connsiteX84" fmla="*/ 564444 w 3139073"/>
              <a:gd name="connsiteY84" fmla="*/ 733778 h 97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139073" h="970845">
                <a:moveTo>
                  <a:pt x="395111" y="541867"/>
                </a:moveTo>
                <a:cubicBezTo>
                  <a:pt x="421452" y="579497"/>
                  <a:pt x="435915" y="629277"/>
                  <a:pt x="474133" y="654756"/>
                </a:cubicBezTo>
                <a:lnTo>
                  <a:pt x="541866" y="699911"/>
                </a:lnTo>
                <a:cubicBezTo>
                  <a:pt x="549392" y="711200"/>
                  <a:pt x="551847" y="728739"/>
                  <a:pt x="564444" y="733778"/>
                </a:cubicBezTo>
                <a:cubicBezTo>
                  <a:pt x="575493" y="738197"/>
                  <a:pt x="586716" y="725165"/>
                  <a:pt x="598311" y="722489"/>
                </a:cubicBezTo>
                <a:cubicBezTo>
                  <a:pt x="635703" y="713860"/>
                  <a:pt x="673211" y="705338"/>
                  <a:pt x="711200" y="699911"/>
                </a:cubicBezTo>
                <a:cubicBezTo>
                  <a:pt x="808396" y="686027"/>
                  <a:pt x="783702" y="688715"/>
                  <a:pt x="891822" y="677334"/>
                </a:cubicBezTo>
                <a:cubicBezTo>
                  <a:pt x="929432" y="673375"/>
                  <a:pt x="967186" y="670736"/>
                  <a:pt x="1004711" y="666045"/>
                </a:cubicBezTo>
                <a:cubicBezTo>
                  <a:pt x="1027423" y="663206"/>
                  <a:pt x="1049821" y="658236"/>
                  <a:pt x="1072444" y="654756"/>
                </a:cubicBezTo>
                <a:cubicBezTo>
                  <a:pt x="1098743" y="650710"/>
                  <a:pt x="1125091" y="646984"/>
                  <a:pt x="1151466" y="643467"/>
                </a:cubicBezTo>
                <a:cubicBezTo>
                  <a:pt x="1181538" y="639457"/>
                  <a:pt x="1211852" y="637166"/>
                  <a:pt x="1241777" y="632178"/>
                </a:cubicBezTo>
                <a:cubicBezTo>
                  <a:pt x="1257081" y="629627"/>
                  <a:pt x="1271719" y="623932"/>
                  <a:pt x="1286933" y="620889"/>
                </a:cubicBezTo>
                <a:cubicBezTo>
                  <a:pt x="1309378" y="616400"/>
                  <a:pt x="1332221" y="614089"/>
                  <a:pt x="1354666" y="609600"/>
                </a:cubicBezTo>
                <a:cubicBezTo>
                  <a:pt x="1369880" y="606557"/>
                  <a:pt x="1384904" y="602573"/>
                  <a:pt x="1399822" y="598311"/>
                </a:cubicBezTo>
                <a:cubicBezTo>
                  <a:pt x="1411263" y="595042"/>
                  <a:pt x="1422072" y="589604"/>
                  <a:pt x="1433688" y="587023"/>
                </a:cubicBezTo>
                <a:cubicBezTo>
                  <a:pt x="1456032" y="582058"/>
                  <a:pt x="1478977" y="580223"/>
                  <a:pt x="1501422" y="575734"/>
                </a:cubicBezTo>
                <a:cubicBezTo>
                  <a:pt x="1516636" y="572691"/>
                  <a:pt x="1531432" y="567811"/>
                  <a:pt x="1546577" y="564445"/>
                </a:cubicBezTo>
                <a:cubicBezTo>
                  <a:pt x="1609314" y="550503"/>
                  <a:pt x="1603365" y="554120"/>
                  <a:pt x="1670755" y="541867"/>
                </a:cubicBezTo>
                <a:cubicBezTo>
                  <a:pt x="1689633" y="538435"/>
                  <a:pt x="1708322" y="534010"/>
                  <a:pt x="1727200" y="530578"/>
                </a:cubicBezTo>
                <a:cubicBezTo>
                  <a:pt x="1749720" y="526483"/>
                  <a:pt x="1772413" y="523384"/>
                  <a:pt x="1794933" y="519289"/>
                </a:cubicBezTo>
                <a:cubicBezTo>
                  <a:pt x="1813811" y="515857"/>
                  <a:pt x="1832221" y="509095"/>
                  <a:pt x="1851377" y="508000"/>
                </a:cubicBezTo>
                <a:cubicBezTo>
                  <a:pt x="1964145" y="501556"/>
                  <a:pt x="2077155" y="500474"/>
                  <a:pt x="2190044" y="496711"/>
                </a:cubicBezTo>
                <a:lnTo>
                  <a:pt x="2246488" y="485423"/>
                </a:lnTo>
                <a:cubicBezTo>
                  <a:pt x="2269008" y="481329"/>
                  <a:pt x="2291777" y="478623"/>
                  <a:pt x="2314222" y="474134"/>
                </a:cubicBezTo>
                <a:cubicBezTo>
                  <a:pt x="2329436" y="471091"/>
                  <a:pt x="2344163" y="465888"/>
                  <a:pt x="2359377" y="462845"/>
                </a:cubicBezTo>
                <a:cubicBezTo>
                  <a:pt x="2381822" y="458356"/>
                  <a:pt x="2404666" y="456045"/>
                  <a:pt x="2427111" y="451556"/>
                </a:cubicBezTo>
                <a:cubicBezTo>
                  <a:pt x="2442325" y="448513"/>
                  <a:pt x="2457052" y="443310"/>
                  <a:pt x="2472266" y="440267"/>
                </a:cubicBezTo>
                <a:cubicBezTo>
                  <a:pt x="2636169" y="407486"/>
                  <a:pt x="2428916" y="456749"/>
                  <a:pt x="2630311" y="406400"/>
                </a:cubicBezTo>
                <a:cubicBezTo>
                  <a:pt x="2645363" y="402637"/>
                  <a:pt x="2660747" y="400017"/>
                  <a:pt x="2675466" y="395111"/>
                </a:cubicBezTo>
                <a:cubicBezTo>
                  <a:pt x="2698044" y="387585"/>
                  <a:pt x="2720111" y="378306"/>
                  <a:pt x="2743200" y="372534"/>
                </a:cubicBezTo>
                <a:cubicBezTo>
                  <a:pt x="2773304" y="365008"/>
                  <a:pt x="2804073" y="359769"/>
                  <a:pt x="2833511" y="349956"/>
                </a:cubicBezTo>
                <a:lnTo>
                  <a:pt x="2968977" y="304800"/>
                </a:lnTo>
                <a:lnTo>
                  <a:pt x="3036711" y="282223"/>
                </a:lnTo>
                <a:lnTo>
                  <a:pt x="3081866" y="270934"/>
                </a:lnTo>
                <a:cubicBezTo>
                  <a:pt x="3089392" y="259645"/>
                  <a:pt x="3095758" y="247490"/>
                  <a:pt x="3104444" y="237067"/>
                </a:cubicBezTo>
                <a:cubicBezTo>
                  <a:pt x="3114665" y="224802"/>
                  <a:pt x="3136201" y="219025"/>
                  <a:pt x="3138311" y="203200"/>
                </a:cubicBezTo>
                <a:cubicBezTo>
                  <a:pt x="3140966" y="183288"/>
                  <a:pt x="3137429" y="77260"/>
                  <a:pt x="3115733" y="33867"/>
                </a:cubicBezTo>
                <a:cubicBezTo>
                  <a:pt x="3109665" y="21732"/>
                  <a:pt x="3100681" y="11289"/>
                  <a:pt x="3093155" y="0"/>
                </a:cubicBezTo>
                <a:lnTo>
                  <a:pt x="2822222" y="11289"/>
                </a:lnTo>
                <a:cubicBezTo>
                  <a:pt x="2761972" y="14302"/>
                  <a:pt x="2701870" y="20013"/>
                  <a:pt x="2641600" y="22578"/>
                </a:cubicBezTo>
                <a:cubicBezTo>
                  <a:pt x="2524993" y="27540"/>
                  <a:pt x="2408296" y="30104"/>
                  <a:pt x="2291644" y="33867"/>
                </a:cubicBezTo>
                <a:cubicBezTo>
                  <a:pt x="2254014" y="37630"/>
                  <a:pt x="2216461" y="42256"/>
                  <a:pt x="2178755" y="45156"/>
                </a:cubicBezTo>
                <a:cubicBezTo>
                  <a:pt x="2118608" y="49783"/>
                  <a:pt x="2058158" y="50442"/>
                  <a:pt x="1998133" y="56445"/>
                </a:cubicBezTo>
                <a:cubicBezTo>
                  <a:pt x="1982695" y="57989"/>
                  <a:pt x="1968336" y="65540"/>
                  <a:pt x="1952977" y="67734"/>
                </a:cubicBezTo>
                <a:cubicBezTo>
                  <a:pt x="1915540" y="73082"/>
                  <a:pt x="1877613" y="74332"/>
                  <a:pt x="1840088" y="79023"/>
                </a:cubicBezTo>
                <a:cubicBezTo>
                  <a:pt x="1817376" y="81862"/>
                  <a:pt x="1795014" y="87074"/>
                  <a:pt x="1772355" y="90311"/>
                </a:cubicBezTo>
                <a:cubicBezTo>
                  <a:pt x="1742322" y="94601"/>
                  <a:pt x="1712029" y="96987"/>
                  <a:pt x="1682044" y="101600"/>
                </a:cubicBezTo>
                <a:cubicBezTo>
                  <a:pt x="1663080" y="104518"/>
                  <a:pt x="1644478" y="109457"/>
                  <a:pt x="1625600" y="112889"/>
                </a:cubicBezTo>
                <a:cubicBezTo>
                  <a:pt x="1603080" y="116984"/>
                  <a:pt x="1580444" y="120415"/>
                  <a:pt x="1557866" y="124178"/>
                </a:cubicBezTo>
                <a:cubicBezTo>
                  <a:pt x="1535288" y="131704"/>
                  <a:pt x="1511420" y="136113"/>
                  <a:pt x="1490133" y="146756"/>
                </a:cubicBezTo>
                <a:cubicBezTo>
                  <a:pt x="1460029" y="161808"/>
                  <a:pt x="1431752" y="181268"/>
                  <a:pt x="1399822" y="191911"/>
                </a:cubicBezTo>
                <a:lnTo>
                  <a:pt x="1332088" y="214489"/>
                </a:lnTo>
                <a:cubicBezTo>
                  <a:pt x="1309510" y="229541"/>
                  <a:pt x="1290098" y="251064"/>
                  <a:pt x="1264355" y="259645"/>
                </a:cubicBezTo>
                <a:lnTo>
                  <a:pt x="1196622" y="282223"/>
                </a:lnTo>
                <a:cubicBezTo>
                  <a:pt x="1185333" y="285986"/>
                  <a:pt x="1174299" y="290625"/>
                  <a:pt x="1162755" y="293511"/>
                </a:cubicBezTo>
                <a:cubicBezTo>
                  <a:pt x="1147703" y="297274"/>
                  <a:pt x="1132461" y="300342"/>
                  <a:pt x="1117600" y="304800"/>
                </a:cubicBezTo>
                <a:cubicBezTo>
                  <a:pt x="1094804" y="311639"/>
                  <a:pt x="1072444" y="319852"/>
                  <a:pt x="1049866" y="327378"/>
                </a:cubicBezTo>
                <a:cubicBezTo>
                  <a:pt x="1038577" y="331141"/>
                  <a:pt x="1027544" y="335781"/>
                  <a:pt x="1016000" y="338667"/>
                </a:cubicBezTo>
                <a:cubicBezTo>
                  <a:pt x="1000948" y="342430"/>
                  <a:pt x="985762" y="345694"/>
                  <a:pt x="970844" y="349956"/>
                </a:cubicBezTo>
                <a:cubicBezTo>
                  <a:pt x="907245" y="368127"/>
                  <a:pt x="967090" y="353716"/>
                  <a:pt x="891822" y="383823"/>
                </a:cubicBezTo>
                <a:cubicBezTo>
                  <a:pt x="869725" y="392662"/>
                  <a:pt x="845375" y="395756"/>
                  <a:pt x="824088" y="406400"/>
                </a:cubicBezTo>
                <a:cubicBezTo>
                  <a:pt x="809036" y="413926"/>
                  <a:pt x="794401" y="422349"/>
                  <a:pt x="778933" y="428978"/>
                </a:cubicBezTo>
                <a:cubicBezTo>
                  <a:pt x="749428" y="441623"/>
                  <a:pt x="731733" y="442009"/>
                  <a:pt x="699911" y="451556"/>
                </a:cubicBezTo>
                <a:cubicBezTo>
                  <a:pt x="677115" y="458395"/>
                  <a:pt x="655737" y="470768"/>
                  <a:pt x="632177" y="474134"/>
                </a:cubicBezTo>
                <a:lnTo>
                  <a:pt x="474133" y="496711"/>
                </a:lnTo>
                <a:cubicBezTo>
                  <a:pt x="462844" y="500474"/>
                  <a:pt x="450167" y="501399"/>
                  <a:pt x="440266" y="508000"/>
                </a:cubicBezTo>
                <a:cubicBezTo>
                  <a:pt x="426983" y="516856"/>
                  <a:pt x="418664" y="531646"/>
                  <a:pt x="406400" y="541867"/>
                </a:cubicBezTo>
                <a:cubicBezTo>
                  <a:pt x="395977" y="550553"/>
                  <a:pt x="382956" y="555759"/>
                  <a:pt x="372533" y="564445"/>
                </a:cubicBezTo>
                <a:cubicBezTo>
                  <a:pt x="316159" y="611423"/>
                  <a:pt x="364316" y="589761"/>
                  <a:pt x="304800" y="609600"/>
                </a:cubicBezTo>
                <a:cubicBezTo>
                  <a:pt x="293511" y="620889"/>
                  <a:pt x="283535" y="633665"/>
                  <a:pt x="270933" y="643467"/>
                </a:cubicBezTo>
                <a:cubicBezTo>
                  <a:pt x="249514" y="660126"/>
                  <a:pt x="222388" y="669436"/>
                  <a:pt x="203200" y="688623"/>
                </a:cubicBezTo>
                <a:cubicBezTo>
                  <a:pt x="191911" y="699912"/>
                  <a:pt x="181935" y="712688"/>
                  <a:pt x="169333" y="722489"/>
                </a:cubicBezTo>
                <a:cubicBezTo>
                  <a:pt x="147914" y="739148"/>
                  <a:pt x="124178" y="752593"/>
                  <a:pt x="101600" y="767645"/>
                </a:cubicBezTo>
                <a:lnTo>
                  <a:pt x="67733" y="790223"/>
                </a:lnTo>
                <a:cubicBezTo>
                  <a:pt x="52681" y="812801"/>
                  <a:pt x="31158" y="832213"/>
                  <a:pt x="22577" y="857956"/>
                </a:cubicBezTo>
                <a:lnTo>
                  <a:pt x="0" y="925689"/>
                </a:lnTo>
                <a:cubicBezTo>
                  <a:pt x="3763" y="936978"/>
                  <a:pt x="2874" y="951142"/>
                  <a:pt x="11288" y="959556"/>
                </a:cubicBezTo>
                <a:cubicBezTo>
                  <a:pt x="19702" y="967970"/>
                  <a:pt x="33255" y="970845"/>
                  <a:pt x="45155" y="970845"/>
                </a:cubicBezTo>
                <a:cubicBezTo>
                  <a:pt x="116750" y="970845"/>
                  <a:pt x="188148" y="963319"/>
                  <a:pt x="259644" y="959556"/>
                </a:cubicBezTo>
                <a:cubicBezTo>
                  <a:pt x="353117" y="928398"/>
                  <a:pt x="307578" y="950178"/>
                  <a:pt x="395111" y="891823"/>
                </a:cubicBezTo>
                <a:lnTo>
                  <a:pt x="428977" y="869245"/>
                </a:lnTo>
                <a:cubicBezTo>
                  <a:pt x="436503" y="857956"/>
                  <a:pt x="441961" y="844972"/>
                  <a:pt x="451555" y="835378"/>
                </a:cubicBezTo>
                <a:cubicBezTo>
                  <a:pt x="461149" y="825784"/>
                  <a:pt x="476946" y="823395"/>
                  <a:pt x="485422" y="812800"/>
                </a:cubicBezTo>
                <a:cubicBezTo>
                  <a:pt x="492856" y="803508"/>
                  <a:pt x="488297" y="787348"/>
                  <a:pt x="496711" y="778934"/>
                </a:cubicBezTo>
                <a:cubicBezTo>
                  <a:pt x="515898" y="759747"/>
                  <a:pt x="564444" y="733778"/>
                  <a:pt x="564444" y="733778"/>
                </a:cubicBez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34322-21F4-13BD-738C-9E7D4DFB20D2}"/>
              </a:ext>
            </a:extLst>
          </p:cNvPr>
          <p:cNvPicPr>
            <a:picLocks/>
          </p:cNvPicPr>
          <p:nvPr/>
        </p:nvPicPr>
        <p:blipFill>
          <a:blip r:embed="rId2"/>
          <a:stretch>
            <a:fillRect/>
          </a:stretch>
        </p:blipFill>
        <p:spPr>
          <a:xfrm>
            <a:off x="1892019" y="0"/>
            <a:ext cx="7223760" cy="4114800"/>
          </a:xfrm>
          <a:prstGeom prst="rect">
            <a:avLst/>
          </a:prstGeom>
        </p:spPr>
      </p:pic>
      <p:grpSp>
        <p:nvGrpSpPr>
          <p:cNvPr id="7" name="Group 6">
            <a:extLst>
              <a:ext uri="{FF2B5EF4-FFF2-40B4-BE49-F238E27FC236}">
                <a16:creationId xmlns:a16="http://schemas.microsoft.com/office/drawing/2014/main" id="{2074F364-0341-089C-B9BB-B23385BD8AA2}"/>
              </a:ext>
            </a:extLst>
          </p:cNvPr>
          <p:cNvGrpSpPr/>
          <p:nvPr/>
        </p:nvGrpSpPr>
        <p:grpSpPr>
          <a:xfrm>
            <a:off x="28221" y="4086581"/>
            <a:ext cx="5842000" cy="2743200"/>
            <a:chOff x="28221" y="4086581"/>
            <a:chExt cx="5842000" cy="2743200"/>
          </a:xfrm>
        </p:grpSpPr>
        <p:pic>
          <p:nvPicPr>
            <p:cNvPr id="3" name="Picture 2">
              <a:extLst>
                <a:ext uri="{FF2B5EF4-FFF2-40B4-BE49-F238E27FC236}">
                  <a16:creationId xmlns:a16="http://schemas.microsoft.com/office/drawing/2014/main" id="{387ACB57-A6FD-C960-E571-7D7B671074E2}"/>
                </a:ext>
              </a:extLst>
            </p:cNvPr>
            <p:cNvPicPr>
              <a:picLocks/>
            </p:cNvPicPr>
            <p:nvPr/>
          </p:nvPicPr>
          <p:blipFill>
            <a:blip r:embed="rId3"/>
            <a:stretch>
              <a:fillRect/>
            </a:stretch>
          </p:blipFill>
          <p:spPr>
            <a:xfrm>
              <a:off x="28221" y="4086581"/>
              <a:ext cx="5842000" cy="2743200"/>
            </a:xfrm>
            <a:prstGeom prst="rect">
              <a:avLst/>
            </a:prstGeom>
          </p:spPr>
        </p:pic>
        <p:sp>
          <p:nvSpPr>
            <p:cNvPr id="6" name="TextBox 5">
              <a:extLst>
                <a:ext uri="{FF2B5EF4-FFF2-40B4-BE49-F238E27FC236}">
                  <a16:creationId xmlns:a16="http://schemas.microsoft.com/office/drawing/2014/main" id="{2B668B94-F430-9367-5C95-C235AFF511C8}"/>
                </a:ext>
              </a:extLst>
            </p:cNvPr>
            <p:cNvSpPr txBox="1"/>
            <p:nvPr/>
          </p:nvSpPr>
          <p:spPr>
            <a:xfrm>
              <a:off x="1659468" y="4696178"/>
              <a:ext cx="2370666" cy="646331"/>
            </a:xfrm>
            <a:prstGeom prst="rect">
              <a:avLst/>
            </a:prstGeom>
            <a:noFill/>
          </p:spPr>
          <p:txBody>
            <a:bodyPr wrap="square" rtlCol="0">
              <a:spAutoFit/>
            </a:bodyPr>
            <a:lstStyle/>
            <a:p>
              <a:pPr algn="ctr"/>
              <a:r>
                <a:rPr lang="en-US" b="1" dirty="0">
                  <a:solidFill>
                    <a:schemeClr val="bg1">
                      <a:lumMod val="65000"/>
                    </a:schemeClr>
                  </a:solidFill>
                </a:rPr>
                <a:t>Subjective ENSO Update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29692FA-7111-FC54-C3A3-8B7FE67964E3}"/>
              </a:ext>
            </a:extLst>
          </p:cNvPr>
          <p:cNvGrpSpPr/>
          <p:nvPr/>
        </p:nvGrpSpPr>
        <p:grpSpPr>
          <a:xfrm>
            <a:off x="242712" y="551983"/>
            <a:ext cx="8650216" cy="6302629"/>
            <a:chOff x="242712" y="529405"/>
            <a:chExt cx="8650216" cy="6302629"/>
          </a:xfrm>
        </p:grpSpPr>
        <p:grpSp>
          <p:nvGrpSpPr>
            <p:cNvPr id="8" name="Group 7">
              <a:extLst>
                <a:ext uri="{FF2B5EF4-FFF2-40B4-BE49-F238E27FC236}">
                  <a16:creationId xmlns:a16="http://schemas.microsoft.com/office/drawing/2014/main" id="{BE9BD7A5-607A-D4C3-DCA2-84DE15A45032}"/>
                </a:ext>
              </a:extLst>
            </p:cNvPr>
            <p:cNvGrpSpPr/>
            <p:nvPr/>
          </p:nvGrpSpPr>
          <p:grpSpPr>
            <a:xfrm>
              <a:off x="242712" y="529405"/>
              <a:ext cx="8650216" cy="5727395"/>
              <a:chOff x="220134" y="281047"/>
              <a:chExt cx="8650216" cy="5727395"/>
            </a:xfrm>
          </p:grpSpPr>
          <p:pic>
            <p:nvPicPr>
              <p:cNvPr id="2" name="Picture 1" descr="NMME_ensemble_tmpsfc_season1.png">
                <a:extLst>
                  <a:ext uri="{FF2B5EF4-FFF2-40B4-BE49-F238E27FC236}">
                    <a16:creationId xmlns:a16="http://schemas.microsoft.com/office/drawing/2014/main" id="{7E800CC6-F38F-738C-15FF-CEB6D2946D19}"/>
                  </a:ext>
                </a:extLst>
              </p:cNvPr>
              <p:cNvPicPr>
                <a:picLocks/>
              </p:cNvPicPr>
              <p:nvPr/>
            </p:nvPicPr>
            <p:blipFill rotWithShape="1">
              <a:blip r:embed="rId2"/>
              <a:srcRect b="8148"/>
              <a:stretch/>
            </p:blipFill>
            <p:spPr>
              <a:xfrm>
                <a:off x="231420" y="292336"/>
                <a:ext cx="4114800" cy="2743200"/>
              </a:xfrm>
              <a:prstGeom prst="rect">
                <a:avLst/>
              </a:prstGeom>
            </p:spPr>
          </p:pic>
          <p:pic>
            <p:nvPicPr>
              <p:cNvPr id="3" name="Picture 2" descr="NMME_ensemble_tmpsfc_season2.png">
                <a:extLst>
                  <a:ext uri="{FF2B5EF4-FFF2-40B4-BE49-F238E27FC236}">
                    <a16:creationId xmlns:a16="http://schemas.microsoft.com/office/drawing/2014/main" id="{EECE1AB4-EA51-0B3A-9AB6-50D7B65D96A0}"/>
                  </a:ext>
                </a:extLst>
              </p:cNvPr>
              <p:cNvPicPr>
                <a:picLocks/>
              </p:cNvPicPr>
              <p:nvPr/>
            </p:nvPicPr>
            <p:blipFill rotWithShape="1">
              <a:blip r:embed="rId3"/>
              <a:srcRect b="8324"/>
              <a:stretch/>
            </p:blipFill>
            <p:spPr>
              <a:xfrm>
                <a:off x="4755550" y="281047"/>
                <a:ext cx="4114800" cy="2743200"/>
              </a:xfrm>
              <a:prstGeom prst="rect">
                <a:avLst/>
              </a:prstGeom>
            </p:spPr>
          </p:pic>
          <p:pic>
            <p:nvPicPr>
              <p:cNvPr id="4" name="Picture 3" descr="NMME_ensemble_tmpsfc_season3.png">
                <a:extLst>
                  <a:ext uri="{FF2B5EF4-FFF2-40B4-BE49-F238E27FC236}">
                    <a16:creationId xmlns:a16="http://schemas.microsoft.com/office/drawing/2014/main" id="{18C60B86-3397-9B0A-65D6-14C654D6EE05}"/>
                  </a:ext>
                </a:extLst>
              </p:cNvPr>
              <p:cNvPicPr>
                <a:picLocks/>
              </p:cNvPicPr>
              <p:nvPr/>
            </p:nvPicPr>
            <p:blipFill rotWithShape="1">
              <a:blip r:embed="rId4"/>
              <a:srcRect b="8324"/>
              <a:stretch/>
            </p:blipFill>
            <p:spPr>
              <a:xfrm>
                <a:off x="220134" y="3265242"/>
                <a:ext cx="4114800" cy="2743200"/>
              </a:xfrm>
              <a:prstGeom prst="rect">
                <a:avLst/>
              </a:prstGeom>
            </p:spPr>
          </p:pic>
          <p:pic>
            <p:nvPicPr>
              <p:cNvPr id="5" name="Picture 4" descr="NMME_ensemble_tmpsfc_season4.png">
                <a:extLst>
                  <a:ext uri="{FF2B5EF4-FFF2-40B4-BE49-F238E27FC236}">
                    <a16:creationId xmlns:a16="http://schemas.microsoft.com/office/drawing/2014/main" id="{248F9762-0CD8-7346-57F3-1AB3B7CCAA01}"/>
                  </a:ext>
                </a:extLst>
              </p:cNvPr>
              <p:cNvPicPr>
                <a:picLocks/>
              </p:cNvPicPr>
              <p:nvPr/>
            </p:nvPicPr>
            <p:blipFill rotWithShape="1">
              <a:blip r:embed="rId5"/>
              <a:srcRect b="8324"/>
              <a:stretch/>
            </p:blipFill>
            <p:spPr>
              <a:xfrm>
                <a:off x="4751543" y="3256842"/>
                <a:ext cx="4114800" cy="2743200"/>
              </a:xfrm>
              <a:prstGeom prst="rect">
                <a:avLst/>
              </a:prstGeom>
            </p:spPr>
          </p:pic>
        </p:grpSp>
        <p:pic>
          <p:nvPicPr>
            <p:cNvPr id="9" name="Picture 8" descr="NMME_ensemble_tmpsfc_season1.png">
              <a:extLst>
                <a:ext uri="{FF2B5EF4-FFF2-40B4-BE49-F238E27FC236}">
                  <a16:creationId xmlns:a16="http://schemas.microsoft.com/office/drawing/2014/main" id="{1D78EA87-E292-E473-45AF-F7D0F3585398}"/>
                </a:ext>
              </a:extLst>
            </p:cNvPr>
            <p:cNvPicPr>
              <a:picLocks noChangeAspect="1"/>
            </p:cNvPicPr>
            <p:nvPr/>
          </p:nvPicPr>
          <p:blipFill rotWithShape="1">
            <a:blip r:embed="rId2"/>
            <a:srcRect l="9807" t="93087" r="9536"/>
            <a:stretch/>
          </p:blipFill>
          <p:spPr>
            <a:xfrm>
              <a:off x="1241778" y="6389511"/>
              <a:ext cx="6683022" cy="442523"/>
            </a:xfrm>
            <a:prstGeom prst="rect">
              <a:avLst/>
            </a:prstGeom>
          </p:spPr>
        </p:pic>
      </p:grpSp>
      <p:sp>
        <p:nvSpPr>
          <p:cNvPr id="11" name="TextBox 10">
            <a:extLst>
              <a:ext uri="{FF2B5EF4-FFF2-40B4-BE49-F238E27FC236}">
                <a16:creationId xmlns:a16="http://schemas.microsoft.com/office/drawing/2014/main" id="{C193147A-CC6E-8CFE-21EC-D049DBC791F9}"/>
              </a:ext>
            </a:extLst>
          </p:cNvPr>
          <p:cNvSpPr txBox="1"/>
          <p:nvPr/>
        </p:nvSpPr>
        <p:spPr>
          <a:xfrm>
            <a:off x="0" y="56444"/>
            <a:ext cx="9144000" cy="523220"/>
          </a:xfrm>
          <a:prstGeom prst="rect">
            <a:avLst/>
          </a:prstGeom>
          <a:noFill/>
        </p:spPr>
        <p:txBody>
          <a:bodyPr wrap="square" rtlCol="0">
            <a:spAutoFit/>
          </a:bodyPr>
          <a:lstStyle/>
          <a:p>
            <a:pPr algn="ctr"/>
            <a:r>
              <a:rPr lang="en-US" sz="2800" b="1" dirty="0"/>
              <a:t>NMME: </a:t>
            </a:r>
            <a:r>
              <a:rPr lang="en-US" sz="2800" dirty="0"/>
              <a:t>Sea Surface Temperature Forecast</a:t>
            </a:r>
          </a:p>
        </p:txBody>
      </p:sp>
      <p:sp>
        <p:nvSpPr>
          <p:cNvPr id="12" name="TextBox 11">
            <a:extLst>
              <a:ext uri="{FF2B5EF4-FFF2-40B4-BE49-F238E27FC236}">
                <a16:creationId xmlns:a16="http://schemas.microsoft.com/office/drawing/2014/main" id="{BF05B9AF-5AAA-BEA2-6549-14742644A4E9}"/>
              </a:ext>
            </a:extLst>
          </p:cNvPr>
          <p:cNvSpPr txBox="1"/>
          <p:nvPr/>
        </p:nvSpPr>
        <p:spPr>
          <a:xfrm>
            <a:off x="485422" y="2867377"/>
            <a:ext cx="1693333" cy="369332"/>
          </a:xfrm>
          <a:prstGeom prst="rect">
            <a:avLst/>
          </a:prstGeom>
          <a:noFill/>
        </p:spPr>
        <p:txBody>
          <a:bodyPr wrap="square" rtlCol="0">
            <a:spAutoFit/>
          </a:bodyPr>
          <a:lstStyle/>
          <a:p>
            <a:r>
              <a:rPr lang="en-US" b="1" dirty="0"/>
              <a:t>May-Jul</a:t>
            </a:r>
            <a:r>
              <a:rPr lang="en-US" b="1" dirty="0">
                <a:solidFill>
                  <a:srgbClr val="0432FF"/>
                </a:solidFill>
              </a:rPr>
              <a:t> 2022</a:t>
            </a:r>
          </a:p>
        </p:txBody>
      </p:sp>
      <p:sp>
        <p:nvSpPr>
          <p:cNvPr id="13" name="TextBox 12">
            <a:extLst>
              <a:ext uri="{FF2B5EF4-FFF2-40B4-BE49-F238E27FC236}">
                <a16:creationId xmlns:a16="http://schemas.microsoft.com/office/drawing/2014/main" id="{51263373-2EC3-E35D-83AB-193BF0241DE1}"/>
              </a:ext>
            </a:extLst>
          </p:cNvPr>
          <p:cNvSpPr txBox="1"/>
          <p:nvPr/>
        </p:nvSpPr>
        <p:spPr>
          <a:xfrm>
            <a:off x="445909" y="5853291"/>
            <a:ext cx="1693333" cy="369332"/>
          </a:xfrm>
          <a:prstGeom prst="rect">
            <a:avLst/>
          </a:prstGeom>
          <a:noFill/>
        </p:spPr>
        <p:txBody>
          <a:bodyPr wrap="square" rtlCol="0">
            <a:spAutoFit/>
          </a:bodyPr>
          <a:lstStyle/>
          <a:p>
            <a:r>
              <a:rPr lang="en-US" b="1" dirty="0">
                <a:solidFill>
                  <a:srgbClr val="FF0000"/>
                </a:solidFill>
              </a:rPr>
              <a:t>Jul-Sep</a:t>
            </a:r>
            <a:r>
              <a:rPr lang="en-US" b="1" dirty="0">
                <a:solidFill>
                  <a:srgbClr val="0432FF"/>
                </a:solidFill>
              </a:rPr>
              <a:t> 2022</a:t>
            </a:r>
          </a:p>
        </p:txBody>
      </p:sp>
      <p:sp>
        <p:nvSpPr>
          <p:cNvPr id="14" name="TextBox 13">
            <a:extLst>
              <a:ext uri="{FF2B5EF4-FFF2-40B4-BE49-F238E27FC236}">
                <a16:creationId xmlns:a16="http://schemas.microsoft.com/office/drawing/2014/main" id="{D410F800-B3C1-AAB5-6F23-8B59A524DB25}"/>
              </a:ext>
            </a:extLst>
          </p:cNvPr>
          <p:cNvSpPr txBox="1"/>
          <p:nvPr/>
        </p:nvSpPr>
        <p:spPr>
          <a:xfrm>
            <a:off x="4921957" y="5870224"/>
            <a:ext cx="1693333" cy="369332"/>
          </a:xfrm>
          <a:prstGeom prst="rect">
            <a:avLst/>
          </a:prstGeom>
          <a:noFill/>
        </p:spPr>
        <p:txBody>
          <a:bodyPr wrap="square" rtlCol="0">
            <a:spAutoFit/>
          </a:bodyPr>
          <a:lstStyle/>
          <a:p>
            <a:r>
              <a:rPr lang="en-US" b="1" dirty="0"/>
              <a:t>Aug-Oct</a:t>
            </a:r>
            <a:r>
              <a:rPr lang="en-US" b="1" dirty="0">
                <a:solidFill>
                  <a:srgbClr val="0432FF"/>
                </a:solidFill>
              </a:rPr>
              <a:t> 2022</a:t>
            </a:r>
          </a:p>
        </p:txBody>
      </p:sp>
      <p:sp>
        <p:nvSpPr>
          <p:cNvPr id="15" name="TextBox 14">
            <a:extLst>
              <a:ext uri="{FF2B5EF4-FFF2-40B4-BE49-F238E27FC236}">
                <a16:creationId xmlns:a16="http://schemas.microsoft.com/office/drawing/2014/main" id="{54C011B7-D23C-FC78-E6A2-3D4403198B68}"/>
              </a:ext>
            </a:extLst>
          </p:cNvPr>
          <p:cNvSpPr txBox="1"/>
          <p:nvPr/>
        </p:nvSpPr>
        <p:spPr>
          <a:xfrm>
            <a:off x="4938889" y="2895600"/>
            <a:ext cx="1693333" cy="369332"/>
          </a:xfrm>
          <a:prstGeom prst="rect">
            <a:avLst/>
          </a:prstGeom>
          <a:noFill/>
        </p:spPr>
        <p:txBody>
          <a:bodyPr wrap="square" rtlCol="0">
            <a:spAutoFit/>
          </a:bodyPr>
          <a:lstStyle/>
          <a:p>
            <a:r>
              <a:rPr lang="en-US" b="1" dirty="0">
                <a:solidFill>
                  <a:srgbClr val="FF0000"/>
                </a:solidFill>
              </a:rPr>
              <a:t>Jun-Aug</a:t>
            </a:r>
            <a:r>
              <a:rPr lang="en-US" b="1" dirty="0">
                <a:solidFill>
                  <a:srgbClr val="0432FF"/>
                </a:solidFill>
              </a:rPr>
              <a:t> 2022</a:t>
            </a:r>
          </a:p>
        </p:txBody>
      </p:sp>
      <p:grpSp>
        <p:nvGrpSpPr>
          <p:cNvPr id="28" name="Group 27">
            <a:extLst>
              <a:ext uri="{FF2B5EF4-FFF2-40B4-BE49-F238E27FC236}">
                <a16:creationId xmlns:a16="http://schemas.microsoft.com/office/drawing/2014/main" id="{9CA65D57-F25E-A22A-B0F0-AF146341A225}"/>
              </a:ext>
            </a:extLst>
          </p:cNvPr>
          <p:cNvGrpSpPr/>
          <p:nvPr/>
        </p:nvGrpSpPr>
        <p:grpSpPr>
          <a:xfrm>
            <a:off x="1162756" y="2009422"/>
            <a:ext cx="4447822" cy="2922240"/>
            <a:chOff x="1162756" y="2009422"/>
            <a:chExt cx="4447822" cy="2922240"/>
          </a:xfrm>
        </p:grpSpPr>
        <p:cxnSp>
          <p:nvCxnSpPr>
            <p:cNvPr id="17" name="Straight Arrow Connector 16">
              <a:extLst>
                <a:ext uri="{FF2B5EF4-FFF2-40B4-BE49-F238E27FC236}">
                  <a16:creationId xmlns:a16="http://schemas.microsoft.com/office/drawing/2014/main" id="{879626B8-DF00-A57E-4268-7D1DDE40AD86}"/>
                </a:ext>
              </a:extLst>
            </p:cNvPr>
            <p:cNvCxnSpPr/>
            <p:nvPr/>
          </p:nvCxnSpPr>
          <p:spPr>
            <a:xfrm flipV="1">
              <a:off x="4572000" y="2032000"/>
              <a:ext cx="1038578" cy="1495778"/>
            </a:xfrm>
            <a:prstGeom prst="straightConnector1">
              <a:avLst/>
            </a:prstGeom>
            <a:ln>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DBBC429-F327-CB7F-FBFD-0432A4DA59BB}"/>
                </a:ext>
              </a:extLst>
            </p:cNvPr>
            <p:cNvCxnSpPr>
              <a:cxnSpLocks/>
            </p:cNvCxnSpPr>
            <p:nvPr/>
          </p:nvCxnSpPr>
          <p:spPr>
            <a:xfrm>
              <a:off x="4572000" y="3536178"/>
              <a:ext cx="1038578" cy="1391422"/>
            </a:xfrm>
            <a:prstGeom prst="straightConnector1">
              <a:avLst/>
            </a:prstGeom>
            <a:ln>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4848DFB-4197-3BA8-5A44-ED9D79432A8C}"/>
                </a:ext>
              </a:extLst>
            </p:cNvPr>
            <p:cNvCxnSpPr>
              <a:cxnSpLocks/>
            </p:cNvCxnSpPr>
            <p:nvPr/>
          </p:nvCxnSpPr>
          <p:spPr>
            <a:xfrm flipH="1">
              <a:off x="1241778" y="3540240"/>
              <a:ext cx="3330222" cy="1391422"/>
            </a:xfrm>
            <a:prstGeom prst="straightConnector1">
              <a:avLst/>
            </a:prstGeom>
            <a:ln>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E246286-2B9F-1A27-0AF6-90D7A7BBBC4F}"/>
                </a:ext>
              </a:extLst>
            </p:cNvPr>
            <p:cNvCxnSpPr>
              <a:cxnSpLocks/>
            </p:cNvCxnSpPr>
            <p:nvPr/>
          </p:nvCxnSpPr>
          <p:spPr>
            <a:xfrm flipH="1" flipV="1">
              <a:off x="1162756" y="2009422"/>
              <a:ext cx="3396877" cy="1519529"/>
            </a:xfrm>
            <a:prstGeom prst="straightConnector1">
              <a:avLst/>
            </a:prstGeom>
            <a:ln>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744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A2E30B7-60F9-FF8E-AA64-7A0E2EE77BD7}"/>
              </a:ext>
            </a:extLst>
          </p:cNvPr>
          <p:cNvGrpSpPr/>
          <p:nvPr/>
        </p:nvGrpSpPr>
        <p:grpSpPr>
          <a:xfrm>
            <a:off x="33866" y="47413"/>
            <a:ext cx="9076270" cy="6778982"/>
            <a:chOff x="33866" y="47413"/>
            <a:chExt cx="9076270" cy="6778982"/>
          </a:xfrm>
        </p:grpSpPr>
        <p:pic>
          <p:nvPicPr>
            <p:cNvPr id="2" name="Picture 1" descr="MJJ22_World_pcp.gif"/>
            <p:cNvPicPr>
              <a:picLocks/>
            </p:cNvPicPr>
            <p:nvPr/>
          </p:nvPicPr>
          <p:blipFill rotWithShape="1">
            <a:blip r:embed="rId2"/>
            <a:srcRect b="15897"/>
            <a:stretch/>
          </p:blipFill>
          <p:spPr>
            <a:xfrm>
              <a:off x="33866" y="47413"/>
              <a:ext cx="4389120" cy="2834640"/>
            </a:xfrm>
            <a:prstGeom prst="rect">
              <a:avLst/>
            </a:prstGeom>
          </p:spPr>
        </p:pic>
        <p:pic>
          <p:nvPicPr>
            <p:cNvPr id="3" name="Picture 2" descr="JJA22_World_pcp.gif">
              <a:extLst>
                <a:ext uri="{FF2B5EF4-FFF2-40B4-BE49-F238E27FC236}">
                  <a16:creationId xmlns:a16="http://schemas.microsoft.com/office/drawing/2014/main" id="{34E864F8-E173-9842-0129-E7BD882383C1}"/>
                </a:ext>
              </a:extLst>
            </p:cNvPr>
            <p:cNvPicPr>
              <a:picLocks/>
            </p:cNvPicPr>
            <p:nvPr/>
          </p:nvPicPr>
          <p:blipFill rotWithShape="1">
            <a:blip r:embed="rId3"/>
            <a:srcRect b="15897"/>
            <a:stretch/>
          </p:blipFill>
          <p:spPr>
            <a:xfrm>
              <a:off x="4709726" y="47471"/>
              <a:ext cx="4389120" cy="2834640"/>
            </a:xfrm>
            <a:prstGeom prst="rect">
              <a:avLst/>
            </a:prstGeom>
          </p:spPr>
        </p:pic>
        <p:pic>
          <p:nvPicPr>
            <p:cNvPr id="4" name="Picture 3" descr="JAS22_World_pcp.gif">
              <a:extLst>
                <a:ext uri="{FF2B5EF4-FFF2-40B4-BE49-F238E27FC236}">
                  <a16:creationId xmlns:a16="http://schemas.microsoft.com/office/drawing/2014/main" id="{61033EB7-2C02-E55E-431F-218DD8CC28DF}"/>
                </a:ext>
              </a:extLst>
            </p:cNvPr>
            <p:cNvPicPr>
              <a:picLocks/>
            </p:cNvPicPr>
            <p:nvPr/>
          </p:nvPicPr>
          <p:blipFill rotWithShape="1">
            <a:blip r:embed="rId4"/>
            <a:srcRect b="16088"/>
            <a:stretch/>
          </p:blipFill>
          <p:spPr>
            <a:xfrm>
              <a:off x="33866" y="3022596"/>
              <a:ext cx="4389120" cy="2834640"/>
            </a:xfrm>
            <a:prstGeom prst="rect">
              <a:avLst/>
            </a:prstGeom>
          </p:spPr>
        </p:pic>
        <p:pic>
          <p:nvPicPr>
            <p:cNvPr id="5" name="Picture 4" descr="ASO22_World_pcp.gif">
              <a:extLst>
                <a:ext uri="{FF2B5EF4-FFF2-40B4-BE49-F238E27FC236}">
                  <a16:creationId xmlns:a16="http://schemas.microsoft.com/office/drawing/2014/main" id="{70FCAF3D-3CB9-087E-8485-F969064C0F33}"/>
                </a:ext>
              </a:extLst>
            </p:cNvPr>
            <p:cNvPicPr>
              <a:picLocks/>
            </p:cNvPicPr>
            <p:nvPr/>
          </p:nvPicPr>
          <p:blipFill rotWithShape="1">
            <a:blip r:embed="rId5"/>
            <a:srcRect b="15897"/>
            <a:stretch/>
          </p:blipFill>
          <p:spPr>
            <a:xfrm>
              <a:off x="4721016" y="3022595"/>
              <a:ext cx="4389120" cy="2834640"/>
            </a:xfrm>
            <a:prstGeom prst="rect">
              <a:avLst/>
            </a:prstGeom>
          </p:spPr>
        </p:pic>
        <p:pic>
          <p:nvPicPr>
            <p:cNvPr id="6" name="Picture 5" descr="JJA22_World_pcp.gif">
              <a:extLst>
                <a:ext uri="{FF2B5EF4-FFF2-40B4-BE49-F238E27FC236}">
                  <a16:creationId xmlns:a16="http://schemas.microsoft.com/office/drawing/2014/main" id="{C7A089A6-80C4-19C4-416B-EB1F43FC033F}"/>
                </a:ext>
              </a:extLst>
            </p:cNvPr>
            <p:cNvPicPr>
              <a:picLocks noChangeAspect="1"/>
            </p:cNvPicPr>
            <p:nvPr/>
          </p:nvPicPr>
          <p:blipFill rotWithShape="1">
            <a:blip r:embed="rId3"/>
            <a:srcRect t="84103"/>
            <a:stretch/>
          </p:blipFill>
          <p:spPr>
            <a:xfrm>
              <a:off x="273192" y="5881515"/>
              <a:ext cx="8565248" cy="944880"/>
            </a:xfrm>
            <a:prstGeom prst="rect">
              <a:avLst/>
            </a:prstGeom>
          </p:spPr>
        </p:pic>
      </p:grpSp>
      <p:sp>
        <p:nvSpPr>
          <p:cNvPr id="8" name="TextBox 7">
            <a:extLst>
              <a:ext uri="{FF2B5EF4-FFF2-40B4-BE49-F238E27FC236}">
                <a16:creationId xmlns:a16="http://schemas.microsoft.com/office/drawing/2014/main" id="{7530C2B6-35B3-B2EB-6996-C946277C710C}"/>
              </a:ext>
            </a:extLst>
          </p:cNvPr>
          <p:cNvSpPr txBox="1"/>
          <p:nvPr/>
        </p:nvSpPr>
        <p:spPr>
          <a:xfrm>
            <a:off x="225778" y="2032001"/>
            <a:ext cx="1286932" cy="369332"/>
          </a:xfrm>
          <a:prstGeom prst="rect">
            <a:avLst/>
          </a:prstGeom>
          <a:noFill/>
        </p:spPr>
        <p:txBody>
          <a:bodyPr wrap="square" rtlCol="0">
            <a:spAutoFit/>
          </a:bodyPr>
          <a:lstStyle/>
          <a:p>
            <a:r>
              <a:rPr lang="en-US" b="1" dirty="0"/>
              <a:t>May-to-Jul</a:t>
            </a:r>
          </a:p>
        </p:txBody>
      </p:sp>
      <p:sp>
        <p:nvSpPr>
          <p:cNvPr id="9" name="TextBox 8">
            <a:extLst>
              <a:ext uri="{FF2B5EF4-FFF2-40B4-BE49-F238E27FC236}">
                <a16:creationId xmlns:a16="http://schemas.microsoft.com/office/drawing/2014/main" id="{B05D22B7-1D53-B9A7-01ED-D31C9F2D3BE2}"/>
              </a:ext>
            </a:extLst>
          </p:cNvPr>
          <p:cNvSpPr txBox="1"/>
          <p:nvPr/>
        </p:nvSpPr>
        <p:spPr>
          <a:xfrm>
            <a:off x="276577" y="4995338"/>
            <a:ext cx="1286932" cy="369332"/>
          </a:xfrm>
          <a:prstGeom prst="rect">
            <a:avLst/>
          </a:prstGeom>
          <a:noFill/>
        </p:spPr>
        <p:txBody>
          <a:bodyPr wrap="square" rtlCol="0">
            <a:spAutoFit/>
          </a:bodyPr>
          <a:lstStyle/>
          <a:p>
            <a:r>
              <a:rPr lang="en-US" b="1" dirty="0">
                <a:highlight>
                  <a:srgbClr val="FFFF00"/>
                </a:highlight>
              </a:rPr>
              <a:t>Jul-to-Sep</a:t>
            </a:r>
          </a:p>
        </p:txBody>
      </p:sp>
      <p:sp>
        <p:nvSpPr>
          <p:cNvPr id="10" name="TextBox 9">
            <a:extLst>
              <a:ext uri="{FF2B5EF4-FFF2-40B4-BE49-F238E27FC236}">
                <a16:creationId xmlns:a16="http://schemas.microsoft.com/office/drawing/2014/main" id="{88C5D3DF-A177-DA72-46DF-DDFF78C7BBCF}"/>
              </a:ext>
            </a:extLst>
          </p:cNvPr>
          <p:cNvSpPr txBox="1"/>
          <p:nvPr/>
        </p:nvSpPr>
        <p:spPr>
          <a:xfrm>
            <a:off x="4921955" y="2032001"/>
            <a:ext cx="1286932" cy="369332"/>
          </a:xfrm>
          <a:prstGeom prst="rect">
            <a:avLst/>
          </a:prstGeom>
          <a:noFill/>
        </p:spPr>
        <p:txBody>
          <a:bodyPr wrap="square" rtlCol="0">
            <a:spAutoFit/>
          </a:bodyPr>
          <a:lstStyle/>
          <a:p>
            <a:r>
              <a:rPr lang="en-US" b="1" dirty="0">
                <a:highlight>
                  <a:srgbClr val="FFFF00"/>
                </a:highlight>
              </a:rPr>
              <a:t>Jun-to-Aug</a:t>
            </a:r>
          </a:p>
        </p:txBody>
      </p:sp>
      <p:sp>
        <p:nvSpPr>
          <p:cNvPr id="11" name="TextBox 10">
            <a:extLst>
              <a:ext uri="{FF2B5EF4-FFF2-40B4-BE49-F238E27FC236}">
                <a16:creationId xmlns:a16="http://schemas.microsoft.com/office/drawing/2014/main" id="{C486CA3A-E4B0-C8EF-AFAC-4699F81ED06D}"/>
              </a:ext>
            </a:extLst>
          </p:cNvPr>
          <p:cNvSpPr txBox="1"/>
          <p:nvPr/>
        </p:nvSpPr>
        <p:spPr>
          <a:xfrm>
            <a:off x="4921955" y="4995338"/>
            <a:ext cx="1286932" cy="369332"/>
          </a:xfrm>
          <a:prstGeom prst="rect">
            <a:avLst/>
          </a:prstGeom>
          <a:noFill/>
        </p:spPr>
        <p:txBody>
          <a:bodyPr wrap="square" rtlCol="0">
            <a:spAutoFit/>
          </a:bodyPr>
          <a:lstStyle/>
          <a:p>
            <a:r>
              <a:rPr lang="en-US" b="1" dirty="0"/>
              <a:t>Aug-to-Oct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JJ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A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S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O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02E59-375E-DF48-AD09-4AB1E1A60217}"/>
              </a:ext>
            </a:extLst>
          </p:cNvPr>
          <p:cNvSpPr txBox="1"/>
          <p:nvPr/>
        </p:nvSpPr>
        <p:spPr>
          <a:xfrm>
            <a:off x="1339850" y="228600"/>
            <a:ext cx="6464300" cy="646331"/>
          </a:xfrm>
          <a:prstGeom prst="rect">
            <a:avLst/>
          </a:prstGeom>
          <a:noFill/>
        </p:spPr>
        <p:txBody>
          <a:bodyPr wrap="square" rtlCol="0">
            <a:spAutoFit/>
          </a:bodyPr>
          <a:lstStyle/>
          <a:p>
            <a:pPr algn="ctr"/>
            <a:r>
              <a:rPr lang="en-US" sz="3600" b="1" dirty="0"/>
              <a:t>Outline</a:t>
            </a:r>
          </a:p>
        </p:txBody>
      </p:sp>
      <p:sp>
        <p:nvSpPr>
          <p:cNvPr id="3" name="TextBox 2">
            <a:extLst>
              <a:ext uri="{FF2B5EF4-FFF2-40B4-BE49-F238E27FC236}">
                <a16:creationId xmlns:a16="http://schemas.microsoft.com/office/drawing/2014/main" id="{3935456E-3798-B145-9AFE-209D59391BCA}"/>
              </a:ext>
            </a:extLst>
          </p:cNvPr>
          <p:cNvSpPr txBox="1"/>
          <p:nvPr/>
        </p:nvSpPr>
        <p:spPr>
          <a:xfrm>
            <a:off x="622300" y="1206500"/>
            <a:ext cx="8166100" cy="4893647"/>
          </a:xfrm>
          <a:prstGeom prst="rect">
            <a:avLst/>
          </a:prstGeom>
          <a:noFill/>
        </p:spPr>
        <p:txBody>
          <a:bodyPr wrap="square" rtlCol="0">
            <a:spAutoFit/>
          </a:bodyPr>
          <a:lstStyle/>
          <a:p>
            <a:pPr marL="285750" indent="-285750">
              <a:buFont typeface="Wingdings" pitchFamily="2" charset="2"/>
              <a:buChar char="q"/>
            </a:pPr>
            <a:r>
              <a:rPr lang="en-US" sz="2400" b="1" dirty="0">
                <a:solidFill>
                  <a:srgbClr val="0432FF"/>
                </a:solidFill>
              </a:rPr>
              <a:t>Observed Oceanic and Atmospheric Conditions in</a:t>
            </a:r>
          </a:p>
          <a:p>
            <a:pPr marL="285750" indent="-285750">
              <a:buFont typeface="Courier New" panose="02070309020205020404" pitchFamily="49" charset="0"/>
              <a:buChar char="o"/>
            </a:pPr>
            <a:r>
              <a:rPr lang="en-US" sz="2400" dirty="0"/>
              <a:t>Tropical Pacific</a:t>
            </a:r>
          </a:p>
          <a:p>
            <a:pPr marL="285750" indent="-285750">
              <a:buFont typeface="Courier New" panose="02070309020205020404" pitchFamily="49" charset="0"/>
              <a:buChar char="o"/>
            </a:pPr>
            <a:r>
              <a:rPr lang="en-US" sz="2400" dirty="0"/>
              <a:t>Across the Globe</a:t>
            </a:r>
          </a:p>
          <a:p>
            <a:endParaRPr lang="en-US" sz="2400" dirty="0"/>
          </a:p>
          <a:p>
            <a:pPr marL="285750" indent="-285750">
              <a:buFont typeface="Wingdings" pitchFamily="2" charset="2"/>
              <a:buChar char="q"/>
            </a:pPr>
            <a:r>
              <a:rPr lang="en-US" sz="2400" b="1" dirty="0">
                <a:solidFill>
                  <a:srgbClr val="0432FF"/>
                </a:solidFill>
              </a:rPr>
              <a:t>ENSO Plume in</a:t>
            </a:r>
          </a:p>
          <a:p>
            <a:pPr marL="285750" indent="-285750">
              <a:buFont typeface="Courier New" panose="02070309020205020404" pitchFamily="49" charset="0"/>
              <a:buChar char="o"/>
            </a:pPr>
            <a:r>
              <a:rPr lang="en-US" sz="2400" dirty="0"/>
              <a:t>NMME </a:t>
            </a:r>
          </a:p>
          <a:p>
            <a:pPr marL="285750" indent="-285750">
              <a:buFont typeface="Courier New" panose="02070309020205020404" pitchFamily="49" charset="0"/>
              <a:buChar char="o"/>
            </a:pPr>
            <a:r>
              <a:rPr lang="en-US" sz="2400" dirty="0"/>
              <a:t>IRI ENSO Plume and Probabilistic Forecast</a:t>
            </a:r>
          </a:p>
          <a:p>
            <a:endParaRPr lang="en-US" sz="2400" dirty="0"/>
          </a:p>
          <a:p>
            <a:pPr marL="285750" indent="-285750">
              <a:buFont typeface="Wingdings" pitchFamily="2" charset="2"/>
              <a:buChar char="q"/>
            </a:pPr>
            <a:r>
              <a:rPr lang="en-US" sz="2400" b="1" dirty="0">
                <a:solidFill>
                  <a:srgbClr val="0432FF"/>
                </a:solidFill>
              </a:rPr>
              <a:t>Seasons Outlook of</a:t>
            </a:r>
          </a:p>
          <a:p>
            <a:pPr marL="285750" indent="-285750">
              <a:buFont typeface="Courier New" panose="02070309020205020404" pitchFamily="49" charset="0"/>
              <a:buChar char="o"/>
            </a:pPr>
            <a:r>
              <a:rPr lang="en-US" sz="2400" dirty="0"/>
              <a:t>SST</a:t>
            </a:r>
          </a:p>
          <a:p>
            <a:pPr marL="285750" indent="-285750">
              <a:buFont typeface="Courier New" panose="02070309020205020404" pitchFamily="49" charset="0"/>
              <a:buChar char="o"/>
            </a:pPr>
            <a:r>
              <a:rPr lang="en-US" sz="2400" dirty="0"/>
              <a:t>Precipitation and Temperature</a:t>
            </a:r>
          </a:p>
          <a:p>
            <a:endParaRPr lang="en-US" sz="2400" dirty="0"/>
          </a:p>
          <a:p>
            <a:pPr marL="285750" indent="-285750">
              <a:buFont typeface="Wingdings" pitchFamily="2" charset="2"/>
              <a:buChar char="q"/>
            </a:pPr>
            <a:r>
              <a:rPr lang="en-US" sz="2400" b="1" dirty="0">
                <a:solidFill>
                  <a:srgbClr val="0432FF"/>
                </a:solidFill>
              </a:rPr>
              <a:t>Summary</a:t>
            </a:r>
          </a:p>
        </p:txBody>
      </p:sp>
    </p:spTree>
    <p:extLst>
      <p:ext uri="{BB962C8B-B14F-4D97-AF65-F5344CB8AC3E}">
        <p14:creationId xmlns:p14="http://schemas.microsoft.com/office/powerpoint/2010/main" val="39040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40E6E-B255-6B81-4A8D-49C978B03331}"/>
              </a:ext>
            </a:extLst>
          </p:cNvPr>
          <p:cNvSpPr txBox="1"/>
          <p:nvPr/>
        </p:nvSpPr>
        <p:spPr>
          <a:xfrm>
            <a:off x="1851378" y="203200"/>
            <a:ext cx="5441244" cy="584775"/>
          </a:xfrm>
          <a:prstGeom prst="rect">
            <a:avLst/>
          </a:prstGeom>
          <a:noFill/>
        </p:spPr>
        <p:txBody>
          <a:bodyPr wrap="square" rtlCol="0">
            <a:spAutoFit/>
          </a:bodyPr>
          <a:lstStyle/>
          <a:p>
            <a:pPr algn="ctr"/>
            <a:r>
              <a:rPr lang="en-US" sz="3200" b="1" dirty="0"/>
              <a:t>Summary</a:t>
            </a:r>
          </a:p>
        </p:txBody>
      </p:sp>
      <p:sp>
        <p:nvSpPr>
          <p:cNvPr id="3" name="Text Box 20">
            <a:extLst>
              <a:ext uri="{FF2B5EF4-FFF2-40B4-BE49-F238E27FC236}">
                <a16:creationId xmlns:a16="http://schemas.microsoft.com/office/drawing/2014/main" id="{C2551516-E1D8-3E09-2056-50FCE1CF8F84}"/>
              </a:ext>
            </a:extLst>
          </p:cNvPr>
          <p:cNvSpPr txBox="1">
            <a:spLocks noChangeArrowheads="1"/>
          </p:cNvSpPr>
          <p:nvPr/>
        </p:nvSpPr>
        <p:spPr bwMode="auto">
          <a:xfrm>
            <a:off x="206022" y="781753"/>
            <a:ext cx="8763000" cy="599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50000"/>
              </a:spcBef>
            </a:pPr>
            <a:r>
              <a:rPr lang="en-US" altLang="en-US" sz="1800" dirty="0">
                <a:solidFill>
                  <a:srgbClr val="0432FF"/>
                </a:solidFill>
                <a:latin typeface="Trebuchet MS" panose="020B0703020202090204" pitchFamily="34" charset="0"/>
              </a:rPr>
              <a:t>La Niña </a:t>
            </a:r>
            <a:r>
              <a:rPr lang="en-US" altLang="en-US" sz="1800" dirty="0">
                <a:latin typeface="Trebuchet MS" panose="020B0703020202090204" pitchFamily="34" charset="0"/>
              </a:rPr>
              <a:t>is still there, because; current atmosphere-ocean conditions are consistent for La Nina, i.e.,</a:t>
            </a:r>
            <a:endParaRPr lang="en-US" altLang="en-US" sz="1800" dirty="0">
              <a:latin typeface="Trebuchet MS" panose="020B0703020202090204" pitchFamily="34" charset="0"/>
              <a:cs typeface="Arial" panose="020B0604020202020204" pitchFamily="34" charset="0"/>
            </a:endParaRPr>
          </a:p>
          <a:p>
            <a:pPr marL="285750" indent="-285750" eaLnBrk="1" hangingPunct="1">
              <a:lnSpc>
                <a:spcPct val="150000"/>
              </a:lnSpc>
              <a:spcBef>
                <a:spcPct val="50000"/>
              </a:spcBef>
              <a:buFont typeface="Wingdings" pitchFamily="2" charset="2"/>
              <a:buChar char="ü"/>
            </a:pPr>
            <a:r>
              <a:rPr lang="en-US" altLang="en-US" sz="1800" dirty="0">
                <a:latin typeface="Trebuchet MS" panose="020B0703020202090204" pitchFamily="34" charset="0"/>
                <a:cs typeface="Arial" panose="020B0604020202020204" pitchFamily="34" charset="0"/>
              </a:rPr>
              <a:t>Sea surface temperatures (SSTs) are below average across the equatorial Pacific Ocean.</a:t>
            </a:r>
          </a:p>
          <a:p>
            <a:pPr marL="285750" indent="-285750" eaLnBrk="1" hangingPunct="1">
              <a:lnSpc>
                <a:spcPct val="150000"/>
              </a:lnSpc>
              <a:spcBef>
                <a:spcPct val="50000"/>
              </a:spcBef>
              <a:buFont typeface="Wingdings" pitchFamily="2" charset="2"/>
              <a:buChar char="ü"/>
            </a:pPr>
            <a:r>
              <a:rPr lang="en-US" altLang="en-US" sz="1800" dirty="0">
                <a:latin typeface="Trebuchet MS" panose="020B0703020202090204" pitchFamily="34" charset="0"/>
                <a:cs typeface="Arial" panose="020B0604020202020204" pitchFamily="34" charset="0"/>
              </a:rPr>
              <a:t>SOI is positive, above-average trade winds, reduced cloudiness over central Pacific.</a:t>
            </a:r>
          </a:p>
          <a:p>
            <a:pPr>
              <a:lnSpc>
                <a:spcPct val="150000"/>
              </a:lnSpc>
              <a:spcBef>
                <a:spcPct val="50000"/>
              </a:spcBef>
            </a:pPr>
            <a:r>
              <a:rPr lang="en-US" altLang="en-US" sz="1800" dirty="0">
                <a:solidFill>
                  <a:schemeClr val="accent6"/>
                </a:solidFill>
                <a:latin typeface="Trebuchet MS" panose="020B0703020202090204" pitchFamily="34" charset="0"/>
              </a:rPr>
              <a:t>Long-range Forecast is tough (indicative of large uncertainty) in April, due to SPB, and we see forecast is staying between La Nina and Neutral states just after one season, So; </a:t>
            </a:r>
          </a:p>
          <a:p>
            <a:pPr marL="285750" indent="-285750">
              <a:lnSpc>
                <a:spcPct val="150000"/>
              </a:lnSpc>
              <a:spcBef>
                <a:spcPct val="50000"/>
              </a:spcBef>
              <a:buFont typeface="Wingdings" pitchFamily="2" charset="2"/>
              <a:buChar char="ü"/>
            </a:pPr>
            <a:r>
              <a:rPr lang="en-US" altLang="en-US" sz="1800" dirty="0">
                <a:latin typeface="Trebuchet MS" panose="020B0703020202090204" pitchFamily="34" charset="0"/>
              </a:rPr>
              <a:t>La Niña is favored to continue with high chances during May-Jun-Jul, (61%), while probabilities for La Niña decrease to 47-49% in boreal summer, increasing to 54% during Sep-Nov, and Oct-Dec, while ENSO-neutral probabilities follow their seasonally-varying climatological probabilities. </a:t>
            </a:r>
          </a:p>
        </p:txBody>
      </p:sp>
    </p:spTree>
    <p:extLst>
      <p:ext uri="{BB962C8B-B14F-4D97-AF65-F5344CB8AC3E}">
        <p14:creationId xmlns:p14="http://schemas.microsoft.com/office/powerpoint/2010/main" val="265288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9EAC57-8B72-D4E9-9555-216D41EBAD14}"/>
              </a:ext>
            </a:extLst>
          </p:cNvPr>
          <p:cNvPicPr>
            <a:picLocks noChangeAspect="1"/>
          </p:cNvPicPr>
          <p:nvPr/>
        </p:nvPicPr>
        <p:blipFill rotWithShape="1">
          <a:blip r:embed="rId2"/>
          <a:srcRect l="10312" t="10118" r="9444" b="18599"/>
          <a:stretch/>
        </p:blipFill>
        <p:spPr>
          <a:xfrm>
            <a:off x="4921970" y="355557"/>
            <a:ext cx="4229102" cy="5899899"/>
          </a:xfrm>
          <a:prstGeom prst="rect">
            <a:avLst/>
          </a:prstGeom>
        </p:spPr>
      </p:pic>
      <p:pic>
        <p:nvPicPr>
          <p:cNvPr id="8" name="Picture 7">
            <a:extLst>
              <a:ext uri="{FF2B5EF4-FFF2-40B4-BE49-F238E27FC236}">
                <a16:creationId xmlns:a16="http://schemas.microsoft.com/office/drawing/2014/main" id="{8E142633-C5D9-6579-B2D8-3992486E3382}"/>
              </a:ext>
            </a:extLst>
          </p:cNvPr>
          <p:cNvPicPr>
            <a:picLocks noChangeAspect="1"/>
          </p:cNvPicPr>
          <p:nvPr/>
        </p:nvPicPr>
        <p:blipFill>
          <a:blip r:embed="rId3"/>
          <a:stretch>
            <a:fillRect/>
          </a:stretch>
        </p:blipFill>
        <p:spPr>
          <a:xfrm>
            <a:off x="259847" y="728996"/>
            <a:ext cx="4560510" cy="4802560"/>
          </a:xfrm>
          <a:prstGeom prst="rect">
            <a:avLst/>
          </a:prstGeom>
        </p:spPr>
      </p:pic>
      <p:sp>
        <p:nvSpPr>
          <p:cNvPr id="10" name="TextBox 9">
            <a:extLst>
              <a:ext uri="{FF2B5EF4-FFF2-40B4-BE49-F238E27FC236}">
                <a16:creationId xmlns:a16="http://schemas.microsoft.com/office/drawing/2014/main" id="{1477B700-93E3-C2BC-A667-BB1C2534F17D}"/>
              </a:ext>
            </a:extLst>
          </p:cNvPr>
          <p:cNvSpPr txBox="1"/>
          <p:nvPr/>
        </p:nvSpPr>
        <p:spPr>
          <a:xfrm>
            <a:off x="344317" y="5687859"/>
            <a:ext cx="4577644" cy="923330"/>
          </a:xfrm>
          <a:prstGeom prst="rect">
            <a:avLst/>
          </a:prstGeom>
          <a:noFill/>
        </p:spPr>
        <p:txBody>
          <a:bodyPr wrap="square">
            <a:spAutoFit/>
          </a:bodyPr>
          <a:lstStyle/>
          <a:p>
            <a:pPr eaLnBrk="1" hangingPunct="1">
              <a:spcBef>
                <a:spcPct val="50000"/>
              </a:spcBef>
              <a:buClr>
                <a:schemeClr val="accent1"/>
              </a:buClr>
              <a:buSzPct val="80000"/>
              <a:buFont typeface="Wingdings 2" pitchFamily="2" charset="2"/>
              <a:buNone/>
            </a:pPr>
            <a:r>
              <a:rPr lang="en-US" altLang="en-US" sz="1800" dirty="0">
                <a:latin typeface="Trebuchet MS" panose="020B0703020202090204" pitchFamily="34" charset="0"/>
                <a:cs typeface="Times New Roman" panose="02020603050405020304" pitchFamily="18" charset="0"/>
              </a:rPr>
              <a:t>Below-average SSTs persisted across the central to eastern equatorial Pacific Ocean.</a:t>
            </a:r>
          </a:p>
        </p:txBody>
      </p:sp>
      <p:sp>
        <p:nvSpPr>
          <p:cNvPr id="11" name="TextBox 10">
            <a:extLst>
              <a:ext uri="{FF2B5EF4-FFF2-40B4-BE49-F238E27FC236}">
                <a16:creationId xmlns:a16="http://schemas.microsoft.com/office/drawing/2014/main" id="{66B80F31-963E-D2B4-FB11-BEBE2DD5883E}"/>
              </a:ext>
            </a:extLst>
          </p:cNvPr>
          <p:cNvSpPr txBox="1"/>
          <p:nvPr/>
        </p:nvSpPr>
        <p:spPr>
          <a:xfrm>
            <a:off x="237269" y="11289"/>
            <a:ext cx="8658375" cy="646331"/>
          </a:xfrm>
          <a:prstGeom prst="rect">
            <a:avLst/>
          </a:prstGeom>
          <a:solidFill>
            <a:schemeClr val="bg1"/>
          </a:solidFill>
        </p:spPr>
        <p:txBody>
          <a:bodyPr wrap="square" rtlCol="0">
            <a:spAutoFit/>
          </a:bodyPr>
          <a:lstStyle/>
          <a:p>
            <a:pPr algn="ctr"/>
            <a:r>
              <a:rPr lang="en-US" b="1" dirty="0">
                <a:latin typeface="Arial" panose="020B0604020202020204" pitchFamily="34" charset="0"/>
                <a:cs typeface="Arial" panose="020B0604020202020204" pitchFamily="34" charset="0"/>
              </a:rPr>
              <a:t>Evolution of EQ. Pacific SST Departures in Weekly OISST Data </a:t>
            </a:r>
          </a:p>
          <a:p>
            <a:pPr algn="ctr"/>
            <a:r>
              <a:rPr lang="en-US" b="1" dirty="0">
                <a:latin typeface="Arial" panose="020B0604020202020204" pitchFamily="34" charset="0"/>
                <a:cs typeface="Arial" panose="020B0604020202020204" pitchFamily="34" charset="0"/>
              </a:rPr>
              <a:t>(13 April, 2022)</a:t>
            </a:r>
          </a:p>
        </p:txBody>
      </p:sp>
      <p:pic>
        <p:nvPicPr>
          <p:cNvPr id="3" name="Picture 2">
            <a:extLst>
              <a:ext uri="{FF2B5EF4-FFF2-40B4-BE49-F238E27FC236}">
                <a16:creationId xmlns:a16="http://schemas.microsoft.com/office/drawing/2014/main" id="{0A0E29B8-66C0-83DD-619A-36BC33E744E4}"/>
              </a:ext>
            </a:extLst>
          </p:cNvPr>
          <p:cNvPicPr>
            <a:picLocks noChangeAspect="1"/>
          </p:cNvPicPr>
          <p:nvPr/>
        </p:nvPicPr>
        <p:blipFill>
          <a:blip r:embed="rId4"/>
          <a:stretch>
            <a:fillRect/>
          </a:stretch>
        </p:blipFill>
        <p:spPr>
          <a:xfrm>
            <a:off x="1991078" y="685800"/>
            <a:ext cx="5486400" cy="5486400"/>
          </a:xfrm>
          <a:prstGeom prst="rect">
            <a:avLst/>
          </a:prstGeom>
        </p:spPr>
      </p:pic>
    </p:spTree>
    <p:extLst>
      <p:ext uri="{BB962C8B-B14F-4D97-AF65-F5344CB8AC3E}">
        <p14:creationId xmlns:p14="http://schemas.microsoft.com/office/powerpoint/2010/main" val="26188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B24FD-04B2-A5E8-F45A-F99137478153}"/>
              </a:ext>
            </a:extLst>
          </p:cNvPr>
          <p:cNvPicPr>
            <a:picLocks/>
          </p:cNvPicPr>
          <p:nvPr/>
        </p:nvPicPr>
        <p:blipFill>
          <a:blip r:embed="rId2"/>
          <a:stretch>
            <a:fillRect/>
          </a:stretch>
        </p:blipFill>
        <p:spPr>
          <a:xfrm>
            <a:off x="67731" y="431027"/>
            <a:ext cx="5486400" cy="5943600"/>
          </a:xfrm>
          <a:prstGeom prst="rect">
            <a:avLst/>
          </a:prstGeom>
        </p:spPr>
      </p:pic>
      <p:grpSp>
        <p:nvGrpSpPr>
          <p:cNvPr id="2" name="Group 1">
            <a:extLst>
              <a:ext uri="{FF2B5EF4-FFF2-40B4-BE49-F238E27FC236}">
                <a16:creationId xmlns:a16="http://schemas.microsoft.com/office/drawing/2014/main" id="{2B331B0D-4A36-8C20-7EEC-1B67A1DA0C5E}"/>
              </a:ext>
            </a:extLst>
          </p:cNvPr>
          <p:cNvGrpSpPr/>
          <p:nvPr/>
        </p:nvGrpSpPr>
        <p:grpSpPr>
          <a:xfrm>
            <a:off x="6062137" y="2339616"/>
            <a:ext cx="2320925" cy="1201737"/>
            <a:chOff x="6062137" y="2667000"/>
            <a:chExt cx="2320925" cy="1201737"/>
          </a:xfrm>
        </p:grpSpPr>
        <p:grpSp>
          <p:nvGrpSpPr>
            <p:cNvPr id="7" name="Group 4">
              <a:extLst>
                <a:ext uri="{FF2B5EF4-FFF2-40B4-BE49-F238E27FC236}">
                  <a16:creationId xmlns:a16="http://schemas.microsoft.com/office/drawing/2014/main" id="{07BFD19E-98CB-2A87-69FC-66A8EFB3FF61}"/>
                </a:ext>
              </a:extLst>
            </p:cNvPr>
            <p:cNvGrpSpPr>
              <a:grpSpLocks/>
            </p:cNvGrpSpPr>
            <p:nvPr/>
          </p:nvGrpSpPr>
          <p:grpSpPr bwMode="auto">
            <a:xfrm>
              <a:off x="6103412" y="2667000"/>
              <a:ext cx="2262188" cy="339725"/>
              <a:chOff x="712075" y="4129086"/>
              <a:chExt cx="2261793" cy="338556"/>
            </a:xfrm>
          </p:grpSpPr>
          <p:sp>
            <p:nvSpPr>
              <p:cNvPr id="8" name="Rectangle 3">
                <a:extLst>
                  <a:ext uri="{FF2B5EF4-FFF2-40B4-BE49-F238E27FC236}">
                    <a16:creationId xmlns:a16="http://schemas.microsoft.com/office/drawing/2014/main" id="{EB777701-2DE9-7ABB-5707-A1D9DB0007DF}"/>
                  </a:ext>
                </a:extLst>
              </p:cNvPr>
              <p:cNvSpPr>
                <a:spLocks noChangeArrowheads="1"/>
              </p:cNvSpPr>
              <p:nvPr/>
            </p:nvSpPr>
            <p:spPr bwMode="auto">
              <a:xfrm>
                <a:off x="712075" y="4129088"/>
                <a:ext cx="962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Niño 4</a:t>
                </a:r>
                <a:endParaRPr lang="en-US" altLang="en-US" sz="1600" dirty="0">
                  <a:cs typeface="Arial" panose="020B0604020202020204" pitchFamily="34" charset="0"/>
                </a:endParaRPr>
              </a:p>
            </p:txBody>
          </p:sp>
          <p:sp>
            <p:nvSpPr>
              <p:cNvPr id="9" name="Rectangle 7">
                <a:extLst>
                  <a:ext uri="{FF2B5EF4-FFF2-40B4-BE49-F238E27FC236}">
                    <a16:creationId xmlns:a16="http://schemas.microsoft.com/office/drawing/2014/main" id="{E89DC3CB-43DF-EBD5-7CE3-31CAA4C8715C}"/>
                  </a:ext>
                </a:extLst>
              </p:cNvPr>
              <p:cNvSpPr>
                <a:spLocks noChangeArrowheads="1"/>
              </p:cNvSpPr>
              <p:nvPr/>
            </p:nvSpPr>
            <p:spPr bwMode="auto">
              <a:xfrm>
                <a:off x="2118450" y="4129086"/>
                <a:ext cx="855418" cy="33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a:latin typeface="Trebuchet MS" panose="020B0703020202090204" pitchFamily="34" charset="0"/>
                    <a:cs typeface="Times New Roman" panose="02020603050405020304" pitchFamily="18" charset="0"/>
                  </a:rPr>
                  <a:t> -0.7ºC</a:t>
                </a:r>
              </a:p>
            </p:txBody>
          </p:sp>
        </p:grpSp>
        <p:grpSp>
          <p:nvGrpSpPr>
            <p:cNvPr id="10" name="Group 3">
              <a:extLst>
                <a:ext uri="{FF2B5EF4-FFF2-40B4-BE49-F238E27FC236}">
                  <a16:creationId xmlns:a16="http://schemas.microsoft.com/office/drawing/2014/main" id="{E0826703-A1AA-EAAB-5086-359E8F172462}"/>
                </a:ext>
              </a:extLst>
            </p:cNvPr>
            <p:cNvGrpSpPr>
              <a:grpSpLocks/>
            </p:cNvGrpSpPr>
            <p:nvPr/>
          </p:nvGrpSpPr>
          <p:grpSpPr bwMode="auto">
            <a:xfrm>
              <a:off x="6062137" y="2906713"/>
              <a:ext cx="2306638" cy="339725"/>
              <a:chOff x="687474" y="4510087"/>
              <a:chExt cx="2306393" cy="338555"/>
            </a:xfrm>
          </p:grpSpPr>
          <p:sp>
            <p:nvSpPr>
              <p:cNvPr id="11" name="Rectangle 4">
                <a:extLst>
                  <a:ext uri="{FF2B5EF4-FFF2-40B4-BE49-F238E27FC236}">
                    <a16:creationId xmlns:a16="http://schemas.microsoft.com/office/drawing/2014/main" id="{C9146DEF-38BE-3931-D677-413F87373509}"/>
                  </a:ext>
                </a:extLst>
              </p:cNvPr>
              <p:cNvSpPr>
                <a:spLocks noChangeArrowheads="1"/>
              </p:cNvSpPr>
              <p:nvPr/>
            </p:nvSpPr>
            <p:spPr bwMode="auto">
              <a:xfrm>
                <a:off x="687474" y="4510088"/>
                <a:ext cx="1203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 Niño 3.4</a:t>
                </a:r>
                <a:endParaRPr lang="en-US" altLang="en-US" sz="1600" dirty="0">
                  <a:cs typeface="Arial" panose="020B0604020202020204" pitchFamily="34" charset="0"/>
                </a:endParaRPr>
              </a:p>
            </p:txBody>
          </p:sp>
          <p:sp>
            <p:nvSpPr>
              <p:cNvPr id="12" name="Rectangle 9">
                <a:extLst>
                  <a:ext uri="{FF2B5EF4-FFF2-40B4-BE49-F238E27FC236}">
                    <a16:creationId xmlns:a16="http://schemas.microsoft.com/office/drawing/2014/main" id="{9D190FAB-998A-8A6D-AD11-4154EFDF756A}"/>
                  </a:ext>
                </a:extLst>
              </p:cNvPr>
              <p:cNvSpPr>
                <a:spLocks noChangeArrowheads="1"/>
              </p:cNvSpPr>
              <p:nvPr/>
            </p:nvSpPr>
            <p:spPr bwMode="auto">
              <a:xfrm>
                <a:off x="2138449" y="4510087"/>
                <a:ext cx="8554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a:latin typeface="Trebuchet MS" panose="020B0703020202090204" pitchFamily="34" charset="0"/>
                    <a:cs typeface="Times New Roman" panose="02020603050405020304" pitchFamily="18" charset="0"/>
                  </a:rPr>
                  <a:t> -0.9ºC</a:t>
                </a:r>
              </a:p>
            </p:txBody>
          </p:sp>
        </p:grpSp>
        <p:grpSp>
          <p:nvGrpSpPr>
            <p:cNvPr id="13" name="Group 2">
              <a:extLst>
                <a:ext uri="{FF2B5EF4-FFF2-40B4-BE49-F238E27FC236}">
                  <a16:creationId xmlns:a16="http://schemas.microsoft.com/office/drawing/2014/main" id="{B0C04E7B-3DA3-EB21-5F19-DBEE60870F44}"/>
                </a:ext>
              </a:extLst>
            </p:cNvPr>
            <p:cNvGrpSpPr>
              <a:grpSpLocks/>
            </p:cNvGrpSpPr>
            <p:nvPr/>
          </p:nvGrpSpPr>
          <p:grpSpPr bwMode="auto">
            <a:xfrm>
              <a:off x="6103412" y="3167063"/>
              <a:ext cx="2279650" cy="363537"/>
              <a:chOff x="712075" y="4884678"/>
              <a:chExt cx="2278612" cy="364014"/>
            </a:xfrm>
          </p:grpSpPr>
          <p:sp>
            <p:nvSpPr>
              <p:cNvPr id="14" name="Rectangle 5">
                <a:extLst>
                  <a:ext uri="{FF2B5EF4-FFF2-40B4-BE49-F238E27FC236}">
                    <a16:creationId xmlns:a16="http://schemas.microsoft.com/office/drawing/2014/main" id="{973D61D1-2D55-7CB7-5AF4-EDF25941A309}"/>
                  </a:ext>
                </a:extLst>
              </p:cNvPr>
              <p:cNvSpPr>
                <a:spLocks noChangeArrowheads="1"/>
              </p:cNvSpPr>
              <p:nvPr/>
            </p:nvSpPr>
            <p:spPr bwMode="auto">
              <a:xfrm>
                <a:off x="712075" y="4910138"/>
                <a:ext cx="962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Niño 3</a:t>
                </a:r>
                <a:endParaRPr lang="en-US" altLang="en-US" sz="1600" dirty="0">
                  <a:cs typeface="Arial" panose="020B0604020202020204" pitchFamily="34" charset="0"/>
                </a:endParaRPr>
              </a:p>
            </p:txBody>
          </p:sp>
          <p:sp>
            <p:nvSpPr>
              <p:cNvPr id="15" name="Rectangle 11">
                <a:extLst>
                  <a:ext uri="{FF2B5EF4-FFF2-40B4-BE49-F238E27FC236}">
                    <a16:creationId xmlns:a16="http://schemas.microsoft.com/office/drawing/2014/main" id="{25C4B4D6-2A5E-9662-E262-6300F3269FFC}"/>
                  </a:ext>
                </a:extLst>
              </p:cNvPr>
              <p:cNvSpPr>
                <a:spLocks noChangeArrowheads="1"/>
              </p:cNvSpPr>
              <p:nvPr/>
            </p:nvSpPr>
            <p:spPr bwMode="auto">
              <a:xfrm>
                <a:off x="2042022" y="4884678"/>
                <a:ext cx="9486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a:latin typeface="Trebuchet MS" panose="020B0703020202090204" pitchFamily="34" charset="0"/>
                    <a:cs typeface="Times New Roman" panose="02020603050405020304" pitchFamily="18" charset="0"/>
                  </a:rPr>
                  <a:t>-0.9ºC</a:t>
                </a:r>
              </a:p>
            </p:txBody>
          </p:sp>
        </p:grpSp>
        <p:grpSp>
          <p:nvGrpSpPr>
            <p:cNvPr id="16" name="Group 1">
              <a:extLst>
                <a:ext uri="{FF2B5EF4-FFF2-40B4-BE49-F238E27FC236}">
                  <a16:creationId xmlns:a16="http://schemas.microsoft.com/office/drawing/2014/main" id="{07A0AF95-AB81-9A8D-65CD-F70ABC6D7526}"/>
                </a:ext>
              </a:extLst>
            </p:cNvPr>
            <p:cNvGrpSpPr>
              <a:grpSpLocks/>
            </p:cNvGrpSpPr>
            <p:nvPr/>
          </p:nvGrpSpPr>
          <p:grpSpPr bwMode="auto">
            <a:xfrm>
              <a:off x="6103412" y="3506787"/>
              <a:ext cx="2279650" cy="361950"/>
              <a:chOff x="685800" y="5265665"/>
              <a:chExt cx="2278612" cy="364027"/>
            </a:xfrm>
          </p:grpSpPr>
          <p:sp>
            <p:nvSpPr>
              <p:cNvPr id="17" name="Rectangle 6">
                <a:extLst>
                  <a:ext uri="{FF2B5EF4-FFF2-40B4-BE49-F238E27FC236}">
                    <a16:creationId xmlns:a16="http://schemas.microsoft.com/office/drawing/2014/main" id="{41404E7F-0AB2-7FB6-AA82-0DE8002AF723}"/>
                  </a:ext>
                </a:extLst>
              </p:cNvPr>
              <p:cNvSpPr>
                <a:spLocks noChangeArrowheads="1"/>
              </p:cNvSpPr>
              <p:nvPr/>
            </p:nvSpPr>
            <p:spPr bwMode="auto">
              <a:xfrm>
                <a:off x="685800" y="5291138"/>
                <a:ext cx="1258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a:latin typeface="Trebuchet MS" panose="020B0703020202090204" pitchFamily="34" charset="0"/>
                    <a:cs typeface="Times New Roman" panose="02020603050405020304" pitchFamily="18" charset="0"/>
                  </a:rPr>
                  <a:t>Niño 1+2</a:t>
                </a:r>
                <a:endParaRPr lang="en-US" altLang="en-US" sz="1600">
                  <a:cs typeface="Arial" panose="020B0604020202020204" pitchFamily="34" charset="0"/>
                </a:endParaRPr>
              </a:p>
            </p:txBody>
          </p:sp>
          <p:sp>
            <p:nvSpPr>
              <p:cNvPr id="18" name="Rectangle 12">
                <a:extLst>
                  <a:ext uri="{FF2B5EF4-FFF2-40B4-BE49-F238E27FC236}">
                    <a16:creationId xmlns:a16="http://schemas.microsoft.com/office/drawing/2014/main" id="{003E1907-C8EB-41EA-8519-D36A410BE5E3}"/>
                  </a:ext>
                </a:extLst>
              </p:cNvPr>
              <p:cNvSpPr>
                <a:spLocks noChangeArrowheads="1"/>
              </p:cNvSpPr>
              <p:nvPr/>
            </p:nvSpPr>
            <p:spPr bwMode="auto">
              <a:xfrm>
                <a:off x="2015747" y="5265665"/>
                <a:ext cx="948665" cy="33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a:latin typeface="Trebuchet MS" panose="020B0703020202090204" pitchFamily="34" charset="0"/>
                    <a:cs typeface="Times New Roman" panose="02020603050405020304" pitchFamily="18" charset="0"/>
                  </a:rPr>
                  <a:t> -1.7ºC</a:t>
                </a:r>
              </a:p>
            </p:txBody>
          </p:sp>
        </p:grpSp>
      </p:grpSp>
      <p:pic>
        <p:nvPicPr>
          <p:cNvPr id="20" name="Picture 19">
            <a:extLst>
              <a:ext uri="{FF2B5EF4-FFF2-40B4-BE49-F238E27FC236}">
                <a16:creationId xmlns:a16="http://schemas.microsoft.com/office/drawing/2014/main" id="{2BFADA0E-4826-080A-B457-42EE9C1D5A28}"/>
              </a:ext>
            </a:extLst>
          </p:cNvPr>
          <p:cNvPicPr>
            <a:picLocks noChangeAspect="1"/>
          </p:cNvPicPr>
          <p:nvPr/>
        </p:nvPicPr>
        <p:blipFill>
          <a:blip r:embed="rId3"/>
          <a:stretch>
            <a:fillRect/>
          </a:stretch>
        </p:blipFill>
        <p:spPr>
          <a:xfrm>
            <a:off x="5560007" y="3728862"/>
            <a:ext cx="3536950" cy="1534903"/>
          </a:xfrm>
          <a:prstGeom prst="rect">
            <a:avLst/>
          </a:prstGeom>
        </p:spPr>
      </p:pic>
      <p:sp>
        <p:nvSpPr>
          <p:cNvPr id="21" name="TextBox 20">
            <a:extLst>
              <a:ext uri="{FF2B5EF4-FFF2-40B4-BE49-F238E27FC236}">
                <a16:creationId xmlns:a16="http://schemas.microsoft.com/office/drawing/2014/main" id="{0EC471AC-864E-8AA4-933E-C6930CB388B2}"/>
              </a:ext>
            </a:extLst>
          </p:cNvPr>
          <p:cNvSpPr txBox="1"/>
          <p:nvPr/>
        </p:nvSpPr>
        <p:spPr>
          <a:xfrm>
            <a:off x="5915377" y="1083736"/>
            <a:ext cx="3070579" cy="1200329"/>
          </a:xfrm>
          <a:prstGeom prst="rect">
            <a:avLst/>
          </a:prstGeom>
          <a:noFill/>
        </p:spPr>
        <p:txBody>
          <a:bodyPr wrap="square" rtlCol="0">
            <a:spAutoFit/>
          </a:bodyPr>
          <a:lstStyle/>
          <a:p>
            <a:r>
              <a:rPr lang="en-US" dirty="0"/>
              <a:t>Most Recent SST Departures in different NINO regions  (</a:t>
            </a:r>
            <a:r>
              <a:rPr lang="en-US" b="1" dirty="0">
                <a:solidFill>
                  <a:srgbClr val="0432FF"/>
                </a:solidFill>
              </a:rPr>
              <a:t>All cooler than the long-term avg, (1991-2020)</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oi30.png">
            <a:extLst>
              <a:ext uri="{FF2B5EF4-FFF2-40B4-BE49-F238E27FC236}">
                <a16:creationId xmlns:a16="http://schemas.microsoft.com/office/drawing/2014/main" id="{0886D553-4316-037F-D9CE-7ECEB2936420}"/>
              </a:ext>
            </a:extLst>
          </p:cNvPr>
          <p:cNvPicPr>
            <a:picLocks noChangeAspect="1"/>
          </p:cNvPicPr>
          <p:nvPr/>
        </p:nvPicPr>
        <p:blipFill>
          <a:blip r:embed="rId2"/>
          <a:stretch>
            <a:fillRect/>
          </a:stretch>
        </p:blipFill>
        <p:spPr>
          <a:xfrm>
            <a:off x="305931" y="284481"/>
            <a:ext cx="8495071" cy="5943600"/>
          </a:xfrm>
          <a:prstGeom prst="rect">
            <a:avLst/>
          </a:prstGeom>
        </p:spPr>
      </p:pic>
      <p:sp>
        <p:nvSpPr>
          <p:cNvPr id="8" name="TextBox 7">
            <a:extLst>
              <a:ext uri="{FF2B5EF4-FFF2-40B4-BE49-F238E27FC236}">
                <a16:creationId xmlns:a16="http://schemas.microsoft.com/office/drawing/2014/main" id="{970A2CA6-8492-BB2A-BF33-2FE5E6CBCA65}"/>
              </a:ext>
            </a:extLst>
          </p:cNvPr>
          <p:cNvSpPr txBox="1"/>
          <p:nvPr/>
        </p:nvSpPr>
        <p:spPr>
          <a:xfrm>
            <a:off x="5260623" y="1628801"/>
            <a:ext cx="4030132" cy="369332"/>
          </a:xfrm>
          <a:prstGeom prst="rect">
            <a:avLst/>
          </a:prstGeom>
          <a:noFill/>
        </p:spPr>
        <p:txBody>
          <a:bodyPr wrap="square" rtlCol="0">
            <a:spAutoFit/>
          </a:bodyPr>
          <a:lstStyle/>
          <a:p>
            <a:pPr algn="ctr"/>
            <a:r>
              <a:rPr lang="en-US" dirty="0">
                <a:solidFill>
                  <a:srgbClr val="0432FF"/>
                </a:solidFill>
              </a:rPr>
              <a:t>ticked Up and sustained.</a:t>
            </a:r>
          </a:p>
        </p:txBody>
      </p:sp>
      <p:sp>
        <p:nvSpPr>
          <p:cNvPr id="15" name="TextBox 14">
            <a:extLst>
              <a:ext uri="{FF2B5EF4-FFF2-40B4-BE49-F238E27FC236}">
                <a16:creationId xmlns:a16="http://schemas.microsoft.com/office/drawing/2014/main" id="{0C237F98-E986-63E7-D060-FFDF7625EE5A}"/>
              </a:ext>
            </a:extLst>
          </p:cNvPr>
          <p:cNvSpPr txBox="1"/>
          <p:nvPr/>
        </p:nvSpPr>
        <p:spPr>
          <a:xfrm>
            <a:off x="305931" y="1563509"/>
            <a:ext cx="4030132" cy="369332"/>
          </a:xfrm>
          <a:prstGeom prst="rect">
            <a:avLst/>
          </a:prstGeom>
          <a:noFill/>
        </p:spPr>
        <p:txBody>
          <a:bodyPr wrap="square" rtlCol="0">
            <a:spAutoFit/>
          </a:bodyPr>
          <a:lstStyle/>
          <a:p>
            <a:pPr algn="ctr"/>
            <a:r>
              <a:rPr lang="en-US" dirty="0" err="1"/>
              <a:t>Tahiti</a:t>
            </a:r>
            <a:r>
              <a:rPr lang="en-US" baseline="-25000" dirty="0" err="1"/>
              <a:t>SLP</a:t>
            </a:r>
            <a:r>
              <a:rPr lang="en-US" baseline="-25000" dirty="0"/>
              <a:t> </a:t>
            </a:r>
            <a:r>
              <a:rPr lang="en-US" dirty="0"/>
              <a:t>– </a:t>
            </a:r>
            <a:r>
              <a:rPr lang="en-US" dirty="0" err="1"/>
              <a:t>Darwin</a:t>
            </a:r>
            <a:r>
              <a:rPr lang="en-US" baseline="-25000" dirty="0" err="1"/>
              <a:t>SLP</a:t>
            </a:r>
            <a:r>
              <a:rPr lang="en-US" baseline="-25000" dirty="0"/>
              <a:t> </a:t>
            </a:r>
          </a:p>
        </p:txBody>
      </p:sp>
      <p:grpSp>
        <p:nvGrpSpPr>
          <p:cNvPr id="17" name="Group 16">
            <a:extLst>
              <a:ext uri="{FF2B5EF4-FFF2-40B4-BE49-F238E27FC236}">
                <a16:creationId xmlns:a16="http://schemas.microsoft.com/office/drawing/2014/main" id="{62A0A585-21F5-AE3C-9CEB-6255CDFE7E20}"/>
              </a:ext>
            </a:extLst>
          </p:cNvPr>
          <p:cNvGrpSpPr/>
          <p:nvPr/>
        </p:nvGrpSpPr>
        <p:grpSpPr>
          <a:xfrm>
            <a:off x="4752622" y="2381956"/>
            <a:ext cx="3452143" cy="4043133"/>
            <a:chOff x="4752622" y="2381956"/>
            <a:chExt cx="3452143" cy="4043133"/>
          </a:xfrm>
        </p:grpSpPr>
        <p:grpSp>
          <p:nvGrpSpPr>
            <p:cNvPr id="14" name="Group 13">
              <a:extLst>
                <a:ext uri="{FF2B5EF4-FFF2-40B4-BE49-F238E27FC236}">
                  <a16:creationId xmlns:a16="http://schemas.microsoft.com/office/drawing/2014/main" id="{A99A0FB0-B802-0111-2A0D-D33BA593D403}"/>
                </a:ext>
              </a:extLst>
            </p:cNvPr>
            <p:cNvGrpSpPr/>
            <p:nvPr/>
          </p:nvGrpSpPr>
          <p:grpSpPr>
            <a:xfrm>
              <a:off x="4752622" y="2381956"/>
              <a:ext cx="3262489" cy="4026201"/>
              <a:chOff x="4752622" y="2381956"/>
              <a:chExt cx="3262489" cy="4026201"/>
            </a:xfrm>
          </p:grpSpPr>
          <p:sp>
            <p:nvSpPr>
              <p:cNvPr id="4" name="5-Point Star 3">
                <a:extLst>
                  <a:ext uri="{FF2B5EF4-FFF2-40B4-BE49-F238E27FC236}">
                    <a16:creationId xmlns:a16="http://schemas.microsoft.com/office/drawing/2014/main" id="{D78DCC5D-4875-FB6A-851A-EE42BE16E28C}"/>
                  </a:ext>
                </a:extLst>
              </p:cNvPr>
              <p:cNvSpPr/>
              <p:nvPr/>
            </p:nvSpPr>
            <p:spPr>
              <a:xfrm>
                <a:off x="4854221" y="6133837"/>
                <a:ext cx="274320" cy="27432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0354D-FA2B-D683-D1D0-2C021A87C720}"/>
                  </a:ext>
                </a:extLst>
              </p:cNvPr>
              <p:cNvSpPr/>
              <p:nvPr/>
            </p:nvSpPr>
            <p:spPr>
              <a:xfrm>
                <a:off x="4752622" y="3149602"/>
                <a:ext cx="1241777" cy="1128889"/>
              </a:xfrm>
              <a:prstGeom prst="rect">
                <a:avLst/>
              </a:prstGeom>
              <a:noFill/>
              <a:ln w="3810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BF40856-8437-BE91-A0B0-05F4BC4B5244}"/>
                  </a:ext>
                </a:extLst>
              </p:cNvPr>
              <p:cNvCxnSpPr/>
              <p:nvPr/>
            </p:nvCxnSpPr>
            <p:spPr>
              <a:xfrm flipV="1">
                <a:off x="5994399" y="2381956"/>
                <a:ext cx="2020712" cy="1354666"/>
              </a:xfrm>
              <a:prstGeom prst="straightConnector1">
                <a:avLst/>
              </a:prstGeom>
              <a:ln>
                <a:solidFill>
                  <a:srgbClr val="0432FF"/>
                </a:solidFill>
                <a:tailEnd type="triangle"/>
              </a:ln>
            </p:spPr>
            <p:style>
              <a:lnRef idx="2">
                <a:schemeClr val="accent1"/>
              </a:lnRef>
              <a:fillRef idx="0">
                <a:schemeClr val="accent1"/>
              </a:fillRef>
              <a:effectRef idx="1">
                <a:schemeClr val="accent1"/>
              </a:effectRef>
              <a:fontRef idx="minor">
                <a:schemeClr val="tx1"/>
              </a:fontRef>
            </p:style>
          </p:cxnSp>
        </p:grpSp>
        <p:sp>
          <p:nvSpPr>
            <p:cNvPr id="16" name="5-Point Star 15">
              <a:extLst>
                <a:ext uri="{FF2B5EF4-FFF2-40B4-BE49-F238E27FC236}">
                  <a16:creationId xmlns:a16="http://schemas.microsoft.com/office/drawing/2014/main" id="{804E7AAA-7C2F-B162-5D53-C37B906E1864}"/>
                </a:ext>
              </a:extLst>
            </p:cNvPr>
            <p:cNvSpPr/>
            <p:nvPr/>
          </p:nvSpPr>
          <p:spPr>
            <a:xfrm>
              <a:off x="7930445" y="6150769"/>
              <a:ext cx="274320" cy="274320"/>
            </a:xfrm>
            <a:prstGeom prst="star5">
              <a:avLst/>
            </a:prstGeom>
            <a:solidFill>
              <a:schemeClr val="bg1"/>
            </a:solidFill>
            <a:ln w="38100">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76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52968-DBE2-412B-CE73-C1314FC57FB1}"/>
              </a:ext>
            </a:extLst>
          </p:cNvPr>
          <p:cNvPicPr>
            <a:picLocks noChangeAspect="1"/>
          </p:cNvPicPr>
          <p:nvPr/>
        </p:nvPicPr>
        <p:blipFill rotWithShape="1">
          <a:blip r:embed="rId2"/>
          <a:srcRect b="20149"/>
          <a:stretch/>
        </p:blipFill>
        <p:spPr>
          <a:xfrm>
            <a:off x="2029024" y="179551"/>
            <a:ext cx="5085952" cy="6498897"/>
          </a:xfrm>
          <a:prstGeom prst="rect">
            <a:avLst/>
          </a:prstGeom>
        </p:spPr>
      </p:pic>
      <p:sp>
        <p:nvSpPr>
          <p:cNvPr id="3" name="Right Brace 2">
            <a:extLst>
              <a:ext uri="{FF2B5EF4-FFF2-40B4-BE49-F238E27FC236}">
                <a16:creationId xmlns:a16="http://schemas.microsoft.com/office/drawing/2014/main" id="{7A62A166-DBB8-2D98-CFDA-5B05277818E6}"/>
              </a:ext>
            </a:extLst>
          </p:cNvPr>
          <p:cNvSpPr/>
          <p:nvPr/>
        </p:nvSpPr>
        <p:spPr>
          <a:xfrm>
            <a:off x="4707464" y="2077156"/>
            <a:ext cx="982134" cy="4255911"/>
          </a:xfrm>
          <a:prstGeom prst="rightBrace">
            <a:avLst>
              <a:gd name="adj1" fmla="val 8333"/>
              <a:gd name="adj2" fmla="val 50531"/>
            </a:avLst>
          </a:prstGeom>
          <a:ln>
            <a:solidFill>
              <a:srgbClr val="0432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69B4FD0C-8DD1-A5D1-0C60-EB0B173832FB}"/>
              </a:ext>
            </a:extLst>
          </p:cNvPr>
          <p:cNvSpPr txBox="1"/>
          <p:nvPr/>
        </p:nvSpPr>
        <p:spPr>
          <a:xfrm>
            <a:off x="5170313" y="3160888"/>
            <a:ext cx="1682045" cy="246221"/>
          </a:xfrm>
          <a:prstGeom prst="rect">
            <a:avLst/>
          </a:prstGeom>
          <a:noFill/>
        </p:spPr>
        <p:txBody>
          <a:bodyPr wrap="square" rtlCol="0">
            <a:spAutoFit/>
          </a:bodyPr>
          <a:lstStyle/>
          <a:p>
            <a:r>
              <a:rPr lang="en-US" sz="1000" b="1" dirty="0">
                <a:solidFill>
                  <a:schemeClr val="accent6"/>
                </a:solidFill>
              </a:rPr>
              <a:t>Suppressed convection</a:t>
            </a:r>
          </a:p>
        </p:txBody>
      </p:sp>
    </p:spTree>
    <p:extLst>
      <p:ext uri="{BB962C8B-B14F-4D97-AF65-F5344CB8AC3E}">
        <p14:creationId xmlns:p14="http://schemas.microsoft.com/office/powerpoint/2010/main" val="368575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_anom.gif"/>
          <p:cNvPicPr>
            <a:picLocks noChangeAspect="1"/>
          </p:cNvPicPr>
          <p:nvPr/>
        </p:nvPicPr>
        <p:blipFill>
          <a:blip r:embed="rId2"/>
          <a:stretch>
            <a:fillRect/>
          </a:stretch>
        </p:blipFill>
        <p:spPr>
          <a:xfrm>
            <a:off x="544125" y="3612462"/>
            <a:ext cx="8229600" cy="3200400"/>
          </a:xfrm>
          <a:prstGeom prst="rect">
            <a:avLst/>
          </a:prstGeom>
        </p:spPr>
      </p:pic>
      <p:sp>
        <p:nvSpPr>
          <p:cNvPr id="5" name="TextBox 4">
            <a:extLst>
              <a:ext uri="{FF2B5EF4-FFF2-40B4-BE49-F238E27FC236}">
                <a16:creationId xmlns:a16="http://schemas.microsoft.com/office/drawing/2014/main" id="{37E1AFD5-CE21-7F4E-925E-089A65F46806}"/>
              </a:ext>
            </a:extLst>
          </p:cNvPr>
          <p:cNvSpPr txBox="1"/>
          <p:nvPr/>
        </p:nvSpPr>
        <p:spPr>
          <a:xfrm>
            <a:off x="1873957" y="5994417"/>
            <a:ext cx="2269066" cy="369332"/>
          </a:xfrm>
          <a:prstGeom prst="rect">
            <a:avLst/>
          </a:prstGeom>
          <a:noFill/>
        </p:spPr>
        <p:txBody>
          <a:bodyPr wrap="square" rtlCol="0">
            <a:spAutoFit/>
          </a:bodyPr>
          <a:lstStyle/>
          <a:p>
            <a:pPr algn="ctr"/>
            <a:r>
              <a:rPr lang="en-US" b="1" dirty="0">
                <a:solidFill>
                  <a:srgbClr val="0432FF"/>
                </a:solidFill>
              </a:rPr>
              <a:t>Feb, 2022</a:t>
            </a:r>
          </a:p>
        </p:txBody>
      </p:sp>
      <p:pic>
        <p:nvPicPr>
          <p:cNvPr id="6" name="Picture 5" descr="pr_anom.gif">
            <a:extLst>
              <a:ext uri="{FF2B5EF4-FFF2-40B4-BE49-F238E27FC236}">
                <a16:creationId xmlns:a16="http://schemas.microsoft.com/office/drawing/2014/main" id="{D117E9CF-08F7-979A-812B-095AB0677F6C}"/>
              </a:ext>
            </a:extLst>
          </p:cNvPr>
          <p:cNvPicPr>
            <a:picLocks noChangeAspect="1"/>
          </p:cNvPicPr>
          <p:nvPr/>
        </p:nvPicPr>
        <p:blipFill>
          <a:blip r:embed="rId3"/>
          <a:stretch>
            <a:fillRect/>
          </a:stretch>
        </p:blipFill>
        <p:spPr>
          <a:xfrm>
            <a:off x="544125" y="318912"/>
            <a:ext cx="8229600" cy="3200400"/>
          </a:xfrm>
          <a:prstGeom prst="rect">
            <a:avLst/>
          </a:prstGeom>
        </p:spPr>
      </p:pic>
      <p:sp>
        <p:nvSpPr>
          <p:cNvPr id="7" name="TextBox 6">
            <a:extLst>
              <a:ext uri="{FF2B5EF4-FFF2-40B4-BE49-F238E27FC236}">
                <a16:creationId xmlns:a16="http://schemas.microsoft.com/office/drawing/2014/main" id="{05AEA50A-2578-E3AD-8AC1-644EA8FB4184}"/>
              </a:ext>
            </a:extLst>
          </p:cNvPr>
          <p:cNvSpPr txBox="1"/>
          <p:nvPr/>
        </p:nvSpPr>
        <p:spPr>
          <a:xfrm>
            <a:off x="3832580" y="-29806"/>
            <a:ext cx="2269066" cy="461665"/>
          </a:xfrm>
          <a:prstGeom prst="rect">
            <a:avLst/>
          </a:prstGeom>
          <a:noFill/>
        </p:spPr>
        <p:txBody>
          <a:bodyPr wrap="square" rtlCol="0">
            <a:spAutoFit/>
          </a:bodyPr>
          <a:lstStyle/>
          <a:p>
            <a:pPr algn="ctr"/>
            <a:r>
              <a:rPr lang="en-US" sz="2400" b="1" dirty="0">
                <a:solidFill>
                  <a:srgbClr val="0432FF"/>
                </a:solidFill>
              </a:rPr>
              <a:t>March, 2022</a:t>
            </a:r>
          </a:p>
        </p:txBody>
      </p:sp>
      <p:sp>
        <p:nvSpPr>
          <p:cNvPr id="8" name="TextBox 7">
            <a:extLst>
              <a:ext uri="{FF2B5EF4-FFF2-40B4-BE49-F238E27FC236}">
                <a16:creationId xmlns:a16="http://schemas.microsoft.com/office/drawing/2014/main" id="{2364130B-E53A-2663-22C5-90C85EB8BE2D}"/>
              </a:ext>
            </a:extLst>
          </p:cNvPr>
          <p:cNvSpPr txBox="1"/>
          <p:nvPr/>
        </p:nvSpPr>
        <p:spPr>
          <a:xfrm>
            <a:off x="18341" y="-26812"/>
            <a:ext cx="3729961" cy="461665"/>
          </a:xfrm>
          <a:prstGeom prst="rect">
            <a:avLst/>
          </a:prstGeom>
          <a:noFill/>
        </p:spPr>
        <p:txBody>
          <a:bodyPr wrap="square" rtlCol="0">
            <a:spAutoFit/>
          </a:bodyPr>
          <a:lstStyle/>
          <a:p>
            <a:r>
              <a:rPr lang="en-US" sz="2400" b="1" dirty="0">
                <a:solidFill>
                  <a:srgbClr val="0432FF"/>
                </a:solidFill>
              </a:rPr>
              <a:t>Monthly </a:t>
            </a:r>
            <a:r>
              <a:rPr lang="en-US" sz="2400" b="1" dirty="0" err="1">
                <a:solidFill>
                  <a:srgbClr val="0432FF"/>
                </a:solidFill>
              </a:rPr>
              <a:t>Prcp</a:t>
            </a:r>
            <a:r>
              <a:rPr lang="en-US" sz="2400" b="1" dirty="0">
                <a:solidFill>
                  <a:srgbClr val="0432FF"/>
                </a:solidFill>
              </a:rPr>
              <a:t>. Anomalies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B842E-448D-DF2A-B71F-097529329E9B}"/>
              </a:ext>
            </a:extLst>
          </p:cNvPr>
          <p:cNvPicPr>
            <a:picLocks/>
          </p:cNvPicPr>
          <p:nvPr/>
        </p:nvPicPr>
        <p:blipFill>
          <a:blip r:embed="rId2"/>
          <a:stretch>
            <a:fillRect/>
          </a:stretch>
        </p:blipFill>
        <p:spPr>
          <a:xfrm>
            <a:off x="220131" y="248354"/>
            <a:ext cx="8686800" cy="457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2F8FE1-8FFF-5602-D3B4-9B2F388ACFDE}"/>
              </a:ext>
            </a:extLst>
          </p:cNvPr>
          <p:cNvGrpSpPr/>
          <p:nvPr/>
        </p:nvGrpSpPr>
        <p:grpSpPr>
          <a:xfrm>
            <a:off x="99366" y="56440"/>
            <a:ext cx="8945267" cy="5635976"/>
            <a:chOff x="99366" y="56440"/>
            <a:chExt cx="8945267" cy="5635976"/>
          </a:xfrm>
        </p:grpSpPr>
        <p:pic>
          <p:nvPicPr>
            <p:cNvPr id="2" name="Picture 1" descr="uwnd_sst_iso20_anom.gif">
              <a:extLst>
                <a:ext uri="{FF2B5EF4-FFF2-40B4-BE49-F238E27FC236}">
                  <a16:creationId xmlns:a16="http://schemas.microsoft.com/office/drawing/2014/main" id="{E5607A35-E171-9BE4-C1FF-E4F6A2E89B25}"/>
                </a:ext>
              </a:extLst>
            </p:cNvPr>
            <p:cNvPicPr>
              <a:picLocks noChangeAspect="1"/>
            </p:cNvPicPr>
            <p:nvPr/>
          </p:nvPicPr>
          <p:blipFill rotWithShape="1">
            <a:blip r:embed="rId2"/>
            <a:srcRect t="5176"/>
            <a:stretch/>
          </p:blipFill>
          <p:spPr>
            <a:xfrm>
              <a:off x="99366" y="56440"/>
              <a:ext cx="8945267" cy="5635976"/>
            </a:xfrm>
            <a:prstGeom prst="rect">
              <a:avLst/>
            </a:prstGeom>
          </p:spPr>
        </p:pic>
        <p:grpSp>
          <p:nvGrpSpPr>
            <p:cNvPr id="8" name="Group 7">
              <a:extLst>
                <a:ext uri="{FF2B5EF4-FFF2-40B4-BE49-F238E27FC236}">
                  <a16:creationId xmlns:a16="http://schemas.microsoft.com/office/drawing/2014/main" id="{50A8D17C-69B1-1B25-4AAD-CD8B94B1626E}"/>
                </a:ext>
              </a:extLst>
            </p:cNvPr>
            <p:cNvGrpSpPr/>
            <p:nvPr/>
          </p:nvGrpSpPr>
          <p:grpSpPr>
            <a:xfrm>
              <a:off x="835378" y="3070575"/>
              <a:ext cx="1298222" cy="1727200"/>
              <a:chOff x="835378" y="3070575"/>
              <a:chExt cx="1298222" cy="1727200"/>
            </a:xfrm>
          </p:grpSpPr>
          <p:sp>
            <p:nvSpPr>
              <p:cNvPr id="5" name="Rectangle 4">
                <a:extLst>
                  <a:ext uri="{FF2B5EF4-FFF2-40B4-BE49-F238E27FC236}">
                    <a16:creationId xmlns:a16="http://schemas.microsoft.com/office/drawing/2014/main" id="{E7B55BBA-01FD-3DE2-94DD-3789DF1E728C}"/>
                  </a:ext>
                </a:extLst>
              </p:cNvPr>
              <p:cNvSpPr/>
              <p:nvPr/>
            </p:nvSpPr>
            <p:spPr>
              <a:xfrm>
                <a:off x="835378" y="3070575"/>
                <a:ext cx="1298222" cy="1727200"/>
              </a:xfrm>
              <a:prstGeom prst="rect">
                <a:avLst/>
              </a:prstGeom>
              <a:noFill/>
              <a:ln w="38100">
                <a:solidFill>
                  <a:srgbClr val="FF0000"/>
                </a:solidFill>
                <a:extLst>
                  <a:ext uri="{C807C97D-BFC1-408E-A445-0C87EB9F89A2}">
                    <ask:lineSketchStyleProps xmlns:ask="http://schemas.microsoft.com/office/drawing/2018/sketchyshapes">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a:extLst>
                  <a:ext uri="{FF2B5EF4-FFF2-40B4-BE49-F238E27FC236}">
                    <a16:creationId xmlns:a16="http://schemas.microsoft.com/office/drawing/2014/main" id="{C9ACA39E-2846-53CF-0C18-EC7149AED0BE}"/>
                  </a:ext>
                </a:extLst>
              </p:cNvPr>
              <p:cNvSpPr/>
              <p:nvPr/>
            </p:nvSpPr>
            <p:spPr>
              <a:xfrm>
                <a:off x="936978" y="4109153"/>
                <a:ext cx="191911" cy="191911"/>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461422FF-6563-8313-0FFA-A023AC8DAE35}"/>
              </a:ext>
            </a:extLst>
          </p:cNvPr>
          <p:cNvSpPr txBox="1"/>
          <p:nvPr/>
        </p:nvSpPr>
        <p:spPr>
          <a:xfrm>
            <a:off x="50797" y="5436357"/>
            <a:ext cx="3663250" cy="1077218"/>
          </a:xfrm>
          <a:prstGeom prst="rect">
            <a:avLst/>
          </a:prstGeom>
          <a:solidFill>
            <a:schemeClr val="bg1"/>
          </a:solidFill>
        </p:spPr>
        <p:txBody>
          <a:bodyPr wrap="square">
            <a:spAutoFit/>
          </a:bodyPr>
          <a:lstStyle/>
          <a:p>
            <a:r>
              <a:rPr lang="en-US" altLang="en-US" sz="1600" dirty="0">
                <a:solidFill>
                  <a:srgbClr val="0432FF"/>
                </a:solidFill>
                <a:latin typeface="Trebuchet MS" panose="020B0703020202090204" pitchFamily="34" charset="0"/>
                <a:cs typeface="Arial" panose="020B0604020202020204" pitchFamily="34" charset="0"/>
              </a:rPr>
              <a:t>Easterly wind anomalies dominated in the central and east-central Pacific, except one major disruption during late December-to-early January 2022.</a:t>
            </a:r>
            <a:endParaRPr lang="en-US" sz="1600" dirty="0">
              <a:solidFill>
                <a:srgbClr val="0432FF"/>
              </a:solidFill>
            </a:endParaRPr>
          </a:p>
        </p:txBody>
      </p:sp>
      <p:sp>
        <p:nvSpPr>
          <p:cNvPr id="7" name="TextBox 6">
            <a:extLst>
              <a:ext uri="{FF2B5EF4-FFF2-40B4-BE49-F238E27FC236}">
                <a16:creationId xmlns:a16="http://schemas.microsoft.com/office/drawing/2014/main" id="{84DB77ED-CCF1-914E-26CE-9A79AA2557FD}"/>
              </a:ext>
            </a:extLst>
          </p:cNvPr>
          <p:cNvSpPr txBox="1"/>
          <p:nvPr/>
        </p:nvSpPr>
        <p:spPr>
          <a:xfrm>
            <a:off x="3714046" y="5419424"/>
            <a:ext cx="5413026" cy="1323439"/>
          </a:xfrm>
          <a:prstGeom prst="rect">
            <a:avLst/>
          </a:prstGeom>
          <a:solidFill>
            <a:schemeClr val="bg1"/>
          </a:solidFill>
        </p:spPr>
        <p:txBody>
          <a:bodyPr wrap="square">
            <a:spAutoFit/>
          </a:bodyPr>
          <a:lstStyle/>
          <a:p>
            <a:r>
              <a:rPr lang="en-US" altLang="en-US" sz="1600" dirty="0">
                <a:latin typeface="Trebuchet MS" panose="020B0703020202090204" pitchFamily="34" charset="0"/>
                <a:cs typeface="Arial" panose="020B0604020202020204" pitchFamily="34" charset="0"/>
              </a:rPr>
              <a:t>During mid Dec-21 to Feb-22, a downwelling Kelvin wave shifted eastward. From Feb-22, an upwelling Kelvin wave shifted eastward into the eastern Pacific, and shallower than average depth and below-normal SST persisted and strengthened recently.</a:t>
            </a:r>
            <a:endParaRPr lang="en-US" sz="1600" dirty="0"/>
          </a:p>
        </p:txBody>
      </p:sp>
      <p:cxnSp>
        <p:nvCxnSpPr>
          <p:cNvPr id="11" name="Straight Arrow Connector 10">
            <a:extLst>
              <a:ext uri="{FF2B5EF4-FFF2-40B4-BE49-F238E27FC236}">
                <a16:creationId xmlns:a16="http://schemas.microsoft.com/office/drawing/2014/main" id="{7F8B5375-5F00-6570-54F9-A9172D78106B}"/>
              </a:ext>
            </a:extLst>
          </p:cNvPr>
          <p:cNvCxnSpPr/>
          <p:nvPr/>
        </p:nvCxnSpPr>
        <p:spPr>
          <a:xfrm flipV="1">
            <a:off x="5463822" y="4301064"/>
            <a:ext cx="1467556" cy="11352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754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513</Words>
  <Application>Microsoft Macintosh PowerPoint</Application>
  <PresentationFormat>On-screen Show (4:3)</PresentationFormat>
  <Paragraphs>68</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Source Sans Pro</vt:lpstr>
      <vt:lpstr>Times New Roman</vt:lpstr>
      <vt:lpstr>To</vt:lpstr>
      <vt:lpstr>Trebuchet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Microsoft Office User</cp:lastModifiedBy>
  <cp:revision>138</cp:revision>
  <dcterms:created xsi:type="dcterms:W3CDTF">2013-01-27T09:14:16Z</dcterms:created>
  <dcterms:modified xsi:type="dcterms:W3CDTF">2022-10-21T02:31:56Z</dcterms:modified>
  <cp:category/>
</cp:coreProperties>
</file>