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83" r:id="rId8"/>
    <p:sldId id="262" r:id="rId9"/>
    <p:sldId id="264" r:id="rId10"/>
    <p:sldId id="265" r:id="rId11"/>
    <p:sldId id="284" r:id="rId12"/>
    <p:sldId id="263" r:id="rId13"/>
    <p:sldId id="266" r:id="rId14"/>
    <p:sldId id="267" r:id="rId15"/>
    <p:sldId id="268" r:id="rId16"/>
    <p:sldId id="288" r:id="rId17"/>
    <p:sldId id="285" r:id="rId18"/>
    <p:sldId id="286" r:id="rId19"/>
    <p:sldId id="270" r:id="rId20"/>
    <p:sldId id="287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1"/>
    <p:restoredTop sz="94654"/>
  </p:normalViewPr>
  <p:slideViewPr>
    <p:cSldViewPr snapToGrid="0" snapToObjects="1">
      <p:cViewPr varScale="1">
        <p:scale>
          <a:sx n="108" d="100"/>
          <a:sy n="108" d="100"/>
        </p:scale>
        <p:origin x="124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RITemplate_may201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34400" cy="640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58BF62-267F-664E-8316-4A159FB76419}"/>
              </a:ext>
            </a:extLst>
          </p:cNvPr>
          <p:cNvSpPr/>
          <p:nvPr/>
        </p:nvSpPr>
        <p:spPr>
          <a:xfrm>
            <a:off x="182880" y="662940"/>
            <a:ext cx="85344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spc="130" dirty="0">
                <a:solidFill>
                  <a:srgbClr val="FF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ENSO and Climate Outlook  </a:t>
            </a:r>
          </a:p>
          <a:p>
            <a:pPr algn="ctr">
              <a:defRPr/>
            </a:pPr>
            <a:r>
              <a:rPr lang="en-US" sz="3200" b="1" spc="130" dirty="0">
                <a:solidFill>
                  <a:srgbClr val="FF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April 2021:</a:t>
            </a:r>
          </a:p>
          <a:p>
            <a:pPr algn="ctr">
              <a:defRPr/>
            </a:pPr>
            <a:endParaRPr lang="en-US" sz="3200" b="1" spc="130" dirty="0">
              <a:solidFill>
                <a:srgbClr val="FFFFFF"/>
              </a:solidFill>
              <a:latin typeface="Gill Sans MT"/>
              <a:ea typeface="ＭＳ Ｐゴシック" charset="0"/>
              <a:cs typeface="Gill Sans MT"/>
              <a:sym typeface="Helvetica" charset="0"/>
            </a:endParaRPr>
          </a:p>
          <a:p>
            <a:pPr algn="ctr">
              <a:defRPr/>
            </a:pPr>
            <a:r>
              <a:rPr lang="en-US" sz="3600" b="1" spc="130" dirty="0">
                <a:solidFill>
                  <a:srgbClr val="B4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La Niña: </a:t>
            </a:r>
            <a:r>
              <a:rPr lang="en-US" sz="3200" spc="130" dirty="0">
                <a:solidFill>
                  <a:srgbClr val="B4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Her bags are packed,</a:t>
            </a:r>
            <a:br>
              <a:rPr lang="en-US" sz="3200" spc="130" dirty="0">
                <a:solidFill>
                  <a:srgbClr val="B4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</a:br>
            <a:r>
              <a:rPr lang="en-US" sz="3200" spc="130" dirty="0">
                <a:solidFill>
                  <a:srgbClr val="B4FFFF"/>
                </a:solidFill>
                <a:latin typeface="Gill Sans MT"/>
                <a:ea typeface="ＭＳ Ｐゴシック" charset="0"/>
                <a:cs typeface="Gill Sans MT"/>
                <a:sym typeface="Helvetica" charset="0"/>
              </a:rPr>
              <a:t>and the Uber has been called.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58859-3920-D145-B40D-D2AF08462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890" y="286272"/>
            <a:ext cx="5118022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73ECE6-146D-0E40-8A43-7A2F13D2DDF2}"/>
              </a:ext>
            </a:extLst>
          </p:cNvPr>
          <p:cNvSpPr txBox="1"/>
          <p:nvPr/>
        </p:nvSpPr>
        <p:spPr>
          <a:xfrm>
            <a:off x="880110" y="1771650"/>
            <a:ext cx="76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E5936-008C-8D45-85B0-4586D6CD69E4}"/>
              </a:ext>
            </a:extLst>
          </p:cNvPr>
          <p:cNvSpPr txBox="1"/>
          <p:nvPr/>
        </p:nvSpPr>
        <p:spPr>
          <a:xfrm>
            <a:off x="880110" y="4107180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EE3134-86BA-964B-B55D-3608F6FBE4EC}"/>
              </a:ext>
            </a:extLst>
          </p:cNvPr>
          <p:cNvSpPr txBox="1"/>
          <p:nvPr/>
        </p:nvSpPr>
        <p:spPr>
          <a:xfrm>
            <a:off x="6887945" y="760020"/>
            <a:ext cx="224766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Analysis directly</a:t>
            </a:r>
            <a:br>
              <a:rPr lang="en-US" dirty="0"/>
            </a:br>
            <a:r>
              <a:rPr lang="en-US" dirty="0"/>
              <a:t>from TOGA-TAO buoy </a:t>
            </a:r>
            <a:br>
              <a:rPr lang="en-US" dirty="0"/>
            </a:br>
            <a:r>
              <a:rPr lang="en-US" dirty="0"/>
              <a:t>measurements.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706537-8C1D-4145-B35B-A84B4FC3F0A6}"/>
              </a:ext>
            </a:extLst>
          </p:cNvPr>
          <p:cNvSpPr txBox="1"/>
          <p:nvPr/>
        </p:nvSpPr>
        <p:spPr>
          <a:xfrm>
            <a:off x="880110" y="1771650"/>
            <a:ext cx="1058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Last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Month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(Mar ‘21)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E03B48-F27E-244A-8D43-B843B4A86D62}"/>
              </a:ext>
            </a:extLst>
          </p:cNvPr>
          <p:cNvSpPr txBox="1"/>
          <p:nvPr/>
        </p:nvSpPr>
        <p:spPr>
          <a:xfrm>
            <a:off x="880110" y="4107180"/>
            <a:ext cx="795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Last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5 Days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C41663-63E7-4049-B69B-FA4FB502079A}"/>
              </a:ext>
            </a:extLst>
          </p:cNvPr>
          <p:cNvGrpSpPr/>
          <p:nvPr/>
        </p:nvGrpSpPr>
        <p:grpSpPr>
          <a:xfrm>
            <a:off x="1963890" y="263047"/>
            <a:ext cx="5120118" cy="6424025"/>
            <a:chOff x="1876208" y="275573"/>
            <a:chExt cx="5120118" cy="64240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0758859-3920-D145-B40D-D2AF08462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4823"/>
            <a:stretch/>
          </p:blipFill>
          <p:spPr>
            <a:xfrm>
              <a:off x="1876208" y="3807912"/>
              <a:ext cx="5118022" cy="289168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87E1E10-840E-0B4B-A651-E80557ABF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6193" b="3103"/>
            <a:stretch/>
          </p:blipFill>
          <p:spPr>
            <a:xfrm>
              <a:off x="1876208" y="1114823"/>
              <a:ext cx="5118022" cy="26054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6B4D971-61DF-C34D-9B6A-C6384C156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24" b="85351"/>
            <a:stretch/>
          </p:blipFill>
          <p:spPr>
            <a:xfrm>
              <a:off x="1878304" y="275573"/>
              <a:ext cx="5118022" cy="92333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C315DD-EE98-644B-81D9-C5970FF70B2F}"/>
                </a:ext>
              </a:extLst>
            </p:cNvPr>
            <p:cNvSpPr/>
            <p:nvPr/>
          </p:nvSpPr>
          <p:spPr>
            <a:xfrm>
              <a:off x="2567836" y="663879"/>
              <a:ext cx="1290180" cy="275573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6EE3134-86BA-964B-B55D-3608F6FBE4EC}"/>
              </a:ext>
            </a:extLst>
          </p:cNvPr>
          <p:cNvSpPr txBox="1"/>
          <p:nvPr/>
        </p:nvSpPr>
        <p:spPr>
          <a:xfrm>
            <a:off x="6887945" y="760020"/>
            <a:ext cx="224766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Analysis directly</a:t>
            </a:r>
            <a:br>
              <a:rPr lang="en-US" dirty="0"/>
            </a:br>
            <a:r>
              <a:rPr lang="en-US" dirty="0"/>
              <a:t>from TOGA-TAO buoy </a:t>
            </a:r>
            <a:br>
              <a:rPr lang="en-US" dirty="0"/>
            </a:br>
            <a:r>
              <a:rPr lang="en-US" dirty="0"/>
              <a:t>measurements.</a:t>
            </a:r>
          </a:p>
        </p:txBody>
      </p:sp>
    </p:spTree>
    <p:extLst>
      <p:ext uri="{BB962C8B-B14F-4D97-AF65-F5344CB8AC3E}">
        <p14:creationId xmlns:p14="http://schemas.microsoft.com/office/powerpoint/2010/main" val="2092728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at-last-year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829675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wnd_sst_iso20_ano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945267" cy="59436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C59BA16-4CAC-7548-8DA3-F64E62264F9A}"/>
              </a:ext>
            </a:extLst>
          </p:cNvPr>
          <p:cNvCxnSpPr>
            <a:cxnSpLocks/>
          </p:cNvCxnSpPr>
          <p:nvPr/>
        </p:nvCxnSpPr>
        <p:spPr>
          <a:xfrm flipH="1">
            <a:off x="1376238" y="4726712"/>
            <a:ext cx="57001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56892EB-CB92-F549-AA51-F8ADA338361A}"/>
              </a:ext>
            </a:extLst>
          </p:cNvPr>
          <p:cNvCxnSpPr>
            <a:cxnSpLocks/>
          </p:cNvCxnSpPr>
          <p:nvPr/>
        </p:nvCxnSpPr>
        <p:spPr>
          <a:xfrm>
            <a:off x="2252380" y="4726712"/>
            <a:ext cx="41761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ino34.rescaling.NMM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008112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8011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D907AA-15F5-504E-8CB4-414B9A38C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0" y="187543"/>
            <a:ext cx="8801100" cy="6400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DFCEE78-FBA5-984C-92C2-35250FFC39DE}"/>
              </a:ext>
            </a:extLst>
          </p:cNvPr>
          <p:cNvGrpSpPr/>
          <p:nvPr/>
        </p:nvGrpSpPr>
        <p:grpSpPr>
          <a:xfrm>
            <a:off x="2868472" y="4409159"/>
            <a:ext cx="3762218" cy="1152208"/>
            <a:chOff x="2868472" y="4409159"/>
            <a:chExt cx="3762218" cy="115220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A66492-0ED6-4449-8514-98D1D24A9496}"/>
                </a:ext>
              </a:extLst>
            </p:cNvPr>
            <p:cNvSpPr txBox="1"/>
            <p:nvPr/>
          </p:nvSpPr>
          <p:spPr>
            <a:xfrm>
              <a:off x="2868472" y="4409159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95A62EB-60B5-054A-892A-0905504039CA}"/>
                </a:ext>
              </a:extLst>
            </p:cNvPr>
            <p:cNvSpPr txBox="1"/>
            <p:nvPr/>
          </p:nvSpPr>
          <p:spPr>
            <a:xfrm>
              <a:off x="3446756" y="4561559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593F8C-92F9-B940-B1E7-F2044E99382B}"/>
                </a:ext>
              </a:extLst>
            </p:cNvPr>
            <p:cNvSpPr txBox="1"/>
            <p:nvPr/>
          </p:nvSpPr>
          <p:spPr>
            <a:xfrm>
              <a:off x="4035478" y="4461351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3C6563B-7EE2-B045-B5B2-156D8F49D30D}"/>
                </a:ext>
              </a:extLst>
            </p:cNvPr>
            <p:cNvSpPr txBox="1"/>
            <p:nvPr/>
          </p:nvSpPr>
          <p:spPr>
            <a:xfrm>
              <a:off x="4599148" y="4561559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C5C18B-B38B-434F-9FA1-5EB12F6E5EBC}"/>
                </a:ext>
              </a:extLst>
            </p:cNvPr>
            <p:cNvSpPr txBox="1"/>
            <p:nvPr/>
          </p:nvSpPr>
          <p:spPr>
            <a:xfrm>
              <a:off x="5164906" y="4826693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A45A30-E116-2343-9ABB-A06C9308699A}"/>
                </a:ext>
              </a:extLst>
            </p:cNvPr>
            <p:cNvSpPr txBox="1"/>
            <p:nvPr/>
          </p:nvSpPr>
          <p:spPr>
            <a:xfrm>
              <a:off x="5728576" y="4926901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E17E65-2FF7-FF4E-A5D4-DE43D9923AD4}"/>
                </a:ext>
              </a:extLst>
            </p:cNvPr>
            <p:cNvSpPr txBox="1"/>
            <p:nvPr/>
          </p:nvSpPr>
          <p:spPr>
            <a:xfrm>
              <a:off x="6319386" y="5192035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830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801100" cy="6400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73FC01-3994-5A4B-9EAA-32023658C52A}"/>
              </a:ext>
            </a:extLst>
          </p:cNvPr>
          <p:cNvGrpSpPr/>
          <p:nvPr/>
        </p:nvGrpSpPr>
        <p:grpSpPr>
          <a:xfrm>
            <a:off x="2868472" y="4409159"/>
            <a:ext cx="3762218" cy="1152208"/>
            <a:chOff x="2868472" y="4409159"/>
            <a:chExt cx="3762218" cy="115220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019E61-4637-504B-AF4F-F0930E82BDFA}"/>
                </a:ext>
              </a:extLst>
            </p:cNvPr>
            <p:cNvSpPr txBox="1"/>
            <p:nvPr/>
          </p:nvSpPr>
          <p:spPr>
            <a:xfrm>
              <a:off x="2868472" y="4409159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A02237-5A09-DC45-BDB2-740D7E29690C}"/>
                </a:ext>
              </a:extLst>
            </p:cNvPr>
            <p:cNvSpPr txBox="1"/>
            <p:nvPr/>
          </p:nvSpPr>
          <p:spPr>
            <a:xfrm>
              <a:off x="3446756" y="4561559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E4BF38-0AA2-A647-BCD6-FD067454495C}"/>
                </a:ext>
              </a:extLst>
            </p:cNvPr>
            <p:cNvSpPr txBox="1"/>
            <p:nvPr/>
          </p:nvSpPr>
          <p:spPr>
            <a:xfrm>
              <a:off x="4035478" y="4461351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3341CB-54AC-CF40-B606-34F52726DFD7}"/>
                </a:ext>
              </a:extLst>
            </p:cNvPr>
            <p:cNvSpPr txBox="1"/>
            <p:nvPr/>
          </p:nvSpPr>
          <p:spPr>
            <a:xfrm>
              <a:off x="4599148" y="4561559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3FDB14-CBE7-3944-A3EB-D8283574C054}"/>
                </a:ext>
              </a:extLst>
            </p:cNvPr>
            <p:cNvSpPr txBox="1"/>
            <p:nvPr/>
          </p:nvSpPr>
          <p:spPr>
            <a:xfrm>
              <a:off x="5164906" y="4826693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D0700AA-30CB-AA47-8574-142EAC801E6E}"/>
                </a:ext>
              </a:extLst>
            </p:cNvPr>
            <p:cNvSpPr txBox="1"/>
            <p:nvPr/>
          </p:nvSpPr>
          <p:spPr>
            <a:xfrm>
              <a:off x="5728576" y="4926901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94D5E1-318F-534B-ADBC-809A8E3E6B50}"/>
                </a:ext>
              </a:extLst>
            </p:cNvPr>
            <p:cNvSpPr txBox="1"/>
            <p:nvPr/>
          </p:nvSpPr>
          <p:spPr>
            <a:xfrm>
              <a:off x="6319386" y="5192035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9118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1FBEEA4-0ED8-0843-90E3-6A5921E04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0" y="187543"/>
            <a:ext cx="8801100" cy="64008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CB9B8E5-88BB-5042-8E80-DAAD51B70CD8}"/>
              </a:ext>
            </a:extLst>
          </p:cNvPr>
          <p:cNvGrpSpPr/>
          <p:nvPr/>
        </p:nvGrpSpPr>
        <p:grpSpPr>
          <a:xfrm>
            <a:off x="2868472" y="4409159"/>
            <a:ext cx="3762218" cy="1152208"/>
            <a:chOff x="2868472" y="4409159"/>
            <a:chExt cx="3762218" cy="115220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88DA37-9022-6D41-9688-D09111CAFF04}"/>
                </a:ext>
              </a:extLst>
            </p:cNvPr>
            <p:cNvSpPr txBox="1"/>
            <p:nvPr/>
          </p:nvSpPr>
          <p:spPr>
            <a:xfrm>
              <a:off x="2868472" y="4409159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1E9290-AAD6-044E-ABD0-B08B8D963CD6}"/>
                </a:ext>
              </a:extLst>
            </p:cNvPr>
            <p:cNvSpPr txBox="1"/>
            <p:nvPr/>
          </p:nvSpPr>
          <p:spPr>
            <a:xfrm>
              <a:off x="3446756" y="4561559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8BF107-C504-8C44-BC9E-B8EDC8C2E359}"/>
                </a:ext>
              </a:extLst>
            </p:cNvPr>
            <p:cNvSpPr txBox="1"/>
            <p:nvPr/>
          </p:nvSpPr>
          <p:spPr>
            <a:xfrm>
              <a:off x="4035478" y="4461351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D64D76-938F-FE42-BBFE-5C0D77D120E1}"/>
                </a:ext>
              </a:extLst>
            </p:cNvPr>
            <p:cNvSpPr txBox="1"/>
            <p:nvPr/>
          </p:nvSpPr>
          <p:spPr>
            <a:xfrm>
              <a:off x="4599148" y="4561559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119D41-CB7D-524C-9395-D87AE7593433}"/>
                </a:ext>
              </a:extLst>
            </p:cNvPr>
            <p:cNvSpPr txBox="1"/>
            <p:nvPr/>
          </p:nvSpPr>
          <p:spPr>
            <a:xfrm>
              <a:off x="5164906" y="4826693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9D22B74-3A47-2744-B0A0-9CF83E5E3119}"/>
                </a:ext>
              </a:extLst>
            </p:cNvPr>
            <p:cNvSpPr txBox="1"/>
            <p:nvPr/>
          </p:nvSpPr>
          <p:spPr>
            <a:xfrm>
              <a:off x="5728576" y="4926901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80C339E-C9F9-E946-80D6-D6CCBF35BC8F}"/>
                </a:ext>
              </a:extLst>
            </p:cNvPr>
            <p:cNvSpPr txBox="1"/>
            <p:nvPr/>
          </p:nvSpPr>
          <p:spPr>
            <a:xfrm>
              <a:off x="6319386" y="5192035"/>
              <a:ext cx="31130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6571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9154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a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828800"/>
            <a:ext cx="8303741" cy="3657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DCE058-500F-1547-9EA9-F070A517EEDA}"/>
              </a:ext>
            </a:extLst>
          </p:cNvPr>
          <p:cNvSpPr/>
          <p:nvPr/>
        </p:nvSpPr>
        <p:spPr>
          <a:xfrm>
            <a:off x="4323908" y="3645195"/>
            <a:ext cx="1020725" cy="23391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F09029-3539-A54D-8349-C0D2D3980F2A}"/>
              </a:ext>
            </a:extLst>
          </p:cNvPr>
          <p:cNvSpPr txBox="1"/>
          <p:nvPr/>
        </p:nvSpPr>
        <p:spPr>
          <a:xfrm>
            <a:off x="1122744" y="335666"/>
            <a:ext cx="56683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Weekly Sea Surface Temperature Anomalies</a:t>
            </a:r>
            <a:br>
              <a:rPr lang="en-US" dirty="0"/>
            </a:br>
            <a:r>
              <a:rPr lang="en-US" i="1" dirty="0"/>
              <a:t>(includes satellite data)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7CF21D-30AA-574D-8F44-D51DB3F88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90" y="187543"/>
            <a:ext cx="8915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72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ME_ensemble_tmpsfc_season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"/>
            <a:ext cx="8285825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JJ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11379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JA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O21_World_pc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JJ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a_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57200"/>
            <a:ext cx="5166880" cy="5943600"/>
          </a:xfrm>
          <a:prstGeom prst="rect">
            <a:avLst/>
          </a:prstGeom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E69C08CD-62C1-D244-B809-87EE0059995C}"/>
              </a:ext>
            </a:extLst>
          </p:cNvPr>
          <p:cNvSpPr/>
          <p:nvPr/>
        </p:nvSpPr>
        <p:spPr>
          <a:xfrm>
            <a:off x="7153154" y="2245490"/>
            <a:ext cx="729205" cy="706055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BFCB3-284D-3942-97C1-1AA0B809BD02}"/>
              </a:ext>
            </a:extLst>
          </p:cNvPr>
          <p:cNvSpPr txBox="1"/>
          <p:nvPr/>
        </p:nvSpPr>
        <p:spPr>
          <a:xfrm>
            <a:off x="7986531" y="2199190"/>
            <a:ext cx="1083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</a:t>
            </a:r>
            <a:br>
              <a:rPr lang="en-US" dirty="0"/>
            </a:br>
            <a:r>
              <a:rPr lang="en-US" dirty="0"/>
              <a:t>the SST</a:t>
            </a:r>
          </a:p>
          <a:p>
            <a:r>
              <a:rPr lang="en-US" dirty="0"/>
              <a:t>Index</a:t>
            </a:r>
          </a:p>
          <a:p>
            <a:r>
              <a:rPr lang="en-US" dirty="0"/>
              <a:t>predicted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81E1A9-47A0-A541-B6ED-156D0B805A4C}"/>
              </a:ext>
            </a:extLst>
          </p:cNvPr>
          <p:cNvSpPr txBox="1"/>
          <p:nvPr/>
        </p:nvSpPr>
        <p:spPr>
          <a:xfrm>
            <a:off x="6964680" y="742950"/>
            <a:ext cx="1475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Near Dateline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76998F-85F4-D043-9A81-88B5E0BA452B}"/>
              </a:ext>
            </a:extLst>
          </p:cNvPr>
          <p:cNvSpPr txBox="1"/>
          <p:nvPr/>
        </p:nvSpPr>
        <p:spPr>
          <a:xfrm>
            <a:off x="6964680" y="3810000"/>
            <a:ext cx="1872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Eastern Eq. Pacific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4F63F4-6C66-004E-ADD6-ACD1A48D8970}"/>
              </a:ext>
            </a:extLst>
          </p:cNvPr>
          <p:cNvSpPr txBox="1"/>
          <p:nvPr/>
        </p:nvSpPr>
        <p:spPr>
          <a:xfrm>
            <a:off x="6964680" y="5147310"/>
            <a:ext cx="2280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Off Coast of </a:t>
            </a:r>
            <a:r>
              <a:rPr lang="en-US" i="1" dirty="0" err="1"/>
              <a:t>S.America</a:t>
            </a:r>
            <a:endParaRPr lang="en-US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JA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S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O21_World_tm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82880"/>
            <a:ext cx="8565248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i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182880"/>
            <a:ext cx="8495071" cy="594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FAFDDE-84DD-B94E-BD39-44BCC01E2C3C}"/>
              </a:ext>
            </a:extLst>
          </p:cNvPr>
          <p:cNvSpPr txBox="1"/>
          <p:nvPr/>
        </p:nvSpPr>
        <p:spPr>
          <a:xfrm>
            <a:off x="5810493" y="277793"/>
            <a:ext cx="2514599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Tahiti</a:t>
            </a:r>
            <a:r>
              <a:rPr lang="en-US" baseline="-25000" dirty="0" err="1"/>
              <a:t>SLP</a:t>
            </a:r>
            <a:r>
              <a:rPr lang="en-US" dirty="0"/>
              <a:t> – </a:t>
            </a:r>
            <a:r>
              <a:rPr lang="en-US" dirty="0" err="1"/>
              <a:t>Darwin,AUS</a:t>
            </a:r>
            <a:r>
              <a:rPr lang="en-US" baseline="-25000" dirty="0" err="1"/>
              <a:t>SLP</a:t>
            </a:r>
            <a:endParaRPr lang="en-US" baseline="-25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_seas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52509"/>
            <a:ext cx="8229600" cy="3200400"/>
          </a:xfrm>
          <a:prstGeom prst="rect">
            <a:avLst/>
          </a:prstGeom>
        </p:spPr>
      </p:pic>
      <p:pic>
        <p:nvPicPr>
          <p:cNvPr id="3" name="Picture 2" descr="pr_anom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652909"/>
            <a:ext cx="8229600" cy="320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5683A0-D582-4047-97A9-B2B66CC95631}"/>
              </a:ext>
            </a:extLst>
          </p:cNvPr>
          <p:cNvSpPr txBox="1"/>
          <p:nvPr/>
        </p:nvSpPr>
        <p:spPr>
          <a:xfrm>
            <a:off x="182880" y="0"/>
            <a:ext cx="3152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Precipitation Anomalies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lra_c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"/>
            <a:ext cx="5914037" cy="77724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9C9086E-3388-9547-9A2F-1FD1971FAB09}"/>
              </a:ext>
            </a:extLst>
          </p:cNvPr>
          <p:cNvCxnSpPr>
            <a:cxnSpLocks/>
          </p:cNvCxnSpPr>
          <p:nvPr/>
        </p:nvCxnSpPr>
        <p:spPr>
          <a:xfrm flipH="1">
            <a:off x="4654062" y="5090972"/>
            <a:ext cx="1264822" cy="289920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5FF5242-680A-8449-8DD8-58904F2CD39B}"/>
              </a:ext>
            </a:extLst>
          </p:cNvPr>
          <p:cNvCxnSpPr>
            <a:cxnSpLocks/>
          </p:cNvCxnSpPr>
          <p:nvPr/>
        </p:nvCxnSpPr>
        <p:spPr>
          <a:xfrm flipV="1">
            <a:off x="1401163" y="4949453"/>
            <a:ext cx="2672768" cy="326185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5B251A8-2F9D-7B43-B2E1-9C948FD618A5}"/>
              </a:ext>
            </a:extLst>
          </p:cNvPr>
          <p:cNvSpPr txBox="1"/>
          <p:nvPr/>
        </p:nvSpPr>
        <p:spPr>
          <a:xfrm>
            <a:off x="612947" y="5134962"/>
            <a:ext cx="852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Wetter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3519B-5EAA-1542-9C23-3B1FF17A8F9C}"/>
              </a:ext>
            </a:extLst>
          </p:cNvPr>
          <p:cNvSpPr txBox="1"/>
          <p:nvPr/>
        </p:nvSpPr>
        <p:spPr>
          <a:xfrm>
            <a:off x="5853231" y="4897485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Drier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_wind_5day_drup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914400"/>
            <a:ext cx="9023684" cy="457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6E7DD8-C6A6-234F-AEA2-C5496E19B961}"/>
              </a:ext>
            </a:extLst>
          </p:cNvPr>
          <p:cNvSpPr/>
          <p:nvPr/>
        </p:nvSpPr>
        <p:spPr>
          <a:xfrm>
            <a:off x="4049623" y="3870826"/>
            <a:ext cx="2790564" cy="5705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2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st_wind_5day_drup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914400"/>
            <a:ext cx="9023684" cy="4572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3A3832-712F-4A47-8C34-99FEECD4FE93}"/>
              </a:ext>
            </a:extLst>
          </p:cNvPr>
          <p:cNvSpPr/>
          <p:nvPr/>
        </p:nvSpPr>
        <p:spPr>
          <a:xfrm>
            <a:off x="4049623" y="3870826"/>
            <a:ext cx="2790564" cy="5705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kteq_xz.gif">
            <a:extLst>
              <a:ext uri="{FF2B5EF4-FFF2-40B4-BE49-F238E27FC236}">
                <a16:creationId xmlns:a16="http://schemas.microsoft.com/office/drawing/2014/main" id="{5CE0702C-9BE4-F74A-8E54-8C76F46B1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258"/>
          <a:stretch/>
        </p:blipFill>
        <p:spPr>
          <a:xfrm>
            <a:off x="1929008" y="3101439"/>
            <a:ext cx="4946073" cy="3311887"/>
          </a:xfrm>
          <a:prstGeom prst="rect">
            <a:avLst/>
          </a:prstGeom>
        </p:spPr>
      </p:pic>
      <p:pic>
        <p:nvPicPr>
          <p:cNvPr id="2" name="Picture 1" descr="wkteq_xz.gif"/>
          <p:cNvPicPr>
            <a:picLocks noChangeAspect="1"/>
          </p:cNvPicPr>
          <p:nvPr/>
        </p:nvPicPr>
        <p:blipFill rotWithShape="1">
          <a:blip r:embed="rId2"/>
          <a:srcRect t="52329"/>
          <a:stretch/>
        </p:blipFill>
        <p:spPr>
          <a:xfrm>
            <a:off x="1929008" y="275580"/>
            <a:ext cx="4946073" cy="30513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FE3C30-22E4-644C-A714-4E1529F3E2C8}"/>
              </a:ext>
            </a:extLst>
          </p:cNvPr>
          <p:cNvSpPr txBox="1"/>
          <p:nvPr/>
        </p:nvSpPr>
        <p:spPr>
          <a:xfrm>
            <a:off x="6951024" y="273132"/>
            <a:ext cx="190180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GODAS* Analysis</a:t>
            </a:r>
          </a:p>
          <a:p>
            <a:r>
              <a:rPr lang="en-US" i="1" dirty="0"/>
              <a:t>Used to initialize</a:t>
            </a:r>
            <a:br>
              <a:rPr lang="en-US" i="1" dirty="0"/>
            </a:br>
            <a:r>
              <a:rPr lang="en-US" i="1" dirty="0"/>
              <a:t>CFSv2 and CCSM4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E41D3F-7B38-9B4E-8C49-E273E13BA654}"/>
              </a:ext>
            </a:extLst>
          </p:cNvPr>
          <p:cNvSpPr txBox="1"/>
          <p:nvPr/>
        </p:nvSpPr>
        <p:spPr>
          <a:xfrm>
            <a:off x="403761" y="6495803"/>
            <a:ext cx="400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Global Ocean Data Assimilation System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BE7E1A-CEA7-D742-8814-E3EFC6CD81D7}"/>
              </a:ext>
            </a:extLst>
          </p:cNvPr>
          <p:cNvSpPr txBox="1"/>
          <p:nvPr/>
        </p:nvSpPr>
        <p:spPr>
          <a:xfrm>
            <a:off x="880110" y="1771650"/>
            <a:ext cx="76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CF30B1-E2AE-4444-8A26-4447B790361A}"/>
              </a:ext>
            </a:extLst>
          </p:cNvPr>
          <p:cNvSpPr txBox="1"/>
          <p:nvPr/>
        </p:nvSpPr>
        <p:spPr>
          <a:xfrm>
            <a:off x="880110" y="4107180"/>
            <a:ext cx="114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ANOMALY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990</TotalTime>
  <Words>86</Words>
  <Application>Microsoft Macintosh PowerPoint</Application>
  <PresentationFormat>On-screen Show (4:3)</PresentationFormat>
  <Paragraphs>47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>generated using python-pptx</dc:description>
  <cp:lastModifiedBy>Microsoft Office User</cp:lastModifiedBy>
  <cp:revision>10</cp:revision>
  <dcterms:created xsi:type="dcterms:W3CDTF">2013-01-27T09:14:16Z</dcterms:created>
  <dcterms:modified xsi:type="dcterms:W3CDTF">2021-04-15T18:46:08Z</dcterms:modified>
  <cp:category/>
</cp:coreProperties>
</file>